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73" r:id="rId4"/>
    <p:sldId id="260" r:id="rId5"/>
    <p:sldId id="261" r:id="rId6"/>
    <p:sldId id="262" r:id="rId7"/>
    <p:sldId id="269" r:id="rId8"/>
    <p:sldId id="276" r:id="rId9"/>
    <p:sldId id="266" r:id="rId10"/>
    <p:sldId id="267" r:id="rId11"/>
    <p:sldId id="268" r:id="rId12"/>
    <p:sldId id="275" r:id="rId13"/>
    <p:sldId id="263" r:id="rId14"/>
    <p:sldId id="274" r:id="rId15"/>
    <p:sldId id="271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D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D8AB1433-BF8B-45C5-81D6-089F21EECCF9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E6530340-F5C0-43BA-9CC1-D63E860F3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3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doe.org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doe.org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doe.org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doe.org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4E1784F-24CF-40F5-8E66-5A671CE0558F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>
                <a:solidFill>
                  <a:schemeClr val="bg1"/>
                </a:solidFill>
              </a:rPr>
              <a:t>Richard</a:t>
            </a:r>
            <a:r>
              <a:rPr lang="en-US" sz="1400" b="1" baseline="0" dirty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>
                <a:solidFill>
                  <a:schemeClr val="bg1"/>
                </a:solidFill>
                <a:hlinkClick r:id="rId3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1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FD5ACBA-BC96-4E48-BAD5-E7E116EC4687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7055141" y="1019660"/>
            <a:ext cx="2078037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8194362-26A2-411B-A63E-F202E3AFF173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2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DAE6870-AD18-448A-9B2A-0EFE6DC7B06B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7206143" y="1019660"/>
            <a:ext cx="1927035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4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5B3B41-2E1F-40FB-8308-AA0E18F0B9DC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>
                <a:solidFill>
                  <a:schemeClr val="bg1"/>
                </a:solidFill>
              </a:rPr>
              <a:t>Richard</a:t>
            </a:r>
            <a:r>
              <a:rPr lang="en-US" sz="1400" b="1" baseline="0" dirty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3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3CB0378-FFD4-4CBB-858D-32EE1C82268A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105475" y="1019660"/>
            <a:ext cx="2027703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2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29077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DE48FE1-C959-4842-929B-B952E86448B4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20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0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6A82E43-F334-4B83-9151-C0C24AE8A2BC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91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0D42744-81F0-410B-A1C2-96529C47C04D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>
                <a:solidFill>
                  <a:schemeClr val="bg1"/>
                </a:solidFill>
              </a:rPr>
              <a:t>Richard</a:t>
            </a:r>
            <a:r>
              <a:rPr lang="en-US" sz="1400" b="1" baseline="0" dirty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>
                <a:solidFill>
                  <a:schemeClr val="bg1"/>
                </a:solidFill>
                <a:hlinkClick r:id="rId3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6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64163"/>
            <a:ext cx="4629150" cy="41968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5BC54F9-6F4B-41F9-912C-6E88152A8FF5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71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801091"/>
            <a:ext cx="4629150" cy="405996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83A17E0-28EC-493A-A2BA-E1070EBF6E76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gadoe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983" y="334016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F81D28A-6477-4EA0-9A4C-03300D2262AB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7172587" y="1019660"/>
            <a:ext cx="19605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1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9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1524001"/>
            <a:ext cx="7772400" cy="3708746"/>
          </a:xfrm>
        </p:spPr>
        <p:txBody>
          <a:bodyPr>
            <a:normAutofit fontScale="90000"/>
          </a:bodyPr>
          <a:lstStyle/>
          <a:p>
            <a:r>
              <a:rPr lang="en-US" dirty="0"/>
              <a:t>Effective &amp; Enduring Use of </a:t>
            </a:r>
            <a:br>
              <a:rPr lang="en-US" dirty="0"/>
            </a:br>
            <a:r>
              <a:rPr lang="en-US" dirty="0"/>
              <a:t>SIG 1003(g)</a:t>
            </a:r>
            <a:br>
              <a:rPr lang="en-US" dirty="0"/>
            </a:br>
            <a:r>
              <a:rPr lang="en-US" dirty="0"/>
              <a:t>Funds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16438"/>
            <a:ext cx="6858000" cy="1655762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Presented by: Karen Suddeth</a:t>
            </a:r>
          </a:p>
          <a:p>
            <a:r>
              <a:rPr lang="en-US" dirty="0"/>
              <a:t>SIG Program Specialist, GaDOE</a:t>
            </a:r>
          </a:p>
          <a:p>
            <a:r>
              <a:rPr lang="en-US" dirty="0"/>
              <a:t>February 2018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94CCCB8-5C83-404E-A3A7-8BF440FEC32E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43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Job Embedded Professional Learning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3983" y="1659579"/>
            <a:ext cx="74251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b="1" dirty="0"/>
              <a:t>Teacher Academy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b="1" dirty="0"/>
              <a:t>Collaborative Planning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b="1" dirty="0"/>
              <a:t>Collegial Planning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b="1" dirty="0"/>
              <a:t>Horizontal &amp; Vertical Planning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b="1" dirty="0"/>
              <a:t>Math Technology PL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78807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 </a:t>
            </a:r>
            <a:r>
              <a:rPr lang="en-US" sz="4000" dirty="0"/>
              <a:t>Enduring Elements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1218" y="1745807"/>
            <a:ext cx="74251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Leadership Team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Teacher Leaders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Practices and Protocols (Academic Wall of Fame, Senior Walk, Mentor Programs, Attendance Celebrations, etc.)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Collegial Planning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Horizontal &amp; Vertical Planning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Engaging Families &amp; Community</a:t>
            </a:r>
          </a:p>
        </p:txBody>
      </p:sp>
    </p:spTree>
    <p:extLst>
      <p:ext uri="{BB962C8B-B14F-4D97-AF65-F5344CB8AC3E}">
        <p14:creationId xmlns:p14="http://schemas.microsoft.com/office/powerpoint/2010/main" val="2603038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Opportunity to Develop Enduring Elements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2D7C1A-4D37-45DE-AF0D-039DFBFA5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350" y="1659579"/>
            <a:ext cx="5975350" cy="448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860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8650" y="1512277"/>
            <a:ext cx="742510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Sustainability Plan – Leadership Team, Teacher Leaders, Enduring Elements</a:t>
            </a:r>
          </a:p>
          <a:p>
            <a:pPr>
              <a:buFont typeface="Arial" charset="0"/>
              <a:buNone/>
              <a:defRPr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Planning for Personnel – Soft Landings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Hiring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Mentor Program</a:t>
            </a:r>
          </a:p>
          <a:p>
            <a:pPr>
              <a:buFont typeface="Arial" charset="0"/>
              <a:buNone/>
              <a:defRPr/>
            </a:pPr>
            <a:endParaRPr lang="en-US" sz="2800" dirty="0"/>
          </a:p>
          <a:p>
            <a:pPr>
              <a:buFont typeface="Arial" charset="0"/>
              <a:buNone/>
              <a:defRPr/>
            </a:pPr>
            <a:endParaRPr lang="en-US" sz="2800" dirty="0"/>
          </a:p>
          <a:p>
            <a:pPr marL="514350" indent="-514350" algn="ctr">
              <a:buFont typeface="Arial" charset="0"/>
              <a:buNone/>
              <a:defRPr/>
            </a:pP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150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 Program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8650" y="1512277"/>
            <a:ext cx="7425104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One to One Pairing – Teacher to Protege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Teacher Leader to oversee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Monthly Meetings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Culture Element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Just in Time PL</a:t>
            </a:r>
          </a:p>
          <a:p>
            <a:pPr lvl="1">
              <a:defRPr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Question &amp; Answer Time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endParaRPr lang="en-US" sz="3200" dirty="0"/>
          </a:p>
          <a:p>
            <a:pPr lvl="1">
              <a:defRPr/>
            </a:pPr>
            <a:endParaRPr lang="en-US" sz="3200" dirty="0"/>
          </a:p>
          <a:p>
            <a:pPr>
              <a:buFont typeface="Arial" charset="0"/>
              <a:buNone/>
              <a:defRPr/>
            </a:pPr>
            <a:endParaRPr lang="en-US" sz="2800" dirty="0"/>
          </a:p>
          <a:p>
            <a:pPr>
              <a:buFont typeface="Arial" charset="0"/>
              <a:buNone/>
              <a:defRPr/>
            </a:pPr>
            <a:endParaRPr lang="en-US" sz="2800" dirty="0"/>
          </a:p>
          <a:p>
            <a:pPr marL="514350" indent="-514350" algn="ctr">
              <a:buFont typeface="Arial" charset="0"/>
              <a:buNone/>
              <a:defRPr/>
            </a:pP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773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Maintaining a </a:t>
            </a:r>
            <a:br>
              <a:rPr lang="en-US" dirty="0"/>
            </a:br>
            <a:r>
              <a:rPr lang="en-US" dirty="0"/>
              <a:t>Culture of Success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8650" y="1659579"/>
            <a:ext cx="74251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600" dirty="0"/>
              <a:t>School Improvement is more than a 3 year or 5 year plan</a:t>
            </a:r>
          </a:p>
          <a:p>
            <a:pPr>
              <a:defRPr/>
            </a:pPr>
            <a:endParaRPr lang="en-US" sz="3600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600" dirty="0"/>
              <a:t>Feeder Schools</a:t>
            </a:r>
          </a:p>
          <a:p>
            <a:pPr>
              <a:buFont typeface="Arial" charset="0"/>
              <a:buNone/>
              <a:defRPr/>
            </a:pPr>
            <a:endParaRPr lang="en-US" sz="3600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600" dirty="0"/>
              <a:t>Mentor Program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3600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600" dirty="0"/>
              <a:t>Hiring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3600" dirty="0"/>
          </a:p>
          <a:p>
            <a:pPr>
              <a:buFont typeface="Arial" charset="0"/>
              <a:buNone/>
              <a:defRPr/>
            </a:pPr>
            <a:endParaRPr lang="en-US" sz="2800" dirty="0"/>
          </a:p>
          <a:p>
            <a:pPr>
              <a:buFont typeface="Arial" charset="0"/>
              <a:buNone/>
              <a:defRPr/>
            </a:pPr>
            <a:endParaRPr lang="en-US" sz="2800" dirty="0"/>
          </a:p>
          <a:p>
            <a:pPr marL="514350" indent="-514350" algn="ctr">
              <a:buFont typeface="Arial" charset="0"/>
              <a:buNone/>
              <a:defRPr/>
            </a:pP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15CBFE-2970-4C52-82DD-14826EA5E3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574" y="2793437"/>
            <a:ext cx="3076978" cy="313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355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9E8B14F-2010-4365-BA72-E0769AAE16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050" y="1197110"/>
            <a:ext cx="3165529" cy="31655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Questions &amp; Comments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20198" y="4669229"/>
            <a:ext cx="74251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US" sz="2800" b="1" dirty="0"/>
              <a:t>Contact:  Karen Suddeth, SIG Program Specialist</a:t>
            </a:r>
          </a:p>
          <a:p>
            <a:pPr>
              <a:buFont typeface="Arial" charset="0"/>
              <a:buNone/>
              <a:defRPr/>
            </a:pPr>
            <a:r>
              <a:rPr lang="en-US" sz="2800" b="1" dirty="0"/>
              <a:t>	      Georgia Department of Education</a:t>
            </a:r>
          </a:p>
          <a:p>
            <a:pPr>
              <a:buFont typeface="Arial" charset="0"/>
              <a:buNone/>
              <a:defRPr/>
            </a:pPr>
            <a:r>
              <a:rPr lang="en-US" sz="2800" b="1" dirty="0"/>
              <a:t>	      Phone:  4040-656-6058</a:t>
            </a:r>
          </a:p>
        </p:txBody>
      </p:sp>
    </p:spTree>
    <p:extLst>
      <p:ext uri="{BB962C8B-B14F-4D97-AF65-F5344CB8AC3E}">
        <p14:creationId xmlns:p14="http://schemas.microsoft.com/office/powerpoint/2010/main" val="523141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&amp; Experience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8649" y="1468315"/>
            <a:ext cx="729321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Named Principal of “Needs Improvement – 4” High School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Test Performance &amp; Participation (AYP)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Discipline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Attendance:  Student and Teacher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Culture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No Technology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Knowledge of Requirements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400" b="1" dirty="0"/>
          </a:p>
          <a:p>
            <a:pPr>
              <a:buFont typeface="Arial" charset="0"/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897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Elements of </a:t>
            </a:r>
            <a:br>
              <a:rPr lang="en-US" sz="3600" dirty="0"/>
            </a:br>
            <a:r>
              <a:rPr lang="en-US" sz="3600" dirty="0"/>
              <a:t>School Improvement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8649" y="1468315"/>
            <a:ext cx="72932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2400" b="1" dirty="0"/>
          </a:p>
          <a:p>
            <a:pPr>
              <a:buFont typeface="Arial" charset="0"/>
              <a:buNone/>
              <a:defRPr/>
            </a:pP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C04B7D-863E-40E2-82B0-0AB0A867F0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986" y="1911615"/>
            <a:ext cx="3648544" cy="3662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693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7F8F6A6-5F03-44C3-8ACC-D929CA1A38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0" y="1902102"/>
            <a:ext cx="4320846" cy="34782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3" y="334017"/>
            <a:ext cx="6316630" cy="1203236"/>
          </a:xfrm>
        </p:spPr>
        <p:txBody>
          <a:bodyPr/>
          <a:lstStyle/>
          <a:p>
            <a:r>
              <a:rPr lang="en-US" dirty="0"/>
              <a:t>There is No Easy Fix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28650" y="1723292"/>
            <a:ext cx="771525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If it could be bought . . .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3600" b="1" dirty="0"/>
              <a:t>We would all have it!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76944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Fact . . 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60276" y="2272531"/>
            <a:ext cx="37263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Some would have you believe it can be purchased! 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9E9823-166B-4C43-81A9-5BE0B019A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77435"/>
            <a:ext cx="2537132" cy="461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451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School Improvement Mystery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8650" y="1512277"/>
            <a:ext cx="74251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US" sz="2800" dirty="0"/>
              <a:t>Overall School Improvement is challenging and a one-size-fits-all approach doesn’t work.</a:t>
            </a:r>
            <a:endParaRPr lang="en-US" sz="2800" b="1" dirty="0">
              <a:solidFill>
                <a:srgbClr val="FF0000"/>
              </a:solidFill>
            </a:endParaRPr>
          </a:p>
          <a:p>
            <a:pPr>
              <a:buFont typeface="Arial" charset="0"/>
              <a:buNone/>
              <a:defRPr/>
            </a:pPr>
            <a:endParaRPr lang="en-US" sz="2800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FF0000"/>
                </a:solidFill>
              </a:rPr>
              <a:t>V is for VARIABLES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FF0000"/>
                </a:solidFill>
              </a:rPr>
              <a:t>E is for EACH school is different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FF0000"/>
                </a:solidFill>
              </a:rPr>
              <a:t>R is for RESEARCH (Know your data)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FF0000"/>
                </a:solidFill>
              </a:rPr>
              <a:t>Y is </a:t>
            </a:r>
            <a:r>
              <a:rPr lang="en-US" sz="2800" b="1">
                <a:solidFill>
                  <a:srgbClr val="FF0000"/>
                </a:solidFill>
              </a:rPr>
              <a:t>for YOUR </a:t>
            </a:r>
            <a:r>
              <a:rPr lang="en-US" sz="2800" b="1" dirty="0">
                <a:solidFill>
                  <a:srgbClr val="FF0000"/>
                </a:solidFill>
              </a:rPr>
              <a:t>kids deserve it</a:t>
            </a:r>
          </a:p>
          <a:p>
            <a:pPr>
              <a:defRPr/>
            </a:pPr>
            <a:endParaRPr lang="en-US" sz="28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2800" b="1" dirty="0"/>
              <a:t>School Improvement is </a:t>
            </a:r>
            <a:r>
              <a:rPr lang="en-US" sz="2800" b="1" dirty="0">
                <a:solidFill>
                  <a:srgbClr val="FF0000"/>
                </a:solidFill>
              </a:rPr>
              <a:t>VERY</a:t>
            </a:r>
            <a:r>
              <a:rPr lang="en-US" sz="2800" b="1" dirty="0"/>
              <a:t> Challenging Work</a:t>
            </a:r>
          </a:p>
          <a:p>
            <a:pPr>
              <a:defRPr/>
            </a:pPr>
            <a:r>
              <a:rPr lang="en-US" sz="2800" b="1" dirty="0"/>
              <a:t>For the “Lowest Performing Schools with the Greatest Commitment to Improvement.”</a:t>
            </a:r>
          </a:p>
        </p:txBody>
      </p:sp>
    </p:spTree>
    <p:extLst>
      <p:ext uri="{BB962C8B-B14F-4D97-AF65-F5344CB8AC3E}">
        <p14:creationId xmlns:p14="http://schemas.microsoft.com/office/powerpoint/2010/main" val="613666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Begin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5201210-2A5F-4A2D-B861-687ACF97371F}"/>
              </a:ext>
            </a:extLst>
          </p:cNvPr>
          <p:cNvSpPr txBox="1"/>
          <p:nvPr/>
        </p:nvSpPr>
        <p:spPr>
          <a:xfrm>
            <a:off x="819642" y="1659579"/>
            <a:ext cx="707865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Examining data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Identifying Root Causes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Setting SMART Goals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Determining Action Steps toward Achieving Goals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Identifying Who is Responsible &amp; Timeline –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Short Term Action Plan(s)</a:t>
            </a:r>
          </a:p>
        </p:txBody>
      </p:sp>
    </p:spTree>
    <p:extLst>
      <p:ext uri="{BB962C8B-B14F-4D97-AF65-F5344CB8AC3E}">
        <p14:creationId xmlns:p14="http://schemas.microsoft.com/office/powerpoint/2010/main" val="505065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a Vision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5201210-2A5F-4A2D-B861-687ACF97371F}"/>
              </a:ext>
            </a:extLst>
          </p:cNvPr>
          <p:cNvSpPr txBox="1"/>
          <p:nvPr/>
        </p:nvSpPr>
        <p:spPr>
          <a:xfrm>
            <a:off x="246025" y="2153236"/>
            <a:ext cx="22813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Leading the School Staff to a Vision of Success with Data Review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4C8B3C-5600-4C5E-9563-A8243EFBE619}"/>
              </a:ext>
            </a:extLst>
          </p:cNvPr>
          <p:cNvSpPr txBox="1"/>
          <p:nvPr/>
        </p:nvSpPr>
        <p:spPr>
          <a:xfrm>
            <a:off x="369116" y="5931017"/>
            <a:ext cx="29529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Source: Leadership &amp; Learning Center – Houghton Mifflin Harcourt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4C2C927-FCB6-4C1E-AAD7-46EE77497E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332" y="1301047"/>
            <a:ext cx="4922326" cy="484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679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SIG Funds Help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3982" y="1502970"/>
            <a:ext cx="85400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SIG Coordinator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Academic Coaches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Instructional Technology Coach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Family &amp; Community Coordinator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Job Embedded Professional Learning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Other PL – AP, Gifted, Math Technology, GLISI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ILT – After School: Tutorials – Night School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ILT – Saturday School – Summer School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Academic Culture – Academic Wall of Fame</a:t>
            </a:r>
          </a:p>
        </p:txBody>
      </p:sp>
    </p:spTree>
    <p:extLst>
      <p:ext uri="{BB962C8B-B14F-4D97-AF65-F5344CB8AC3E}">
        <p14:creationId xmlns:p14="http://schemas.microsoft.com/office/powerpoint/2010/main" val="1977515360"/>
      </p:ext>
    </p:extLst>
  </p:cSld>
  <p:clrMapOvr>
    <a:masterClrMapping/>
  </p:clrMapOvr>
</p:sld>
</file>

<file path=ppt/theme/theme1.xml><?xml version="1.0" encoding="utf-8"?>
<a:theme xmlns:a="http://schemas.openxmlformats.org/drawingml/2006/main" name="GaDOE-PowerPoint-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GaDOE-PowerPoint-WhiteTemplate</Template>
  <TotalTime>352</TotalTime>
  <Words>425</Words>
  <Application>Microsoft Office PowerPoint</Application>
  <PresentationFormat>On-screen Show (4:3)</PresentationFormat>
  <Paragraphs>140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Arial Rounded MT Bold</vt:lpstr>
      <vt:lpstr>Calibri</vt:lpstr>
      <vt:lpstr>GaDOE-PowerPoint-Template</vt:lpstr>
      <vt:lpstr>Effective &amp; Enduring Use of  SIG 1003(g) Funds </vt:lpstr>
      <vt:lpstr>History &amp; Experience</vt:lpstr>
      <vt:lpstr>Elements of  School Improvement</vt:lpstr>
      <vt:lpstr>There is No Easy Fix</vt:lpstr>
      <vt:lpstr>In Fact . . .</vt:lpstr>
      <vt:lpstr>The School Improvement Mystery</vt:lpstr>
      <vt:lpstr>Where to Begin</vt:lpstr>
      <vt:lpstr>Setting a Vision</vt:lpstr>
      <vt:lpstr>SIG Funds Help</vt:lpstr>
      <vt:lpstr>Job Embedded Professional Learning</vt:lpstr>
      <vt:lpstr> Enduring Elements </vt:lpstr>
      <vt:lpstr>Opportunity to Develop Enduring Elements </vt:lpstr>
      <vt:lpstr>Sustainability</vt:lpstr>
      <vt:lpstr>Mentor Program</vt:lpstr>
      <vt:lpstr>Maintaining a  Culture of Success</vt:lpstr>
      <vt:lpstr>Questions &amp; Comments</vt:lpstr>
    </vt:vector>
  </TitlesOfParts>
  <Company>Georgia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Popp</dc:creator>
  <cp:lastModifiedBy>Karen Suddeth</cp:lastModifiedBy>
  <cp:revision>44</cp:revision>
  <cp:lastPrinted>2016-11-01T14:46:11Z</cp:lastPrinted>
  <dcterms:created xsi:type="dcterms:W3CDTF">2015-03-09T11:21:29Z</dcterms:created>
  <dcterms:modified xsi:type="dcterms:W3CDTF">2018-02-11T23:23:04Z</dcterms:modified>
</cp:coreProperties>
</file>