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870" r:id="rId2"/>
    <p:sldId id="930" r:id="rId3"/>
    <p:sldId id="808" r:id="rId4"/>
    <p:sldId id="812" r:id="rId5"/>
    <p:sldId id="810" r:id="rId6"/>
    <p:sldId id="959" r:id="rId7"/>
    <p:sldId id="958" r:id="rId8"/>
    <p:sldId id="953" r:id="rId9"/>
    <p:sldId id="954" r:id="rId10"/>
    <p:sldId id="952" r:id="rId11"/>
    <p:sldId id="923" r:id="rId12"/>
    <p:sldId id="654" r:id="rId13"/>
    <p:sldId id="655" r:id="rId14"/>
    <p:sldId id="656" r:id="rId15"/>
    <p:sldId id="657" r:id="rId16"/>
    <p:sldId id="664" r:id="rId17"/>
    <p:sldId id="665" r:id="rId18"/>
    <p:sldId id="666" r:id="rId19"/>
    <p:sldId id="667" r:id="rId20"/>
    <p:sldId id="668" r:id="rId21"/>
    <p:sldId id="933" r:id="rId22"/>
    <p:sldId id="934" r:id="rId23"/>
    <p:sldId id="935" r:id="rId24"/>
    <p:sldId id="936" r:id="rId25"/>
    <p:sldId id="937" r:id="rId26"/>
    <p:sldId id="675" r:id="rId27"/>
    <p:sldId id="676" r:id="rId28"/>
    <p:sldId id="679" r:id="rId29"/>
    <p:sldId id="857" r:id="rId30"/>
    <p:sldId id="681" r:id="rId31"/>
    <p:sldId id="687" r:id="rId32"/>
    <p:sldId id="689" r:id="rId33"/>
    <p:sldId id="947" r:id="rId34"/>
    <p:sldId id="694" r:id="rId35"/>
    <p:sldId id="939" r:id="rId36"/>
    <p:sldId id="685" r:id="rId37"/>
    <p:sldId id="949" r:id="rId38"/>
    <p:sldId id="705" r:id="rId39"/>
    <p:sldId id="709" r:id="rId40"/>
    <p:sldId id="715" r:id="rId41"/>
    <p:sldId id="718" r:id="rId42"/>
    <p:sldId id="720" r:id="rId43"/>
    <p:sldId id="723" r:id="rId44"/>
    <p:sldId id="872" r:id="rId45"/>
    <p:sldId id="732" r:id="rId46"/>
    <p:sldId id="735" r:id="rId47"/>
    <p:sldId id="738" r:id="rId48"/>
    <p:sldId id="961" r:id="rId49"/>
    <p:sldId id="946" r:id="rId50"/>
    <p:sldId id="924" r:id="rId51"/>
    <p:sldId id="960" r:id="rId52"/>
    <p:sldId id="957" r:id="rId53"/>
    <p:sldId id="962" r:id="rId54"/>
    <p:sldId id="955" r:id="rId5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untice Bryant" initials="S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E"/>
    <a:srgbClr val="DBE5D6"/>
    <a:srgbClr val="C5E0B4"/>
    <a:srgbClr val="F69294"/>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059" autoAdjust="0"/>
    <p:restoredTop sz="73272" autoAdjust="0"/>
  </p:normalViewPr>
  <p:slideViewPr>
    <p:cSldViewPr>
      <p:cViewPr varScale="1">
        <p:scale>
          <a:sx n="63" d="100"/>
          <a:sy n="63" d="100"/>
        </p:scale>
        <p:origin x="1445" y="53"/>
      </p:cViewPr>
      <p:guideLst>
        <p:guide orient="horz" pos="2160"/>
        <p:guide pos="2880"/>
      </p:guideLst>
    </p:cSldViewPr>
  </p:slideViewPr>
  <p:outlineViewPr>
    <p:cViewPr>
      <p:scale>
        <a:sx n="33" d="100"/>
        <a:sy n="33" d="100"/>
      </p:scale>
      <p:origin x="0" y="-80094"/>
    </p:cViewPr>
  </p:outlineViewPr>
  <p:notesTextViewPr>
    <p:cViewPr>
      <p:scale>
        <a:sx n="200" d="100"/>
        <a:sy n="200" d="100"/>
      </p:scale>
      <p:origin x="0" y="-1459"/>
    </p:cViewPr>
  </p:notesTextViewPr>
  <p:sorterViewPr>
    <p:cViewPr varScale="1">
      <p:scale>
        <a:sx n="1" d="1"/>
        <a:sy n="1" d="1"/>
      </p:scale>
      <p:origin x="0" y="83118"/>
    </p:cViewPr>
  </p:sorterViewPr>
  <p:notesViewPr>
    <p:cSldViewPr>
      <p:cViewPr varScale="1">
        <p:scale>
          <a:sx n="54" d="100"/>
          <a:sy n="54" d="100"/>
        </p:scale>
        <p:origin x="282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F25F8-C23D-49AC-91C8-272D8752D6F8}" type="doc">
      <dgm:prSet loTypeId="urn:microsoft.com/office/officeart/2005/8/layout/process1" loCatId="process" qsTypeId="urn:microsoft.com/office/officeart/2005/8/quickstyle/simple1" qsCatId="simple" csTypeId="urn:microsoft.com/office/officeart/2005/8/colors/accent6_1" csCatId="accent6" phldr="1"/>
      <dgm:spPr/>
    </dgm:pt>
    <dgm:pt modelId="{110DB969-4ED2-4A6A-88FE-0DFF8C468265}">
      <dgm:prSet phldrT="[Text]"/>
      <dgm:spPr/>
      <dgm:t>
        <a:bodyPr/>
        <a:lstStyle/>
        <a:p>
          <a:r>
            <a:rPr lang="en-US" dirty="0"/>
            <a:t>Step 1:</a:t>
          </a:r>
        </a:p>
        <a:p>
          <a:r>
            <a:rPr lang="en-US" dirty="0"/>
            <a:t>Determine needs</a:t>
          </a:r>
        </a:p>
      </dgm:t>
    </dgm:pt>
    <dgm:pt modelId="{75BE613E-8FBD-4B18-90F0-84B7FA3C46FB}" type="parTrans" cxnId="{7B407755-6E65-425E-AB79-04F4ACBDBAB3}">
      <dgm:prSet/>
      <dgm:spPr/>
      <dgm:t>
        <a:bodyPr/>
        <a:lstStyle/>
        <a:p>
          <a:endParaRPr lang="en-US"/>
        </a:p>
      </dgm:t>
    </dgm:pt>
    <dgm:pt modelId="{012245A9-E33D-420E-B337-C87A1DDFF595}" type="sibTrans" cxnId="{7B407755-6E65-425E-AB79-04F4ACBDBAB3}">
      <dgm:prSet/>
      <dgm:spPr/>
      <dgm:t>
        <a:bodyPr/>
        <a:lstStyle/>
        <a:p>
          <a:endParaRPr lang="en-US" dirty="0"/>
        </a:p>
      </dgm:t>
    </dgm:pt>
    <dgm:pt modelId="{F465D28E-0D77-43B5-BCDE-74D1DC408F22}">
      <dgm:prSet phldrT="[Text]"/>
      <dgm:spPr/>
      <dgm:t>
        <a:bodyPr/>
        <a:lstStyle/>
        <a:p>
          <a:r>
            <a:rPr lang="en-US" dirty="0"/>
            <a:t>Step 2:</a:t>
          </a:r>
        </a:p>
        <a:p>
          <a:r>
            <a:rPr lang="en-US" dirty="0"/>
            <a:t>Create specific learning goals based on pre-assessment</a:t>
          </a:r>
        </a:p>
      </dgm:t>
    </dgm:pt>
    <dgm:pt modelId="{C72850A0-1630-4486-B1E0-AD966F19BE5F}" type="parTrans" cxnId="{C01F1227-5D91-497A-AFCB-331361A5B154}">
      <dgm:prSet/>
      <dgm:spPr/>
      <dgm:t>
        <a:bodyPr/>
        <a:lstStyle/>
        <a:p>
          <a:endParaRPr lang="en-US"/>
        </a:p>
      </dgm:t>
    </dgm:pt>
    <dgm:pt modelId="{4AE5BD2A-846E-406B-9BEA-517EAAEC7EF7}" type="sibTrans" cxnId="{C01F1227-5D91-497A-AFCB-331361A5B154}">
      <dgm:prSet/>
      <dgm:spPr/>
      <dgm:t>
        <a:bodyPr/>
        <a:lstStyle/>
        <a:p>
          <a:endParaRPr lang="en-US" dirty="0"/>
        </a:p>
      </dgm:t>
    </dgm:pt>
    <dgm:pt modelId="{FA3A906E-45DD-408F-B22B-56BD3AFF3FBB}">
      <dgm:prSet phldrT="[Text]"/>
      <dgm:spPr/>
      <dgm:t>
        <a:bodyPr/>
        <a:lstStyle/>
        <a:p>
          <a:r>
            <a:rPr lang="en-US" dirty="0"/>
            <a:t>Step 3:</a:t>
          </a:r>
        </a:p>
        <a:p>
          <a:r>
            <a:rPr lang="en-US" dirty="0"/>
            <a:t>Create and implement teaching and learning strategies</a:t>
          </a:r>
        </a:p>
      </dgm:t>
    </dgm:pt>
    <dgm:pt modelId="{3CD5E3F7-E366-43FF-BDC3-D83252FE6199}" type="parTrans" cxnId="{D0C26F63-E8FD-4BC5-9E43-DD20B9793C26}">
      <dgm:prSet/>
      <dgm:spPr/>
      <dgm:t>
        <a:bodyPr/>
        <a:lstStyle/>
        <a:p>
          <a:endParaRPr lang="en-US"/>
        </a:p>
      </dgm:t>
    </dgm:pt>
    <dgm:pt modelId="{DD27E346-A5FC-4FC9-9E66-1225F25EF3FF}" type="sibTrans" cxnId="{D0C26F63-E8FD-4BC5-9E43-DD20B9793C26}">
      <dgm:prSet/>
      <dgm:spPr/>
      <dgm:t>
        <a:bodyPr/>
        <a:lstStyle/>
        <a:p>
          <a:endParaRPr lang="en-US" dirty="0"/>
        </a:p>
      </dgm:t>
    </dgm:pt>
    <dgm:pt modelId="{10141751-DBCF-47FB-8D6D-58C86B8B17A3}">
      <dgm:prSet phldrT="[Text]"/>
      <dgm:spPr/>
      <dgm:t>
        <a:bodyPr/>
        <a:lstStyle/>
        <a:p>
          <a:r>
            <a:rPr lang="en-US" dirty="0"/>
            <a:t>Step 4:</a:t>
          </a:r>
        </a:p>
        <a:p>
          <a:r>
            <a:rPr lang="en-US" dirty="0"/>
            <a:t>Monitor student progress through ongoing formative assessment</a:t>
          </a:r>
        </a:p>
      </dgm:t>
    </dgm:pt>
    <dgm:pt modelId="{18B73BD1-4AC0-42C6-ABE8-41BEACE191A1}" type="parTrans" cxnId="{1E988351-ABBB-40AB-97CE-547C8586A335}">
      <dgm:prSet/>
      <dgm:spPr/>
      <dgm:t>
        <a:bodyPr/>
        <a:lstStyle/>
        <a:p>
          <a:endParaRPr lang="en-US"/>
        </a:p>
      </dgm:t>
    </dgm:pt>
    <dgm:pt modelId="{20977BB8-817A-43D1-9069-17F26E5B92EC}" type="sibTrans" cxnId="{1E988351-ABBB-40AB-97CE-547C8586A335}">
      <dgm:prSet/>
      <dgm:spPr/>
      <dgm:t>
        <a:bodyPr/>
        <a:lstStyle/>
        <a:p>
          <a:endParaRPr lang="en-US" dirty="0"/>
        </a:p>
      </dgm:t>
    </dgm:pt>
    <dgm:pt modelId="{EDF1F874-F001-45CC-A029-6716C21AA3AA}">
      <dgm:prSet phldrT="[Text]"/>
      <dgm:spPr/>
      <dgm:t>
        <a:bodyPr/>
        <a:lstStyle/>
        <a:p>
          <a:r>
            <a:rPr lang="en-US" dirty="0"/>
            <a:t>Step 5:</a:t>
          </a:r>
        </a:p>
        <a:p>
          <a:r>
            <a:rPr lang="en-US" dirty="0"/>
            <a:t>Determine whether students achieved the goals</a:t>
          </a:r>
        </a:p>
      </dgm:t>
    </dgm:pt>
    <dgm:pt modelId="{7F0ACF37-B901-4CD5-A4D6-8DA2C1031076}" type="parTrans" cxnId="{99CC8827-C5D8-4530-83E4-7A6AE2F2165E}">
      <dgm:prSet/>
      <dgm:spPr/>
      <dgm:t>
        <a:bodyPr/>
        <a:lstStyle/>
        <a:p>
          <a:endParaRPr lang="en-US"/>
        </a:p>
      </dgm:t>
    </dgm:pt>
    <dgm:pt modelId="{3FD5A588-AA72-49F9-8FD0-B4685DB649BA}" type="sibTrans" cxnId="{99CC8827-C5D8-4530-83E4-7A6AE2F2165E}">
      <dgm:prSet/>
      <dgm:spPr/>
      <dgm:t>
        <a:bodyPr/>
        <a:lstStyle/>
        <a:p>
          <a:endParaRPr lang="en-US"/>
        </a:p>
      </dgm:t>
    </dgm:pt>
    <dgm:pt modelId="{E0C84C85-3589-4123-9EB1-B1E7B7CB4AD6}" type="pres">
      <dgm:prSet presAssocID="{513F25F8-C23D-49AC-91C8-272D8752D6F8}" presName="Name0" presStyleCnt="0">
        <dgm:presLayoutVars>
          <dgm:dir/>
          <dgm:resizeHandles val="exact"/>
        </dgm:presLayoutVars>
      </dgm:prSet>
      <dgm:spPr/>
    </dgm:pt>
    <dgm:pt modelId="{B2ADE313-80E6-46F1-A5BB-3B4E041DEC80}" type="pres">
      <dgm:prSet presAssocID="{110DB969-4ED2-4A6A-88FE-0DFF8C468265}" presName="node" presStyleLbl="node1" presStyleIdx="0" presStyleCnt="5">
        <dgm:presLayoutVars>
          <dgm:bulletEnabled val="1"/>
        </dgm:presLayoutVars>
      </dgm:prSet>
      <dgm:spPr/>
    </dgm:pt>
    <dgm:pt modelId="{26A6B725-E340-45EB-A2B7-5057EEACCF8D}" type="pres">
      <dgm:prSet presAssocID="{012245A9-E33D-420E-B337-C87A1DDFF595}" presName="sibTrans" presStyleLbl="sibTrans2D1" presStyleIdx="0" presStyleCnt="4"/>
      <dgm:spPr/>
    </dgm:pt>
    <dgm:pt modelId="{47A485D7-28DC-4D91-8889-E8DF1B7944C6}" type="pres">
      <dgm:prSet presAssocID="{012245A9-E33D-420E-B337-C87A1DDFF595}" presName="connectorText" presStyleLbl="sibTrans2D1" presStyleIdx="0" presStyleCnt="4"/>
      <dgm:spPr/>
    </dgm:pt>
    <dgm:pt modelId="{FAB7E348-84F0-42D1-B2E8-6DD04A724922}" type="pres">
      <dgm:prSet presAssocID="{F465D28E-0D77-43B5-BCDE-74D1DC408F22}" presName="node" presStyleLbl="node1" presStyleIdx="1" presStyleCnt="5">
        <dgm:presLayoutVars>
          <dgm:bulletEnabled val="1"/>
        </dgm:presLayoutVars>
      </dgm:prSet>
      <dgm:spPr/>
    </dgm:pt>
    <dgm:pt modelId="{B8C529C3-031A-4EA2-ACC1-CB6A8CA5A36C}" type="pres">
      <dgm:prSet presAssocID="{4AE5BD2A-846E-406B-9BEA-517EAAEC7EF7}" presName="sibTrans" presStyleLbl="sibTrans2D1" presStyleIdx="1" presStyleCnt="4"/>
      <dgm:spPr/>
    </dgm:pt>
    <dgm:pt modelId="{AAA54F80-2385-4CA6-A246-70B7521D9D2A}" type="pres">
      <dgm:prSet presAssocID="{4AE5BD2A-846E-406B-9BEA-517EAAEC7EF7}" presName="connectorText" presStyleLbl="sibTrans2D1" presStyleIdx="1" presStyleCnt="4"/>
      <dgm:spPr/>
    </dgm:pt>
    <dgm:pt modelId="{4313B4AF-0A00-4071-B021-5C95AF2DE962}" type="pres">
      <dgm:prSet presAssocID="{FA3A906E-45DD-408F-B22B-56BD3AFF3FBB}" presName="node" presStyleLbl="node1" presStyleIdx="2" presStyleCnt="5">
        <dgm:presLayoutVars>
          <dgm:bulletEnabled val="1"/>
        </dgm:presLayoutVars>
      </dgm:prSet>
      <dgm:spPr/>
    </dgm:pt>
    <dgm:pt modelId="{90B896A4-9B61-42AF-9C96-6471A8B0F912}" type="pres">
      <dgm:prSet presAssocID="{DD27E346-A5FC-4FC9-9E66-1225F25EF3FF}" presName="sibTrans" presStyleLbl="sibTrans2D1" presStyleIdx="2" presStyleCnt="4"/>
      <dgm:spPr/>
    </dgm:pt>
    <dgm:pt modelId="{F3268480-7451-4FBA-B483-43B716583909}" type="pres">
      <dgm:prSet presAssocID="{DD27E346-A5FC-4FC9-9E66-1225F25EF3FF}" presName="connectorText" presStyleLbl="sibTrans2D1" presStyleIdx="2" presStyleCnt="4"/>
      <dgm:spPr/>
    </dgm:pt>
    <dgm:pt modelId="{EED96863-216B-4D40-B33F-8D7E62166E8F}" type="pres">
      <dgm:prSet presAssocID="{10141751-DBCF-47FB-8D6D-58C86B8B17A3}" presName="node" presStyleLbl="node1" presStyleIdx="3" presStyleCnt="5">
        <dgm:presLayoutVars>
          <dgm:bulletEnabled val="1"/>
        </dgm:presLayoutVars>
      </dgm:prSet>
      <dgm:spPr/>
    </dgm:pt>
    <dgm:pt modelId="{0EBE87A4-7778-4E20-A1A1-6D3C11CCDA3C}" type="pres">
      <dgm:prSet presAssocID="{20977BB8-817A-43D1-9069-17F26E5B92EC}" presName="sibTrans" presStyleLbl="sibTrans2D1" presStyleIdx="3" presStyleCnt="4"/>
      <dgm:spPr/>
    </dgm:pt>
    <dgm:pt modelId="{E97C5981-5BBA-48D9-89CE-85B8EACC8B5F}" type="pres">
      <dgm:prSet presAssocID="{20977BB8-817A-43D1-9069-17F26E5B92EC}" presName="connectorText" presStyleLbl="sibTrans2D1" presStyleIdx="3" presStyleCnt="4"/>
      <dgm:spPr/>
    </dgm:pt>
    <dgm:pt modelId="{5E0B94D2-C43D-43CE-B378-A4263D31E1FE}" type="pres">
      <dgm:prSet presAssocID="{EDF1F874-F001-45CC-A029-6716C21AA3AA}" presName="node" presStyleLbl="node1" presStyleIdx="4" presStyleCnt="5">
        <dgm:presLayoutVars>
          <dgm:bulletEnabled val="1"/>
        </dgm:presLayoutVars>
      </dgm:prSet>
      <dgm:spPr/>
    </dgm:pt>
  </dgm:ptLst>
  <dgm:cxnLst>
    <dgm:cxn modelId="{93FA3707-78CB-4E48-A6B3-A2B530C1442C}" type="presOf" srcId="{012245A9-E33D-420E-B337-C87A1DDFF595}" destId="{26A6B725-E340-45EB-A2B7-5057EEACCF8D}" srcOrd="0" destOrd="0" presId="urn:microsoft.com/office/officeart/2005/8/layout/process1"/>
    <dgm:cxn modelId="{F2C2801B-6244-419C-8088-5E40081A51BD}" type="presOf" srcId="{EDF1F874-F001-45CC-A029-6716C21AA3AA}" destId="{5E0B94D2-C43D-43CE-B378-A4263D31E1FE}" srcOrd="0" destOrd="0" presId="urn:microsoft.com/office/officeart/2005/8/layout/process1"/>
    <dgm:cxn modelId="{C01F1227-5D91-497A-AFCB-331361A5B154}" srcId="{513F25F8-C23D-49AC-91C8-272D8752D6F8}" destId="{F465D28E-0D77-43B5-BCDE-74D1DC408F22}" srcOrd="1" destOrd="0" parTransId="{C72850A0-1630-4486-B1E0-AD966F19BE5F}" sibTransId="{4AE5BD2A-846E-406B-9BEA-517EAAEC7EF7}"/>
    <dgm:cxn modelId="{99CC8827-C5D8-4530-83E4-7A6AE2F2165E}" srcId="{513F25F8-C23D-49AC-91C8-272D8752D6F8}" destId="{EDF1F874-F001-45CC-A029-6716C21AA3AA}" srcOrd="4" destOrd="0" parTransId="{7F0ACF37-B901-4CD5-A4D6-8DA2C1031076}" sibTransId="{3FD5A588-AA72-49F9-8FD0-B4685DB649BA}"/>
    <dgm:cxn modelId="{D0C26F63-E8FD-4BC5-9E43-DD20B9793C26}" srcId="{513F25F8-C23D-49AC-91C8-272D8752D6F8}" destId="{FA3A906E-45DD-408F-B22B-56BD3AFF3FBB}" srcOrd="2" destOrd="0" parTransId="{3CD5E3F7-E366-43FF-BDC3-D83252FE6199}" sibTransId="{DD27E346-A5FC-4FC9-9E66-1225F25EF3FF}"/>
    <dgm:cxn modelId="{B46D1648-53CA-4F38-BA43-9C5696B99799}" type="presOf" srcId="{FA3A906E-45DD-408F-B22B-56BD3AFF3FBB}" destId="{4313B4AF-0A00-4071-B021-5C95AF2DE962}" srcOrd="0" destOrd="0" presId="urn:microsoft.com/office/officeart/2005/8/layout/process1"/>
    <dgm:cxn modelId="{1E988351-ABBB-40AB-97CE-547C8586A335}" srcId="{513F25F8-C23D-49AC-91C8-272D8752D6F8}" destId="{10141751-DBCF-47FB-8D6D-58C86B8B17A3}" srcOrd="3" destOrd="0" parTransId="{18B73BD1-4AC0-42C6-ABE8-41BEACE191A1}" sibTransId="{20977BB8-817A-43D1-9069-17F26E5B92EC}"/>
    <dgm:cxn modelId="{7B407755-6E65-425E-AB79-04F4ACBDBAB3}" srcId="{513F25F8-C23D-49AC-91C8-272D8752D6F8}" destId="{110DB969-4ED2-4A6A-88FE-0DFF8C468265}" srcOrd="0" destOrd="0" parTransId="{75BE613E-8FBD-4B18-90F0-84B7FA3C46FB}" sibTransId="{012245A9-E33D-420E-B337-C87A1DDFF595}"/>
    <dgm:cxn modelId="{5BEAA178-F731-430A-B9F9-E8B9D4132F80}" type="presOf" srcId="{4AE5BD2A-846E-406B-9BEA-517EAAEC7EF7}" destId="{AAA54F80-2385-4CA6-A246-70B7521D9D2A}" srcOrd="1" destOrd="0" presId="urn:microsoft.com/office/officeart/2005/8/layout/process1"/>
    <dgm:cxn modelId="{A565CD89-35A5-43CA-833B-3BEB5C4AD5B2}" type="presOf" srcId="{DD27E346-A5FC-4FC9-9E66-1225F25EF3FF}" destId="{90B896A4-9B61-42AF-9C96-6471A8B0F912}" srcOrd="0" destOrd="0" presId="urn:microsoft.com/office/officeart/2005/8/layout/process1"/>
    <dgm:cxn modelId="{A4FB888B-061F-4526-A643-9505AFDADDA9}" type="presOf" srcId="{20977BB8-817A-43D1-9069-17F26E5B92EC}" destId="{E97C5981-5BBA-48D9-89CE-85B8EACC8B5F}" srcOrd="1" destOrd="0" presId="urn:microsoft.com/office/officeart/2005/8/layout/process1"/>
    <dgm:cxn modelId="{590AC88D-4CD4-4E03-B670-B6D14ABBC47E}" type="presOf" srcId="{10141751-DBCF-47FB-8D6D-58C86B8B17A3}" destId="{EED96863-216B-4D40-B33F-8D7E62166E8F}" srcOrd="0" destOrd="0" presId="urn:microsoft.com/office/officeart/2005/8/layout/process1"/>
    <dgm:cxn modelId="{7CE57999-EEAF-48D7-A74C-DF0E3F504133}" type="presOf" srcId="{20977BB8-817A-43D1-9069-17F26E5B92EC}" destId="{0EBE87A4-7778-4E20-A1A1-6D3C11CCDA3C}" srcOrd="0" destOrd="0" presId="urn:microsoft.com/office/officeart/2005/8/layout/process1"/>
    <dgm:cxn modelId="{1EBDC4BF-9461-4E9E-ACE9-7607C47208D7}" type="presOf" srcId="{110DB969-4ED2-4A6A-88FE-0DFF8C468265}" destId="{B2ADE313-80E6-46F1-A5BB-3B4E041DEC80}" srcOrd="0" destOrd="0" presId="urn:microsoft.com/office/officeart/2005/8/layout/process1"/>
    <dgm:cxn modelId="{E13D92C2-0DFB-4B9A-A17C-C69939563AD9}" type="presOf" srcId="{513F25F8-C23D-49AC-91C8-272D8752D6F8}" destId="{E0C84C85-3589-4123-9EB1-B1E7B7CB4AD6}" srcOrd="0" destOrd="0" presId="urn:microsoft.com/office/officeart/2005/8/layout/process1"/>
    <dgm:cxn modelId="{DFA32FD3-ABDF-4CAE-8B83-C4D514157A8D}" type="presOf" srcId="{DD27E346-A5FC-4FC9-9E66-1225F25EF3FF}" destId="{F3268480-7451-4FBA-B483-43B716583909}" srcOrd="1" destOrd="0" presId="urn:microsoft.com/office/officeart/2005/8/layout/process1"/>
    <dgm:cxn modelId="{197056DE-A3CD-42C7-895D-663999F5085E}" type="presOf" srcId="{4AE5BD2A-846E-406B-9BEA-517EAAEC7EF7}" destId="{B8C529C3-031A-4EA2-ACC1-CB6A8CA5A36C}" srcOrd="0" destOrd="0" presId="urn:microsoft.com/office/officeart/2005/8/layout/process1"/>
    <dgm:cxn modelId="{80BD41E4-A95E-454E-8101-9098820B85B2}" type="presOf" srcId="{F465D28E-0D77-43B5-BCDE-74D1DC408F22}" destId="{FAB7E348-84F0-42D1-B2E8-6DD04A724922}" srcOrd="0" destOrd="0" presId="urn:microsoft.com/office/officeart/2005/8/layout/process1"/>
    <dgm:cxn modelId="{351325F3-D032-4135-BB70-BAB20A89FE99}" type="presOf" srcId="{012245A9-E33D-420E-B337-C87A1DDFF595}" destId="{47A485D7-28DC-4D91-8889-E8DF1B7944C6}" srcOrd="1" destOrd="0" presId="urn:microsoft.com/office/officeart/2005/8/layout/process1"/>
    <dgm:cxn modelId="{1DF0A3F1-C133-4AED-8D84-98A2A4491A1F}" type="presParOf" srcId="{E0C84C85-3589-4123-9EB1-B1E7B7CB4AD6}" destId="{B2ADE313-80E6-46F1-A5BB-3B4E041DEC80}" srcOrd="0" destOrd="0" presId="urn:microsoft.com/office/officeart/2005/8/layout/process1"/>
    <dgm:cxn modelId="{3D656D10-E1DA-490B-A7D0-3A8347338AD8}" type="presParOf" srcId="{E0C84C85-3589-4123-9EB1-B1E7B7CB4AD6}" destId="{26A6B725-E340-45EB-A2B7-5057EEACCF8D}" srcOrd="1" destOrd="0" presId="urn:microsoft.com/office/officeart/2005/8/layout/process1"/>
    <dgm:cxn modelId="{06395E5D-2B9D-443B-B930-CF1E2E7DBBEA}" type="presParOf" srcId="{26A6B725-E340-45EB-A2B7-5057EEACCF8D}" destId="{47A485D7-28DC-4D91-8889-E8DF1B7944C6}" srcOrd="0" destOrd="0" presId="urn:microsoft.com/office/officeart/2005/8/layout/process1"/>
    <dgm:cxn modelId="{E86787E7-32E4-4110-96F0-7C48085A46BC}" type="presParOf" srcId="{E0C84C85-3589-4123-9EB1-B1E7B7CB4AD6}" destId="{FAB7E348-84F0-42D1-B2E8-6DD04A724922}" srcOrd="2" destOrd="0" presId="urn:microsoft.com/office/officeart/2005/8/layout/process1"/>
    <dgm:cxn modelId="{D320CC0D-31EB-4C10-8C0B-A47141DCDE47}" type="presParOf" srcId="{E0C84C85-3589-4123-9EB1-B1E7B7CB4AD6}" destId="{B8C529C3-031A-4EA2-ACC1-CB6A8CA5A36C}" srcOrd="3" destOrd="0" presId="urn:microsoft.com/office/officeart/2005/8/layout/process1"/>
    <dgm:cxn modelId="{04489F3A-AAB3-4F24-9E46-E2AB0297520E}" type="presParOf" srcId="{B8C529C3-031A-4EA2-ACC1-CB6A8CA5A36C}" destId="{AAA54F80-2385-4CA6-A246-70B7521D9D2A}" srcOrd="0" destOrd="0" presId="urn:microsoft.com/office/officeart/2005/8/layout/process1"/>
    <dgm:cxn modelId="{2F69C6F9-C324-44FB-8BC8-DC580B6327D0}" type="presParOf" srcId="{E0C84C85-3589-4123-9EB1-B1E7B7CB4AD6}" destId="{4313B4AF-0A00-4071-B021-5C95AF2DE962}" srcOrd="4" destOrd="0" presId="urn:microsoft.com/office/officeart/2005/8/layout/process1"/>
    <dgm:cxn modelId="{C86A4737-5154-4C8C-AC50-543E2A96B780}" type="presParOf" srcId="{E0C84C85-3589-4123-9EB1-B1E7B7CB4AD6}" destId="{90B896A4-9B61-42AF-9C96-6471A8B0F912}" srcOrd="5" destOrd="0" presId="urn:microsoft.com/office/officeart/2005/8/layout/process1"/>
    <dgm:cxn modelId="{00E0D3E3-4F7C-4E3C-B1F4-E31D56FCF87D}" type="presParOf" srcId="{90B896A4-9B61-42AF-9C96-6471A8B0F912}" destId="{F3268480-7451-4FBA-B483-43B716583909}" srcOrd="0" destOrd="0" presId="urn:microsoft.com/office/officeart/2005/8/layout/process1"/>
    <dgm:cxn modelId="{EB2F0266-35B0-4DB5-AF27-921015E82833}" type="presParOf" srcId="{E0C84C85-3589-4123-9EB1-B1E7B7CB4AD6}" destId="{EED96863-216B-4D40-B33F-8D7E62166E8F}" srcOrd="6" destOrd="0" presId="urn:microsoft.com/office/officeart/2005/8/layout/process1"/>
    <dgm:cxn modelId="{6C408017-DC6E-4D69-B815-4C67822FA088}" type="presParOf" srcId="{E0C84C85-3589-4123-9EB1-B1E7B7CB4AD6}" destId="{0EBE87A4-7778-4E20-A1A1-6D3C11CCDA3C}" srcOrd="7" destOrd="0" presId="urn:microsoft.com/office/officeart/2005/8/layout/process1"/>
    <dgm:cxn modelId="{DCD7E1F4-0C54-4990-BD6D-D737C0FBB390}" type="presParOf" srcId="{0EBE87A4-7778-4E20-A1A1-6D3C11CCDA3C}" destId="{E97C5981-5BBA-48D9-89CE-85B8EACC8B5F}" srcOrd="0" destOrd="0" presId="urn:microsoft.com/office/officeart/2005/8/layout/process1"/>
    <dgm:cxn modelId="{62EC0CAC-3466-4508-AF57-EDCF045AF85D}" type="presParOf" srcId="{E0C84C85-3589-4123-9EB1-B1E7B7CB4AD6}" destId="{5E0B94D2-C43D-43CE-B378-A4263D31E1F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F20ECF-51A2-42FC-8F0E-5DA372CB112F}" type="doc">
      <dgm:prSet loTypeId="urn:microsoft.com/office/officeart/2005/8/layout/hProcess4" loCatId="process" qsTypeId="urn:microsoft.com/office/officeart/2005/8/quickstyle/simple5" qsCatId="simple" csTypeId="urn:microsoft.com/office/officeart/2005/8/colors/accent6_2" csCatId="accent6" phldr="1"/>
      <dgm:spPr/>
      <dgm:t>
        <a:bodyPr/>
        <a:lstStyle/>
        <a:p>
          <a:endParaRPr lang="en-US"/>
        </a:p>
      </dgm:t>
    </dgm:pt>
    <dgm:pt modelId="{84D58C89-905D-4F57-913F-FB4691FF7CD7}">
      <dgm:prSet phldrT="[Text]" custT="1"/>
      <dgm:spPr/>
      <dgm:t>
        <a:bodyPr/>
        <a:lstStyle/>
        <a:p>
          <a:r>
            <a:rPr lang="en-US" sz="1500" dirty="0"/>
            <a:t>Self-discipline</a:t>
          </a:r>
        </a:p>
      </dgm:t>
    </dgm:pt>
    <dgm:pt modelId="{00682F02-11FC-4F33-9678-15F78048E2A3}" type="parTrans" cxnId="{AA427B33-E15D-4385-BCDE-A94317C39162}">
      <dgm:prSet/>
      <dgm:spPr/>
      <dgm:t>
        <a:bodyPr/>
        <a:lstStyle/>
        <a:p>
          <a:endParaRPr lang="en-US"/>
        </a:p>
      </dgm:t>
    </dgm:pt>
    <dgm:pt modelId="{F055B07D-0F2A-480A-B904-29EFDB7F9A5C}" type="sibTrans" cxnId="{AA427B33-E15D-4385-BCDE-A94317C39162}">
      <dgm:prSet/>
      <dgm:spPr/>
      <dgm:t>
        <a:bodyPr/>
        <a:lstStyle/>
        <a:p>
          <a:endParaRPr lang="en-US"/>
        </a:p>
      </dgm:t>
    </dgm:pt>
    <dgm:pt modelId="{3E513EFE-9BBE-4E61-AF74-738BB6CF5940}">
      <dgm:prSet custT="1"/>
      <dgm:spPr/>
      <dgm:t>
        <a:bodyPr/>
        <a:lstStyle/>
        <a:p>
          <a:r>
            <a:rPr lang="en-US" sz="1500" dirty="0"/>
            <a:t>Independence</a:t>
          </a:r>
        </a:p>
      </dgm:t>
    </dgm:pt>
    <dgm:pt modelId="{276F0A96-0978-4134-A6B7-DB1989370E2E}" type="parTrans" cxnId="{9857138A-5310-4710-9FF6-53D36EA07AB9}">
      <dgm:prSet/>
      <dgm:spPr/>
      <dgm:t>
        <a:bodyPr/>
        <a:lstStyle/>
        <a:p>
          <a:endParaRPr lang="en-US"/>
        </a:p>
      </dgm:t>
    </dgm:pt>
    <dgm:pt modelId="{B67BDCC4-A051-4AE7-A097-F7B30BD32399}" type="sibTrans" cxnId="{9857138A-5310-4710-9FF6-53D36EA07AB9}">
      <dgm:prSet/>
      <dgm:spPr/>
      <dgm:t>
        <a:bodyPr/>
        <a:lstStyle/>
        <a:p>
          <a:endParaRPr lang="en-US"/>
        </a:p>
      </dgm:t>
    </dgm:pt>
    <dgm:pt modelId="{CAB4D6FE-4A91-4BC5-8FE5-0CB452EBEA11}">
      <dgm:prSet custT="1"/>
      <dgm:spPr/>
      <dgm:t>
        <a:bodyPr/>
        <a:lstStyle/>
        <a:p>
          <a:r>
            <a:rPr lang="en-US" sz="1500" dirty="0"/>
            <a:t>Problem solving</a:t>
          </a:r>
        </a:p>
      </dgm:t>
    </dgm:pt>
    <dgm:pt modelId="{7443BDAF-73D5-4F94-B176-0A5CEDED6B20}" type="parTrans" cxnId="{DBD93958-2AD9-470E-B455-84B9E08AFCE8}">
      <dgm:prSet/>
      <dgm:spPr/>
      <dgm:t>
        <a:bodyPr/>
        <a:lstStyle/>
        <a:p>
          <a:endParaRPr lang="en-US"/>
        </a:p>
      </dgm:t>
    </dgm:pt>
    <dgm:pt modelId="{03D9B5DB-4AD2-4E16-B3A8-18195AEA9CA1}" type="sibTrans" cxnId="{DBD93958-2AD9-470E-B455-84B9E08AFCE8}">
      <dgm:prSet/>
      <dgm:spPr/>
      <dgm:t>
        <a:bodyPr/>
        <a:lstStyle/>
        <a:p>
          <a:endParaRPr lang="en-US"/>
        </a:p>
      </dgm:t>
    </dgm:pt>
    <dgm:pt modelId="{6DCC359A-D522-4EB1-8386-FDABE4A4FE88}">
      <dgm:prSet custT="1"/>
      <dgm:spPr/>
      <dgm:t>
        <a:bodyPr/>
        <a:lstStyle/>
        <a:p>
          <a:r>
            <a:rPr lang="en-US" sz="1500" dirty="0"/>
            <a:t>Reflection</a:t>
          </a:r>
        </a:p>
      </dgm:t>
    </dgm:pt>
    <dgm:pt modelId="{DC9E4299-797C-4C04-926E-9A7BDE3AF4EF}" type="parTrans" cxnId="{9393B25E-AB56-48C4-ABCE-CEC9FDFA4018}">
      <dgm:prSet/>
      <dgm:spPr/>
      <dgm:t>
        <a:bodyPr/>
        <a:lstStyle/>
        <a:p>
          <a:endParaRPr lang="en-US"/>
        </a:p>
      </dgm:t>
    </dgm:pt>
    <dgm:pt modelId="{25761954-FDEC-4360-8A0A-4074146C1A20}" type="sibTrans" cxnId="{9393B25E-AB56-48C4-ABCE-CEC9FDFA4018}">
      <dgm:prSet/>
      <dgm:spPr/>
      <dgm:t>
        <a:bodyPr/>
        <a:lstStyle/>
        <a:p>
          <a:endParaRPr lang="en-US"/>
        </a:p>
      </dgm:t>
    </dgm:pt>
    <dgm:pt modelId="{DDA79708-56CE-4CB3-9CEB-46345EC7D65E}">
      <dgm:prSet phldrT="[Text]" custT="1"/>
      <dgm:spPr/>
      <dgm:t>
        <a:bodyPr/>
        <a:lstStyle/>
        <a:p>
          <a:r>
            <a:rPr lang="en-US" sz="1500" dirty="0"/>
            <a:t>Initiative and Risk-taking </a:t>
          </a:r>
        </a:p>
      </dgm:t>
    </dgm:pt>
    <dgm:pt modelId="{8D032826-20CC-443B-A021-AE59A07DD693}" type="parTrans" cxnId="{5FBDD766-292C-4B75-8C17-D4FBF9B90104}">
      <dgm:prSet/>
      <dgm:spPr/>
      <dgm:t>
        <a:bodyPr/>
        <a:lstStyle/>
        <a:p>
          <a:endParaRPr lang="en-US"/>
        </a:p>
      </dgm:t>
    </dgm:pt>
    <dgm:pt modelId="{6353D235-6280-47E6-998F-3A7D166D5966}" type="sibTrans" cxnId="{5FBDD766-292C-4B75-8C17-D4FBF9B90104}">
      <dgm:prSet/>
      <dgm:spPr/>
      <dgm:t>
        <a:bodyPr/>
        <a:lstStyle/>
        <a:p>
          <a:endParaRPr lang="en-US"/>
        </a:p>
      </dgm:t>
    </dgm:pt>
    <dgm:pt modelId="{E7185717-A8D7-4D07-BD58-51B7B93F65B7}">
      <dgm:prSet custT="1"/>
      <dgm:spPr/>
      <dgm:t>
        <a:bodyPr/>
        <a:lstStyle/>
        <a:p>
          <a:r>
            <a:rPr lang="en-US" sz="1500" dirty="0"/>
            <a:t>Time management</a:t>
          </a:r>
        </a:p>
      </dgm:t>
    </dgm:pt>
    <dgm:pt modelId="{9B9001E6-5894-424C-9283-A3CDF74B32C7}" type="parTrans" cxnId="{63FA5FCD-4A04-4996-BFD8-F8A27C962FBE}">
      <dgm:prSet/>
      <dgm:spPr/>
      <dgm:t>
        <a:bodyPr/>
        <a:lstStyle/>
        <a:p>
          <a:endParaRPr lang="en-US"/>
        </a:p>
      </dgm:t>
    </dgm:pt>
    <dgm:pt modelId="{F14DDC94-C82D-4130-8408-996D2C25D378}" type="sibTrans" cxnId="{63FA5FCD-4A04-4996-BFD8-F8A27C962FBE}">
      <dgm:prSet/>
      <dgm:spPr/>
      <dgm:t>
        <a:bodyPr/>
        <a:lstStyle/>
        <a:p>
          <a:endParaRPr lang="en-US"/>
        </a:p>
      </dgm:t>
    </dgm:pt>
    <dgm:pt modelId="{E9319BB0-565E-4F8D-B8B5-7A6494E4CAE7}">
      <dgm:prSet custT="1"/>
      <dgm:spPr/>
      <dgm:t>
        <a:bodyPr/>
        <a:lstStyle/>
        <a:p>
          <a:r>
            <a:rPr lang="en-US" sz="1500" dirty="0"/>
            <a:t>Critical thinking and Teamwork</a:t>
          </a:r>
        </a:p>
      </dgm:t>
    </dgm:pt>
    <dgm:pt modelId="{7053793A-84C7-4E70-9028-83813461463E}" type="parTrans" cxnId="{69E3B0B3-9465-4F1E-8725-62D60EA6BB9E}">
      <dgm:prSet/>
      <dgm:spPr/>
      <dgm:t>
        <a:bodyPr/>
        <a:lstStyle/>
        <a:p>
          <a:endParaRPr lang="en-US"/>
        </a:p>
      </dgm:t>
    </dgm:pt>
    <dgm:pt modelId="{62C5B9B4-015A-4F40-9585-280FE0D3AFC5}" type="sibTrans" cxnId="{69E3B0B3-9465-4F1E-8725-62D60EA6BB9E}">
      <dgm:prSet/>
      <dgm:spPr/>
      <dgm:t>
        <a:bodyPr/>
        <a:lstStyle/>
        <a:p>
          <a:endParaRPr lang="en-US"/>
        </a:p>
      </dgm:t>
    </dgm:pt>
    <dgm:pt modelId="{4621442B-9088-4A8D-B5E9-2F6E6C3F0FA4}">
      <dgm:prSet custT="1"/>
      <dgm:spPr/>
      <dgm:t>
        <a:bodyPr/>
        <a:lstStyle/>
        <a:p>
          <a:r>
            <a:rPr lang="en-US" sz="1500" dirty="0"/>
            <a:t>Evaluating own work and giving feedback </a:t>
          </a:r>
        </a:p>
      </dgm:t>
    </dgm:pt>
    <dgm:pt modelId="{29F359B0-49D2-4457-8A4B-A044F09809B8}" type="parTrans" cxnId="{C62573C7-5635-4284-B831-37AADC552418}">
      <dgm:prSet/>
      <dgm:spPr/>
      <dgm:t>
        <a:bodyPr/>
        <a:lstStyle/>
        <a:p>
          <a:endParaRPr lang="en-US"/>
        </a:p>
      </dgm:t>
    </dgm:pt>
    <dgm:pt modelId="{86C49A4B-6DCE-4ECC-8417-4F584357C403}" type="sibTrans" cxnId="{C62573C7-5635-4284-B831-37AADC552418}">
      <dgm:prSet/>
      <dgm:spPr/>
      <dgm:t>
        <a:bodyPr/>
        <a:lstStyle/>
        <a:p>
          <a:endParaRPr lang="en-US"/>
        </a:p>
      </dgm:t>
    </dgm:pt>
    <dgm:pt modelId="{699AC134-E877-4AA9-9BD9-514C667639A4}" type="pres">
      <dgm:prSet presAssocID="{26F20ECF-51A2-42FC-8F0E-5DA372CB112F}" presName="Name0" presStyleCnt="0">
        <dgm:presLayoutVars>
          <dgm:dir/>
          <dgm:animLvl val="lvl"/>
          <dgm:resizeHandles val="exact"/>
        </dgm:presLayoutVars>
      </dgm:prSet>
      <dgm:spPr/>
    </dgm:pt>
    <dgm:pt modelId="{B43EBCD3-079C-4C0C-85EA-E126EBF3C976}" type="pres">
      <dgm:prSet presAssocID="{26F20ECF-51A2-42FC-8F0E-5DA372CB112F}" presName="tSp" presStyleCnt="0"/>
      <dgm:spPr/>
    </dgm:pt>
    <dgm:pt modelId="{CB61A8E8-8E57-4D89-8805-CD7935B7D814}" type="pres">
      <dgm:prSet presAssocID="{26F20ECF-51A2-42FC-8F0E-5DA372CB112F}" presName="bSp" presStyleCnt="0"/>
      <dgm:spPr/>
    </dgm:pt>
    <dgm:pt modelId="{9694F2ED-8E9A-4EFF-955E-48FEDA1A39B3}" type="pres">
      <dgm:prSet presAssocID="{26F20ECF-51A2-42FC-8F0E-5DA372CB112F}" presName="process" presStyleCnt="0"/>
      <dgm:spPr/>
    </dgm:pt>
    <dgm:pt modelId="{BFECB97A-2D84-40B3-86DA-BD07D01FDAD8}" type="pres">
      <dgm:prSet presAssocID="{84D58C89-905D-4F57-913F-FB4691FF7CD7}" presName="composite1" presStyleCnt="0"/>
      <dgm:spPr/>
    </dgm:pt>
    <dgm:pt modelId="{E8D28DE8-FDA9-4415-9A6F-9268790E7BF6}" type="pres">
      <dgm:prSet presAssocID="{84D58C89-905D-4F57-913F-FB4691FF7CD7}" presName="dummyNode1" presStyleLbl="node1" presStyleIdx="0" presStyleCnt="4"/>
      <dgm:spPr/>
    </dgm:pt>
    <dgm:pt modelId="{FE007639-010F-431A-8D71-68428B7EA8EB}" type="pres">
      <dgm:prSet presAssocID="{84D58C89-905D-4F57-913F-FB4691FF7CD7}" presName="childNode1" presStyleLbl="bgAcc1" presStyleIdx="0" presStyleCnt="4">
        <dgm:presLayoutVars>
          <dgm:bulletEnabled val="1"/>
        </dgm:presLayoutVars>
      </dgm:prSet>
      <dgm:spPr/>
    </dgm:pt>
    <dgm:pt modelId="{704EE31A-CE71-44FC-A48E-2AE27AF3B985}" type="pres">
      <dgm:prSet presAssocID="{84D58C89-905D-4F57-913F-FB4691FF7CD7}" presName="childNode1tx" presStyleLbl="bgAcc1" presStyleIdx="0" presStyleCnt="4">
        <dgm:presLayoutVars>
          <dgm:bulletEnabled val="1"/>
        </dgm:presLayoutVars>
      </dgm:prSet>
      <dgm:spPr/>
    </dgm:pt>
    <dgm:pt modelId="{A7EDE3D8-8E89-42C7-B67C-094B701A953E}" type="pres">
      <dgm:prSet presAssocID="{84D58C89-905D-4F57-913F-FB4691FF7CD7}" presName="parentNode1" presStyleLbl="node1" presStyleIdx="0" presStyleCnt="4">
        <dgm:presLayoutVars>
          <dgm:chMax val="1"/>
          <dgm:bulletEnabled val="1"/>
        </dgm:presLayoutVars>
      </dgm:prSet>
      <dgm:spPr/>
    </dgm:pt>
    <dgm:pt modelId="{B1855E3A-29A6-45A7-BDDE-B30C35A00152}" type="pres">
      <dgm:prSet presAssocID="{84D58C89-905D-4F57-913F-FB4691FF7CD7}" presName="connSite1" presStyleCnt="0"/>
      <dgm:spPr/>
    </dgm:pt>
    <dgm:pt modelId="{EE499896-355B-4ABB-9453-982925CE3438}" type="pres">
      <dgm:prSet presAssocID="{F055B07D-0F2A-480A-B904-29EFDB7F9A5C}" presName="Name9" presStyleLbl="sibTrans2D1" presStyleIdx="0" presStyleCnt="3"/>
      <dgm:spPr/>
    </dgm:pt>
    <dgm:pt modelId="{EAF9715E-5542-4BED-B0FA-6BD279B5C47A}" type="pres">
      <dgm:prSet presAssocID="{3E513EFE-9BBE-4E61-AF74-738BB6CF5940}" presName="composite2" presStyleCnt="0"/>
      <dgm:spPr/>
    </dgm:pt>
    <dgm:pt modelId="{A94AB497-2114-4F6D-A857-D6053C03EE9E}" type="pres">
      <dgm:prSet presAssocID="{3E513EFE-9BBE-4E61-AF74-738BB6CF5940}" presName="dummyNode2" presStyleLbl="node1" presStyleIdx="0" presStyleCnt="4"/>
      <dgm:spPr/>
    </dgm:pt>
    <dgm:pt modelId="{2460CA59-D040-40BD-8C2D-52F09648B00A}" type="pres">
      <dgm:prSet presAssocID="{3E513EFE-9BBE-4E61-AF74-738BB6CF5940}" presName="childNode2" presStyleLbl="bgAcc1" presStyleIdx="1" presStyleCnt="4">
        <dgm:presLayoutVars>
          <dgm:bulletEnabled val="1"/>
        </dgm:presLayoutVars>
      </dgm:prSet>
      <dgm:spPr/>
    </dgm:pt>
    <dgm:pt modelId="{2446DCDD-E36D-478E-BC67-12EA22C4D257}" type="pres">
      <dgm:prSet presAssocID="{3E513EFE-9BBE-4E61-AF74-738BB6CF5940}" presName="childNode2tx" presStyleLbl="bgAcc1" presStyleIdx="1" presStyleCnt="4">
        <dgm:presLayoutVars>
          <dgm:bulletEnabled val="1"/>
        </dgm:presLayoutVars>
      </dgm:prSet>
      <dgm:spPr/>
    </dgm:pt>
    <dgm:pt modelId="{005A0A25-3951-427A-ACFB-27E3997DC9C6}" type="pres">
      <dgm:prSet presAssocID="{3E513EFE-9BBE-4E61-AF74-738BB6CF5940}" presName="parentNode2" presStyleLbl="node1" presStyleIdx="1" presStyleCnt="4">
        <dgm:presLayoutVars>
          <dgm:chMax val="0"/>
          <dgm:bulletEnabled val="1"/>
        </dgm:presLayoutVars>
      </dgm:prSet>
      <dgm:spPr/>
    </dgm:pt>
    <dgm:pt modelId="{8F9D5697-098F-462A-9038-FDB28D17C797}" type="pres">
      <dgm:prSet presAssocID="{3E513EFE-9BBE-4E61-AF74-738BB6CF5940}" presName="connSite2" presStyleCnt="0"/>
      <dgm:spPr/>
    </dgm:pt>
    <dgm:pt modelId="{2C436AEC-1861-417A-938F-65387FC4413F}" type="pres">
      <dgm:prSet presAssocID="{B67BDCC4-A051-4AE7-A097-F7B30BD32399}" presName="Name18" presStyleLbl="sibTrans2D1" presStyleIdx="1" presStyleCnt="3"/>
      <dgm:spPr/>
    </dgm:pt>
    <dgm:pt modelId="{A1ADC09A-1DAE-47D5-93B4-AC4E8D6DAF7F}" type="pres">
      <dgm:prSet presAssocID="{CAB4D6FE-4A91-4BC5-8FE5-0CB452EBEA11}" presName="composite1" presStyleCnt="0"/>
      <dgm:spPr/>
    </dgm:pt>
    <dgm:pt modelId="{0B28BCED-D4D8-4685-84B7-D253BD01CE71}" type="pres">
      <dgm:prSet presAssocID="{CAB4D6FE-4A91-4BC5-8FE5-0CB452EBEA11}" presName="dummyNode1" presStyleLbl="node1" presStyleIdx="1" presStyleCnt="4"/>
      <dgm:spPr/>
    </dgm:pt>
    <dgm:pt modelId="{5E21F16E-0588-460F-8D3C-8FC7F0192554}" type="pres">
      <dgm:prSet presAssocID="{CAB4D6FE-4A91-4BC5-8FE5-0CB452EBEA11}" presName="childNode1" presStyleLbl="bgAcc1" presStyleIdx="2" presStyleCnt="4">
        <dgm:presLayoutVars>
          <dgm:bulletEnabled val="1"/>
        </dgm:presLayoutVars>
      </dgm:prSet>
      <dgm:spPr/>
    </dgm:pt>
    <dgm:pt modelId="{9B28CF10-D6F8-4717-98B0-6E375AFD0A12}" type="pres">
      <dgm:prSet presAssocID="{CAB4D6FE-4A91-4BC5-8FE5-0CB452EBEA11}" presName="childNode1tx" presStyleLbl="bgAcc1" presStyleIdx="2" presStyleCnt="4">
        <dgm:presLayoutVars>
          <dgm:bulletEnabled val="1"/>
        </dgm:presLayoutVars>
      </dgm:prSet>
      <dgm:spPr/>
    </dgm:pt>
    <dgm:pt modelId="{19E84D88-099C-4EA0-8389-8AFAD3BAB2D7}" type="pres">
      <dgm:prSet presAssocID="{CAB4D6FE-4A91-4BC5-8FE5-0CB452EBEA11}" presName="parentNode1" presStyleLbl="node1" presStyleIdx="2" presStyleCnt="4">
        <dgm:presLayoutVars>
          <dgm:chMax val="1"/>
          <dgm:bulletEnabled val="1"/>
        </dgm:presLayoutVars>
      </dgm:prSet>
      <dgm:spPr/>
    </dgm:pt>
    <dgm:pt modelId="{B691DBC0-12F1-4735-845D-AF277E5BC18C}" type="pres">
      <dgm:prSet presAssocID="{CAB4D6FE-4A91-4BC5-8FE5-0CB452EBEA11}" presName="connSite1" presStyleCnt="0"/>
      <dgm:spPr/>
    </dgm:pt>
    <dgm:pt modelId="{0EB01EBF-6955-4634-854B-6F07C07787B4}" type="pres">
      <dgm:prSet presAssocID="{03D9B5DB-4AD2-4E16-B3A8-18195AEA9CA1}" presName="Name9" presStyleLbl="sibTrans2D1" presStyleIdx="2" presStyleCnt="3"/>
      <dgm:spPr/>
    </dgm:pt>
    <dgm:pt modelId="{EA5037C9-C297-4B58-994B-FFDC55D2101A}" type="pres">
      <dgm:prSet presAssocID="{6DCC359A-D522-4EB1-8386-FDABE4A4FE88}" presName="composite2" presStyleCnt="0"/>
      <dgm:spPr/>
    </dgm:pt>
    <dgm:pt modelId="{9A2A4E00-E5CE-4196-827F-2DDB47940AA1}" type="pres">
      <dgm:prSet presAssocID="{6DCC359A-D522-4EB1-8386-FDABE4A4FE88}" presName="dummyNode2" presStyleLbl="node1" presStyleIdx="2" presStyleCnt="4"/>
      <dgm:spPr/>
    </dgm:pt>
    <dgm:pt modelId="{8BF4BD6E-5190-493C-83FB-7357B67A55E9}" type="pres">
      <dgm:prSet presAssocID="{6DCC359A-D522-4EB1-8386-FDABE4A4FE88}" presName="childNode2" presStyleLbl="bgAcc1" presStyleIdx="3" presStyleCnt="4">
        <dgm:presLayoutVars>
          <dgm:bulletEnabled val="1"/>
        </dgm:presLayoutVars>
      </dgm:prSet>
      <dgm:spPr/>
    </dgm:pt>
    <dgm:pt modelId="{31D5CDEB-97CF-4A79-B477-108A16E5A44A}" type="pres">
      <dgm:prSet presAssocID="{6DCC359A-D522-4EB1-8386-FDABE4A4FE88}" presName="childNode2tx" presStyleLbl="bgAcc1" presStyleIdx="3" presStyleCnt="4">
        <dgm:presLayoutVars>
          <dgm:bulletEnabled val="1"/>
        </dgm:presLayoutVars>
      </dgm:prSet>
      <dgm:spPr/>
    </dgm:pt>
    <dgm:pt modelId="{917AFC77-2624-4EE6-AFFE-3B7C799FBD86}" type="pres">
      <dgm:prSet presAssocID="{6DCC359A-D522-4EB1-8386-FDABE4A4FE88}" presName="parentNode2" presStyleLbl="node1" presStyleIdx="3" presStyleCnt="4">
        <dgm:presLayoutVars>
          <dgm:chMax val="0"/>
          <dgm:bulletEnabled val="1"/>
        </dgm:presLayoutVars>
      </dgm:prSet>
      <dgm:spPr/>
    </dgm:pt>
    <dgm:pt modelId="{8C9595BD-2032-49C6-8FBF-3F9465808FC1}" type="pres">
      <dgm:prSet presAssocID="{6DCC359A-D522-4EB1-8386-FDABE4A4FE88}" presName="connSite2" presStyleCnt="0"/>
      <dgm:spPr/>
    </dgm:pt>
  </dgm:ptLst>
  <dgm:cxnLst>
    <dgm:cxn modelId="{F6095301-EE6E-4DAE-B2B5-D7E31FBDE860}" type="presOf" srcId="{B67BDCC4-A051-4AE7-A097-F7B30BD32399}" destId="{2C436AEC-1861-417A-938F-65387FC4413F}" srcOrd="0" destOrd="0" presId="urn:microsoft.com/office/officeart/2005/8/layout/hProcess4"/>
    <dgm:cxn modelId="{4EF64109-A30F-4E44-90A3-72A64C88998F}" type="presOf" srcId="{E7185717-A8D7-4D07-BD58-51B7B93F65B7}" destId="{2460CA59-D040-40BD-8C2D-52F09648B00A}" srcOrd="0" destOrd="0" presId="urn:microsoft.com/office/officeart/2005/8/layout/hProcess4"/>
    <dgm:cxn modelId="{AA427B33-E15D-4385-BCDE-A94317C39162}" srcId="{26F20ECF-51A2-42FC-8F0E-5DA372CB112F}" destId="{84D58C89-905D-4F57-913F-FB4691FF7CD7}" srcOrd="0" destOrd="0" parTransId="{00682F02-11FC-4F33-9678-15F78048E2A3}" sibTransId="{F055B07D-0F2A-480A-B904-29EFDB7F9A5C}"/>
    <dgm:cxn modelId="{46F06139-5346-4725-8C82-692F770357F4}" type="presOf" srcId="{84D58C89-905D-4F57-913F-FB4691FF7CD7}" destId="{A7EDE3D8-8E89-42C7-B67C-094B701A953E}" srcOrd="0" destOrd="0" presId="urn:microsoft.com/office/officeart/2005/8/layout/hProcess4"/>
    <dgm:cxn modelId="{44503F3F-D7AA-4CAB-A40B-E855849889B1}" type="presOf" srcId="{3E513EFE-9BBE-4E61-AF74-738BB6CF5940}" destId="{005A0A25-3951-427A-ACFB-27E3997DC9C6}" srcOrd="0" destOrd="0" presId="urn:microsoft.com/office/officeart/2005/8/layout/hProcess4"/>
    <dgm:cxn modelId="{9393B25E-AB56-48C4-ABCE-CEC9FDFA4018}" srcId="{26F20ECF-51A2-42FC-8F0E-5DA372CB112F}" destId="{6DCC359A-D522-4EB1-8386-FDABE4A4FE88}" srcOrd="3" destOrd="0" parTransId="{DC9E4299-797C-4C04-926E-9A7BDE3AF4EF}" sibTransId="{25761954-FDEC-4360-8A0A-4074146C1A20}"/>
    <dgm:cxn modelId="{5FBDD766-292C-4B75-8C17-D4FBF9B90104}" srcId="{84D58C89-905D-4F57-913F-FB4691FF7CD7}" destId="{DDA79708-56CE-4CB3-9CEB-46345EC7D65E}" srcOrd="0" destOrd="0" parTransId="{8D032826-20CC-443B-A021-AE59A07DD693}" sibTransId="{6353D235-6280-47E6-998F-3A7D166D5966}"/>
    <dgm:cxn modelId="{9840604C-97E8-4F06-9D8C-9399E23F7380}" type="presOf" srcId="{DDA79708-56CE-4CB3-9CEB-46345EC7D65E}" destId="{FE007639-010F-431A-8D71-68428B7EA8EB}" srcOrd="0" destOrd="0" presId="urn:microsoft.com/office/officeart/2005/8/layout/hProcess4"/>
    <dgm:cxn modelId="{F225FA76-DDA2-4636-BA29-DD88FEFD2D91}" type="presOf" srcId="{4621442B-9088-4A8D-B5E9-2F6E6C3F0FA4}" destId="{31D5CDEB-97CF-4A79-B477-108A16E5A44A}" srcOrd="1" destOrd="0" presId="urn:microsoft.com/office/officeart/2005/8/layout/hProcess4"/>
    <dgm:cxn modelId="{DBD93958-2AD9-470E-B455-84B9E08AFCE8}" srcId="{26F20ECF-51A2-42FC-8F0E-5DA372CB112F}" destId="{CAB4D6FE-4A91-4BC5-8FE5-0CB452EBEA11}" srcOrd="2" destOrd="0" parTransId="{7443BDAF-73D5-4F94-B176-0A5CEDED6B20}" sibTransId="{03D9B5DB-4AD2-4E16-B3A8-18195AEA9CA1}"/>
    <dgm:cxn modelId="{10AA5E89-A5EC-42AA-A046-23E4A1FD6C21}" type="presOf" srcId="{E9319BB0-565E-4F8D-B8B5-7A6494E4CAE7}" destId="{9B28CF10-D6F8-4717-98B0-6E375AFD0A12}" srcOrd="1" destOrd="0" presId="urn:microsoft.com/office/officeart/2005/8/layout/hProcess4"/>
    <dgm:cxn modelId="{9857138A-5310-4710-9FF6-53D36EA07AB9}" srcId="{26F20ECF-51A2-42FC-8F0E-5DA372CB112F}" destId="{3E513EFE-9BBE-4E61-AF74-738BB6CF5940}" srcOrd="1" destOrd="0" parTransId="{276F0A96-0978-4134-A6B7-DB1989370E2E}" sibTransId="{B67BDCC4-A051-4AE7-A097-F7B30BD32399}"/>
    <dgm:cxn modelId="{932CB58D-DE3C-4039-9EE7-093559BC4796}" type="presOf" srcId="{F055B07D-0F2A-480A-B904-29EFDB7F9A5C}" destId="{EE499896-355B-4ABB-9453-982925CE3438}" srcOrd="0" destOrd="0" presId="urn:microsoft.com/office/officeart/2005/8/layout/hProcess4"/>
    <dgm:cxn modelId="{DBA5BD9B-6DBD-41F4-A45D-21320C2FFA37}" type="presOf" srcId="{CAB4D6FE-4A91-4BC5-8FE5-0CB452EBEA11}" destId="{19E84D88-099C-4EA0-8389-8AFAD3BAB2D7}" srcOrd="0" destOrd="0" presId="urn:microsoft.com/office/officeart/2005/8/layout/hProcess4"/>
    <dgm:cxn modelId="{5B912DA2-285B-423D-A02F-E7C01DBFE097}" type="presOf" srcId="{4621442B-9088-4A8D-B5E9-2F6E6C3F0FA4}" destId="{8BF4BD6E-5190-493C-83FB-7357B67A55E9}" srcOrd="0" destOrd="0" presId="urn:microsoft.com/office/officeart/2005/8/layout/hProcess4"/>
    <dgm:cxn modelId="{69E3B0B3-9465-4F1E-8725-62D60EA6BB9E}" srcId="{CAB4D6FE-4A91-4BC5-8FE5-0CB452EBEA11}" destId="{E9319BB0-565E-4F8D-B8B5-7A6494E4CAE7}" srcOrd="0" destOrd="0" parTransId="{7053793A-84C7-4E70-9028-83813461463E}" sibTransId="{62C5B9B4-015A-4F40-9585-280FE0D3AFC5}"/>
    <dgm:cxn modelId="{C62573C7-5635-4284-B831-37AADC552418}" srcId="{6DCC359A-D522-4EB1-8386-FDABE4A4FE88}" destId="{4621442B-9088-4A8D-B5E9-2F6E6C3F0FA4}" srcOrd="0" destOrd="0" parTransId="{29F359B0-49D2-4457-8A4B-A044F09809B8}" sibTransId="{86C49A4B-6DCE-4ECC-8417-4F584357C403}"/>
    <dgm:cxn modelId="{63FA5FCD-4A04-4996-BFD8-F8A27C962FBE}" srcId="{3E513EFE-9BBE-4E61-AF74-738BB6CF5940}" destId="{E7185717-A8D7-4D07-BD58-51B7B93F65B7}" srcOrd="0" destOrd="0" parTransId="{9B9001E6-5894-424C-9283-A3CDF74B32C7}" sibTransId="{F14DDC94-C82D-4130-8408-996D2C25D378}"/>
    <dgm:cxn modelId="{7BE86ED4-8E4B-429A-A1CB-5B97E58F6F6D}" type="presOf" srcId="{6DCC359A-D522-4EB1-8386-FDABE4A4FE88}" destId="{917AFC77-2624-4EE6-AFFE-3B7C799FBD86}" srcOrd="0" destOrd="0" presId="urn:microsoft.com/office/officeart/2005/8/layout/hProcess4"/>
    <dgm:cxn modelId="{2E5D1AD9-F2F5-44E6-B1A5-83F651191985}" type="presOf" srcId="{03D9B5DB-4AD2-4E16-B3A8-18195AEA9CA1}" destId="{0EB01EBF-6955-4634-854B-6F07C07787B4}" srcOrd="0" destOrd="0" presId="urn:microsoft.com/office/officeart/2005/8/layout/hProcess4"/>
    <dgm:cxn modelId="{111222DB-8461-4723-971D-1DD9CAA3DB57}" type="presOf" srcId="{E7185717-A8D7-4D07-BD58-51B7B93F65B7}" destId="{2446DCDD-E36D-478E-BC67-12EA22C4D257}" srcOrd="1" destOrd="0" presId="urn:microsoft.com/office/officeart/2005/8/layout/hProcess4"/>
    <dgm:cxn modelId="{1C792CEB-402D-4E36-B4F2-70CD57CA99C6}" type="presOf" srcId="{26F20ECF-51A2-42FC-8F0E-5DA372CB112F}" destId="{699AC134-E877-4AA9-9BD9-514C667639A4}" srcOrd="0" destOrd="0" presId="urn:microsoft.com/office/officeart/2005/8/layout/hProcess4"/>
    <dgm:cxn modelId="{269403F9-4E5C-44E2-8D3A-F7B609428EE5}" type="presOf" srcId="{E9319BB0-565E-4F8D-B8B5-7A6494E4CAE7}" destId="{5E21F16E-0588-460F-8D3C-8FC7F0192554}" srcOrd="0" destOrd="0" presId="urn:microsoft.com/office/officeart/2005/8/layout/hProcess4"/>
    <dgm:cxn modelId="{D0B4A1FB-63FB-4B5D-84F3-2C8C8D2EB1C7}" type="presOf" srcId="{DDA79708-56CE-4CB3-9CEB-46345EC7D65E}" destId="{704EE31A-CE71-44FC-A48E-2AE27AF3B985}" srcOrd="1" destOrd="0" presId="urn:microsoft.com/office/officeart/2005/8/layout/hProcess4"/>
    <dgm:cxn modelId="{D47785C6-0E71-4C34-A091-5EEA3A5CAADB}" type="presParOf" srcId="{699AC134-E877-4AA9-9BD9-514C667639A4}" destId="{B43EBCD3-079C-4C0C-85EA-E126EBF3C976}" srcOrd="0" destOrd="0" presId="urn:microsoft.com/office/officeart/2005/8/layout/hProcess4"/>
    <dgm:cxn modelId="{7F149A5A-33A3-4EAA-8649-2129B2C2BBAC}" type="presParOf" srcId="{699AC134-E877-4AA9-9BD9-514C667639A4}" destId="{CB61A8E8-8E57-4D89-8805-CD7935B7D814}" srcOrd="1" destOrd="0" presId="urn:microsoft.com/office/officeart/2005/8/layout/hProcess4"/>
    <dgm:cxn modelId="{AEA9E065-1819-4EF3-9AAB-11484E19D45D}" type="presParOf" srcId="{699AC134-E877-4AA9-9BD9-514C667639A4}" destId="{9694F2ED-8E9A-4EFF-955E-48FEDA1A39B3}" srcOrd="2" destOrd="0" presId="urn:microsoft.com/office/officeart/2005/8/layout/hProcess4"/>
    <dgm:cxn modelId="{145AF0B6-8817-401E-BA0F-AF40CE38EF88}" type="presParOf" srcId="{9694F2ED-8E9A-4EFF-955E-48FEDA1A39B3}" destId="{BFECB97A-2D84-40B3-86DA-BD07D01FDAD8}" srcOrd="0" destOrd="0" presId="urn:microsoft.com/office/officeart/2005/8/layout/hProcess4"/>
    <dgm:cxn modelId="{9B8D5B9E-053A-4892-93E8-FF7AD8F34074}" type="presParOf" srcId="{BFECB97A-2D84-40B3-86DA-BD07D01FDAD8}" destId="{E8D28DE8-FDA9-4415-9A6F-9268790E7BF6}" srcOrd="0" destOrd="0" presId="urn:microsoft.com/office/officeart/2005/8/layout/hProcess4"/>
    <dgm:cxn modelId="{58A3D490-0073-4B82-9DB2-2C101D448E43}" type="presParOf" srcId="{BFECB97A-2D84-40B3-86DA-BD07D01FDAD8}" destId="{FE007639-010F-431A-8D71-68428B7EA8EB}" srcOrd="1" destOrd="0" presId="urn:microsoft.com/office/officeart/2005/8/layout/hProcess4"/>
    <dgm:cxn modelId="{9B3DB9DA-B9DB-4866-AEB0-00EF110DA476}" type="presParOf" srcId="{BFECB97A-2D84-40B3-86DA-BD07D01FDAD8}" destId="{704EE31A-CE71-44FC-A48E-2AE27AF3B985}" srcOrd="2" destOrd="0" presId="urn:microsoft.com/office/officeart/2005/8/layout/hProcess4"/>
    <dgm:cxn modelId="{ACDB9BE5-D20E-4BCB-BA5F-6FD41B0B1458}" type="presParOf" srcId="{BFECB97A-2D84-40B3-86DA-BD07D01FDAD8}" destId="{A7EDE3D8-8E89-42C7-B67C-094B701A953E}" srcOrd="3" destOrd="0" presId="urn:microsoft.com/office/officeart/2005/8/layout/hProcess4"/>
    <dgm:cxn modelId="{8AD8C1BC-864B-4861-BE8D-61183720AD06}" type="presParOf" srcId="{BFECB97A-2D84-40B3-86DA-BD07D01FDAD8}" destId="{B1855E3A-29A6-45A7-BDDE-B30C35A00152}" srcOrd="4" destOrd="0" presId="urn:microsoft.com/office/officeart/2005/8/layout/hProcess4"/>
    <dgm:cxn modelId="{1E2F73B1-A6D6-4807-8A5D-7DFC9553E731}" type="presParOf" srcId="{9694F2ED-8E9A-4EFF-955E-48FEDA1A39B3}" destId="{EE499896-355B-4ABB-9453-982925CE3438}" srcOrd="1" destOrd="0" presId="urn:microsoft.com/office/officeart/2005/8/layout/hProcess4"/>
    <dgm:cxn modelId="{71677DF8-D694-4777-970C-2A574C1D61BF}" type="presParOf" srcId="{9694F2ED-8E9A-4EFF-955E-48FEDA1A39B3}" destId="{EAF9715E-5542-4BED-B0FA-6BD279B5C47A}" srcOrd="2" destOrd="0" presId="urn:microsoft.com/office/officeart/2005/8/layout/hProcess4"/>
    <dgm:cxn modelId="{6B4D2B82-7A2A-4A34-A43A-C60BDF88AFCA}" type="presParOf" srcId="{EAF9715E-5542-4BED-B0FA-6BD279B5C47A}" destId="{A94AB497-2114-4F6D-A857-D6053C03EE9E}" srcOrd="0" destOrd="0" presId="urn:microsoft.com/office/officeart/2005/8/layout/hProcess4"/>
    <dgm:cxn modelId="{06A155AB-2248-40D2-BC72-53F555A0DC5F}" type="presParOf" srcId="{EAF9715E-5542-4BED-B0FA-6BD279B5C47A}" destId="{2460CA59-D040-40BD-8C2D-52F09648B00A}" srcOrd="1" destOrd="0" presId="urn:microsoft.com/office/officeart/2005/8/layout/hProcess4"/>
    <dgm:cxn modelId="{1F5CFE9B-6E24-4C8F-B427-79DA9A3FB25C}" type="presParOf" srcId="{EAF9715E-5542-4BED-B0FA-6BD279B5C47A}" destId="{2446DCDD-E36D-478E-BC67-12EA22C4D257}" srcOrd="2" destOrd="0" presId="urn:microsoft.com/office/officeart/2005/8/layout/hProcess4"/>
    <dgm:cxn modelId="{176966F6-B536-40C2-9AA3-B138556F9713}" type="presParOf" srcId="{EAF9715E-5542-4BED-B0FA-6BD279B5C47A}" destId="{005A0A25-3951-427A-ACFB-27E3997DC9C6}" srcOrd="3" destOrd="0" presId="urn:microsoft.com/office/officeart/2005/8/layout/hProcess4"/>
    <dgm:cxn modelId="{DAF0DB52-E627-449F-9112-5D5439F1E91E}" type="presParOf" srcId="{EAF9715E-5542-4BED-B0FA-6BD279B5C47A}" destId="{8F9D5697-098F-462A-9038-FDB28D17C797}" srcOrd="4" destOrd="0" presId="urn:microsoft.com/office/officeart/2005/8/layout/hProcess4"/>
    <dgm:cxn modelId="{F9BB5EC9-E3C7-4104-A6FD-8A1E0E9015DF}" type="presParOf" srcId="{9694F2ED-8E9A-4EFF-955E-48FEDA1A39B3}" destId="{2C436AEC-1861-417A-938F-65387FC4413F}" srcOrd="3" destOrd="0" presId="urn:microsoft.com/office/officeart/2005/8/layout/hProcess4"/>
    <dgm:cxn modelId="{BAC47009-3A23-4358-B659-BA0272A0A44D}" type="presParOf" srcId="{9694F2ED-8E9A-4EFF-955E-48FEDA1A39B3}" destId="{A1ADC09A-1DAE-47D5-93B4-AC4E8D6DAF7F}" srcOrd="4" destOrd="0" presId="urn:microsoft.com/office/officeart/2005/8/layout/hProcess4"/>
    <dgm:cxn modelId="{B59A7DAF-4443-4CBC-85AD-A9B2B108D39D}" type="presParOf" srcId="{A1ADC09A-1DAE-47D5-93B4-AC4E8D6DAF7F}" destId="{0B28BCED-D4D8-4685-84B7-D253BD01CE71}" srcOrd="0" destOrd="0" presId="urn:microsoft.com/office/officeart/2005/8/layout/hProcess4"/>
    <dgm:cxn modelId="{1B80AFFB-FF9B-48A0-BB55-9E0FAA3D8F14}" type="presParOf" srcId="{A1ADC09A-1DAE-47D5-93B4-AC4E8D6DAF7F}" destId="{5E21F16E-0588-460F-8D3C-8FC7F0192554}" srcOrd="1" destOrd="0" presId="urn:microsoft.com/office/officeart/2005/8/layout/hProcess4"/>
    <dgm:cxn modelId="{1C7124A8-7090-4469-A6D9-7D08E9B0CBF2}" type="presParOf" srcId="{A1ADC09A-1DAE-47D5-93B4-AC4E8D6DAF7F}" destId="{9B28CF10-D6F8-4717-98B0-6E375AFD0A12}" srcOrd="2" destOrd="0" presId="urn:microsoft.com/office/officeart/2005/8/layout/hProcess4"/>
    <dgm:cxn modelId="{315B5134-C343-4A50-A8DF-73D2D8BAD5D2}" type="presParOf" srcId="{A1ADC09A-1DAE-47D5-93B4-AC4E8D6DAF7F}" destId="{19E84D88-099C-4EA0-8389-8AFAD3BAB2D7}" srcOrd="3" destOrd="0" presId="urn:microsoft.com/office/officeart/2005/8/layout/hProcess4"/>
    <dgm:cxn modelId="{04296694-F69A-4909-9AA1-875050A8A106}" type="presParOf" srcId="{A1ADC09A-1DAE-47D5-93B4-AC4E8D6DAF7F}" destId="{B691DBC0-12F1-4735-845D-AF277E5BC18C}" srcOrd="4" destOrd="0" presId="urn:microsoft.com/office/officeart/2005/8/layout/hProcess4"/>
    <dgm:cxn modelId="{A754E2CC-3B77-4A11-966D-A3C212CB6C5E}" type="presParOf" srcId="{9694F2ED-8E9A-4EFF-955E-48FEDA1A39B3}" destId="{0EB01EBF-6955-4634-854B-6F07C07787B4}" srcOrd="5" destOrd="0" presId="urn:microsoft.com/office/officeart/2005/8/layout/hProcess4"/>
    <dgm:cxn modelId="{B427376F-11B1-4D98-A948-CE732E72B1B3}" type="presParOf" srcId="{9694F2ED-8E9A-4EFF-955E-48FEDA1A39B3}" destId="{EA5037C9-C297-4B58-994B-FFDC55D2101A}" srcOrd="6" destOrd="0" presId="urn:microsoft.com/office/officeart/2005/8/layout/hProcess4"/>
    <dgm:cxn modelId="{D5DFBCE1-DCE7-410C-B837-3B10B7C1D3D7}" type="presParOf" srcId="{EA5037C9-C297-4B58-994B-FFDC55D2101A}" destId="{9A2A4E00-E5CE-4196-827F-2DDB47940AA1}" srcOrd="0" destOrd="0" presId="urn:microsoft.com/office/officeart/2005/8/layout/hProcess4"/>
    <dgm:cxn modelId="{FE6D66FF-AE3D-477A-A5AD-024C9FD3FA17}" type="presParOf" srcId="{EA5037C9-C297-4B58-994B-FFDC55D2101A}" destId="{8BF4BD6E-5190-493C-83FB-7357B67A55E9}" srcOrd="1" destOrd="0" presId="urn:microsoft.com/office/officeart/2005/8/layout/hProcess4"/>
    <dgm:cxn modelId="{4A5D6C5A-68E8-47D6-9986-9B2A0B44FC8B}" type="presParOf" srcId="{EA5037C9-C297-4B58-994B-FFDC55D2101A}" destId="{31D5CDEB-97CF-4A79-B477-108A16E5A44A}" srcOrd="2" destOrd="0" presId="urn:microsoft.com/office/officeart/2005/8/layout/hProcess4"/>
    <dgm:cxn modelId="{2C208D41-3E46-42CC-908F-35F8EE040B71}" type="presParOf" srcId="{EA5037C9-C297-4B58-994B-FFDC55D2101A}" destId="{917AFC77-2624-4EE6-AFFE-3B7C799FBD86}" srcOrd="3" destOrd="0" presId="urn:microsoft.com/office/officeart/2005/8/layout/hProcess4"/>
    <dgm:cxn modelId="{B0307ADE-C850-43E8-95EB-F4A4393FE4EC}" type="presParOf" srcId="{EA5037C9-C297-4B58-994B-FFDC55D2101A}" destId="{8C9595BD-2032-49C6-8FBF-3F9465808FC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703979-17F0-4729-A236-A343E90D0023}" type="doc">
      <dgm:prSet loTypeId="urn:microsoft.com/office/officeart/2005/8/layout/hProcess9" loCatId="process" qsTypeId="urn:microsoft.com/office/officeart/2005/8/quickstyle/3d3" qsCatId="3D" csTypeId="urn:microsoft.com/office/officeart/2005/8/colors/accent5_2" csCatId="accent5" phldr="1"/>
      <dgm:spPr/>
    </dgm:pt>
    <dgm:pt modelId="{78FFA0B2-88BB-420D-A629-C28808D6EC6F}">
      <dgm:prSet phldrT="[Text]" custT="1"/>
      <dgm:spPr/>
      <dgm:t>
        <a:bodyPr/>
        <a:lstStyle/>
        <a:p>
          <a:r>
            <a:rPr lang="en-US" sz="2100" dirty="0"/>
            <a:t>Unstructured learners are usually Level I</a:t>
          </a:r>
        </a:p>
      </dgm:t>
    </dgm:pt>
    <dgm:pt modelId="{D70BC1E2-4830-4F70-8605-B2934D6F20AB}" type="parTrans" cxnId="{96981837-4C48-4CA1-8797-B6A99D8F686E}">
      <dgm:prSet/>
      <dgm:spPr/>
      <dgm:t>
        <a:bodyPr/>
        <a:lstStyle/>
        <a:p>
          <a:endParaRPr lang="en-US"/>
        </a:p>
      </dgm:t>
    </dgm:pt>
    <dgm:pt modelId="{881D0140-E021-44C9-A865-83D4C3CEFAE3}" type="sibTrans" cxnId="{96981837-4C48-4CA1-8797-B6A99D8F686E}">
      <dgm:prSet/>
      <dgm:spPr/>
      <dgm:t>
        <a:bodyPr/>
        <a:lstStyle/>
        <a:p>
          <a:endParaRPr lang="en-US"/>
        </a:p>
      </dgm:t>
    </dgm:pt>
    <dgm:pt modelId="{94FB20D7-7152-488D-9D82-A226797309EF}">
      <dgm:prSet phldrT="[Text]" custT="1"/>
      <dgm:spPr/>
      <dgm:t>
        <a:bodyPr/>
        <a:lstStyle/>
        <a:p>
          <a:r>
            <a:rPr lang="en-US" sz="2100" dirty="0"/>
            <a:t>Metacognitive thinking and self/peer assessing learners are often a level IV </a:t>
          </a:r>
        </a:p>
      </dgm:t>
    </dgm:pt>
    <dgm:pt modelId="{9A1109C3-B3C8-42B9-B2F5-23C564C3FFD5}" type="parTrans" cxnId="{E89BA194-68C0-4D40-B71D-67032242804D}">
      <dgm:prSet/>
      <dgm:spPr/>
      <dgm:t>
        <a:bodyPr/>
        <a:lstStyle/>
        <a:p>
          <a:endParaRPr lang="en-US"/>
        </a:p>
      </dgm:t>
    </dgm:pt>
    <dgm:pt modelId="{8725ECF3-8F8B-4F6C-9CDC-78D34BBF3DD4}" type="sibTrans" cxnId="{E89BA194-68C0-4D40-B71D-67032242804D}">
      <dgm:prSet/>
      <dgm:spPr/>
      <dgm:t>
        <a:bodyPr/>
        <a:lstStyle/>
        <a:p>
          <a:endParaRPr lang="en-US"/>
        </a:p>
      </dgm:t>
    </dgm:pt>
    <dgm:pt modelId="{10D0B1D9-49A9-4596-A865-B28091F397AF}">
      <dgm:prSet phldrT="[Text]" custT="1"/>
      <dgm:spPr/>
      <dgm:t>
        <a:bodyPr/>
        <a:lstStyle/>
        <a:p>
          <a:r>
            <a:rPr lang="en-US" sz="2100" dirty="0"/>
            <a:t>Cognitive engagement thinking learners are usually Level III</a:t>
          </a:r>
        </a:p>
      </dgm:t>
    </dgm:pt>
    <dgm:pt modelId="{5A156BCC-9432-4EFB-813D-7B5927C22B96}" type="parTrans" cxnId="{B5534C73-73D4-443F-99EA-65ED31A17C26}">
      <dgm:prSet/>
      <dgm:spPr/>
      <dgm:t>
        <a:bodyPr/>
        <a:lstStyle/>
        <a:p>
          <a:endParaRPr lang="en-US"/>
        </a:p>
      </dgm:t>
    </dgm:pt>
    <dgm:pt modelId="{171A2137-BEE7-452B-96E5-62BE676FC8FD}" type="sibTrans" cxnId="{B5534C73-73D4-443F-99EA-65ED31A17C26}">
      <dgm:prSet/>
      <dgm:spPr/>
      <dgm:t>
        <a:bodyPr/>
        <a:lstStyle/>
        <a:p>
          <a:endParaRPr lang="en-US"/>
        </a:p>
      </dgm:t>
    </dgm:pt>
    <dgm:pt modelId="{42DAB967-71C6-4B6D-8E8C-980D9D35E2B0}">
      <dgm:prSet phldrT="[Text]" custT="1"/>
      <dgm:spPr/>
      <dgm:t>
        <a:bodyPr/>
        <a:lstStyle/>
        <a:p>
          <a:r>
            <a:rPr lang="en-US" sz="2100" dirty="0"/>
            <a:t>Compliant learners reflect Level II</a:t>
          </a:r>
        </a:p>
      </dgm:t>
    </dgm:pt>
    <dgm:pt modelId="{D26BA4BF-43CD-4E88-AAFE-C15ED1043ADA}" type="parTrans" cxnId="{5B5EA96D-0242-4A74-8AB8-7723BC439F1C}">
      <dgm:prSet/>
      <dgm:spPr/>
      <dgm:t>
        <a:bodyPr/>
        <a:lstStyle/>
        <a:p>
          <a:endParaRPr lang="en-US"/>
        </a:p>
      </dgm:t>
    </dgm:pt>
    <dgm:pt modelId="{F497320E-B743-463D-A684-80FC61348196}" type="sibTrans" cxnId="{5B5EA96D-0242-4A74-8AB8-7723BC439F1C}">
      <dgm:prSet/>
      <dgm:spPr/>
      <dgm:t>
        <a:bodyPr/>
        <a:lstStyle/>
        <a:p>
          <a:endParaRPr lang="en-US"/>
        </a:p>
      </dgm:t>
    </dgm:pt>
    <dgm:pt modelId="{29476A5C-3D75-4BCB-A29C-9F678ECF7112}" type="pres">
      <dgm:prSet presAssocID="{34703979-17F0-4729-A236-A343E90D0023}" presName="CompostProcess" presStyleCnt="0">
        <dgm:presLayoutVars>
          <dgm:dir/>
          <dgm:resizeHandles val="exact"/>
        </dgm:presLayoutVars>
      </dgm:prSet>
      <dgm:spPr/>
    </dgm:pt>
    <dgm:pt modelId="{8D7CBEE4-CADA-4865-8F41-5B033C7CFC7A}" type="pres">
      <dgm:prSet presAssocID="{34703979-17F0-4729-A236-A343E90D0023}" presName="arrow" presStyleLbl="bgShp" presStyleIdx="0" presStyleCnt="1" custScaleX="115565"/>
      <dgm:spPr/>
    </dgm:pt>
    <dgm:pt modelId="{8957BCFD-D0C8-4C7C-9AFE-434C47835214}" type="pres">
      <dgm:prSet presAssocID="{34703979-17F0-4729-A236-A343E90D0023}" presName="linearProcess" presStyleCnt="0"/>
      <dgm:spPr/>
    </dgm:pt>
    <dgm:pt modelId="{326E4D75-6FED-4BA6-B429-9A9254F7349C}" type="pres">
      <dgm:prSet presAssocID="{94FB20D7-7152-488D-9D82-A226797309EF}" presName="textNode" presStyleLbl="node1" presStyleIdx="0" presStyleCnt="4" custScaleX="117740" custScaleY="129630">
        <dgm:presLayoutVars>
          <dgm:bulletEnabled val="1"/>
        </dgm:presLayoutVars>
      </dgm:prSet>
      <dgm:spPr/>
    </dgm:pt>
    <dgm:pt modelId="{65B73A68-11E5-4DB6-A208-81C054532441}" type="pres">
      <dgm:prSet presAssocID="{8725ECF3-8F8B-4F6C-9CDC-78D34BBF3DD4}" presName="sibTrans" presStyleCnt="0"/>
      <dgm:spPr/>
    </dgm:pt>
    <dgm:pt modelId="{F064A0C6-2992-46CB-BA67-4B94580C08B7}" type="pres">
      <dgm:prSet presAssocID="{10D0B1D9-49A9-4596-A865-B28091F397AF}" presName="textNode" presStyleLbl="node1" presStyleIdx="1" presStyleCnt="4" custScaleX="120502" custScaleY="129630">
        <dgm:presLayoutVars>
          <dgm:bulletEnabled val="1"/>
        </dgm:presLayoutVars>
      </dgm:prSet>
      <dgm:spPr/>
    </dgm:pt>
    <dgm:pt modelId="{3E866176-3156-4A20-B3B9-3AC1CB795F80}" type="pres">
      <dgm:prSet presAssocID="{171A2137-BEE7-452B-96E5-62BE676FC8FD}" presName="sibTrans" presStyleCnt="0"/>
      <dgm:spPr/>
    </dgm:pt>
    <dgm:pt modelId="{BABD9CC9-3694-4ADE-8BF7-2207A57ACA5D}" type="pres">
      <dgm:prSet presAssocID="{42DAB967-71C6-4B6D-8E8C-980D9D35E2B0}" presName="textNode" presStyleLbl="node1" presStyleIdx="2" presStyleCnt="4" custScaleX="115418" custScaleY="129630">
        <dgm:presLayoutVars>
          <dgm:bulletEnabled val="1"/>
        </dgm:presLayoutVars>
      </dgm:prSet>
      <dgm:spPr/>
    </dgm:pt>
    <dgm:pt modelId="{CA9AE384-7D34-4B86-ABAE-1378DE6DD2BF}" type="pres">
      <dgm:prSet presAssocID="{F497320E-B743-463D-A684-80FC61348196}" presName="sibTrans" presStyleCnt="0"/>
      <dgm:spPr/>
    </dgm:pt>
    <dgm:pt modelId="{85886D28-D631-44CF-9EA5-FE74F2CAA93E}" type="pres">
      <dgm:prSet presAssocID="{78FFA0B2-88BB-420D-A629-C28808D6EC6F}" presName="textNode" presStyleLbl="node1" presStyleIdx="3" presStyleCnt="4" custScaleX="111752" custScaleY="129630" custLinFactNeighborX="85053" custLinFactNeighborY="0">
        <dgm:presLayoutVars>
          <dgm:bulletEnabled val="1"/>
        </dgm:presLayoutVars>
      </dgm:prSet>
      <dgm:spPr/>
    </dgm:pt>
  </dgm:ptLst>
  <dgm:cxnLst>
    <dgm:cxn modelId="{96981837-4C48-4CA1-8797-B6A99D8F686E}" srcId="{34703979-17F0-4729-A236-A343E90D0023}" destId="{78FFA0B2-88BB-420D-A629-C28808D6EC6F}" srcOrd="3" destOrd="0" parTransId="{D70BC1E2-4830-4F70-8605-B2934D6F20AB}" sibTransId="{881D0140-E021-44C9-A865-83D4C3CEFAE3}"/>
    <dgm:cxn modelId="{5B5EA96D-0242-4A74-8AB8-7723BC439F1C}" srcId="{34703979-17F0-4729-A236-A343E90D0023}" destId="{42DAB967-71C6-4B6D-8E8C-980D9D35E2B0}" srcOrd="2" destOrd="0" parTransId="{D26BA4BF-43CD-4E88-AAFE-C15ED1043ADA}" sibTransId="{F497320E-B743-463D-A684-80FC61348196}"/>
    <dgm:cxn modelId="{B5534C73-73D4-443F-99EA-65ED31A17C26}" srcId="{34703979-17F0-4729-A236-A343E90D0023}" destId="{10D0B1D9-49A9-4596-A865-B28091F397AF}" srcOrd="1" destOrd="0" parTransId="{5A156BCC-9432-4EFB-813D-7B5927C22B96}" sibTransId="{171A2137-BEE7-452B-96E5-62BE676FC8FD}"/>
    <dgm:cxn modelId="{CC3E0159-2403-4612-9EAB-E92136A3C7F1}" type="presOf" srcId="{34703979-17F0-4729-A236-A343E90D0023}" destId="{29476A5C-3D75-4BCB-A29C-9F678ECF7112}" srcOrd="0" destOrd="0" presId="urn:microsoft.com/office/officeart/2005/8/layout/hProcess9"/>
    <dgm:cxn modelId="{E89BA194-68C0-4D40-B71D-67032242804D}" srcId="{34703979-17F0-4729-A236-A343E90D0023}" destId="{94FB20D7-7152-488D-9D82-A226797309EF}" srcOrd="0" destOrd="0" parTransId="{9A1109C3-B3C8-42B9-B2F5-23C564C3FFD5}" sibTransId="{8725ECF3-8F8B-4F6C-9CDC-78D34BBF3DD4}"/>
    <dgm:cxn modelId="{8B9C96BD-6459-4A38-AA24-40426D2F4AAC}" type="presOf" srcId="{78FFA0B2-88BB-420D-A629-C28808D6EC6F}" destId="{85886D28-D631-44CF-9EA5-FE74F2CAA93E}" srcOrd="0" destOrd="0" presId="urn:microsoft.com/office/officeart/2005/8/layout/hProcess9"/>
    <dgm:cxn modelId="{E47A2ECF-B129-4CB9-8B15-C3D91465E181}" type="presOf" srcId="{10D0B1D9-49A9-4596-A865-B28091F397AF}" destId="{F064A0C6-2992-46CB-BA67-4B94580C08B7}" srcOrd="0" destOrd="0" presId="urn:microsoft.com/office/officeart/2005/8/layout/hProcess9"/>
    <dgm:cxn modelId="{DB3949D2-BF39-4551-B9A7-D6475D611DA2}" type="presOf" srcId="{42DAB967-71C6-4B6D-8E8C-980D9D35E2B0}" destId="{BABD9CC9-3694-4ADE-8BF7-2207A57ACA5D}" srcOrd="0" destOrd="0" presId="urn:microsoft.com/office/officeart/2005/8/layout/hProcess9"/>
    <dgm:cxn modelId="{A691C1F6-EC56-45DF-A5D1-57113F066B10}" type="presOf" srcId="{94FB20D7-7152-488D-9D82-A226797309EF}" destId="{326E4D75-6FED-4BA6-B429-9A9254F7349C}" srcOrd="0" destOrd="0" presId="urn:microsoft.com/office/officeart/2005/8/layout/hProcess9"/>
    <dgm:cxn modelId="{3822F993-2F40-42C2-B087-0CA173C80E28}" type="presParOf" srcId="{29476A5C-3D75-4BCB-A29C-9F678ECF7112}" destId="{8D7CBEE4-CADA-4865-8F41-5B033C7CFC7A}" srcOrd="0" destOrd="0" presId="urn:microsoft.com/office/officeart/2005/8/layout/hProcess9"/>
    <dgm:cxn modelId="{17FD057C-3533-498E-B6A2-748C96596EDA}" type="presParOf" srcId="{29476A5C-3D75-4BCB-A29C-9F678ECF7112}" destId="{8957BCFD-D0C8-4C7C-9AFE-434C47835214}" srcOrd="1" destOrd="0" presId="urn:microsoft.com/office/officeart/2005/8/layout/hProcess9"/>
    <dgm:cxn modelId="{B9D33751-98A4-4E7B-BA2E-57EFA585AA9E}" type="presParOf" srcId="{8957BCFD-D0C8-4C7C-9AFE-434C47835214}" destId="{326E4D75-6FED-4BA6-B429-9A9254F7349C}" srcOrd="0" destOrd="0" presId="urn:microsoft.com/office/officeart/2005/8/layout/hProcess9"/>
    <dgm:cxn modelId="{7F5F8272-F381-4A67-860F-805E5FADCA2F}" type="presParOf" srcId="{8957BCFD-D0C8-4C7C-9AFE-434C47835214}" destId="{65B73A68-11E5-4DB6-A208-81C054532441}" srcOrd="1" destOrd="0" presId="urn:microsoft.com/office/officeart/2005/8/layout/hProcess9"/>
    <dgm:cxn modelId="{8A290561-A342-4926-A70E-F4882F7507CA}" type="presParOf" srcId="{8957BCFD-D0C8-4C7C-9AFE-434C47835214}" destId="{F064A0C6-2992-46CB-BA67-4B94580C08B7}" srcOrd="2" destOrd="0" presId="urn:microsoft.com/office/officeart/2005/8/layout/hProcess9"/>
    <dgm:cxn modelId="{4B8D9612-4F35-46D0-81BD-84ACD0F53887}" type="presParOf" srcId="{8957BCFD-D0C8-4C7C-9AFE-434C47835214}" destId="{3E866176-3156-4A20-B3B9-3AC1CB795F80}" srcOrd="3" destOrd="0" presId="urn:microsoft.com/office/officeart/2005/8/layout/hProcess9"/>
    <dgm:cxn modelId="{AFE3DFB3-1ADF-4890-A416-65B6FA6CB4B5}" type="presParOf" srcId="{8957BCFD-D0C8-4C7C-9AFE-434C47835214}" destId="{BABD9CC9-3694-4ADE-8BF7-2207A57ACA5D}" srcOrd="4" destOrd="0" presId="urn:microsoft.com/office/officeart/2005/8/layout/hProcess9"/>
    <dgm:cxn modelId="{5808F1F1-343A-416F-9338-38986EDF2822}" type="presParOf" srcId="{8957BCFD-D0C8-4C7C-9AFE-434C47835214}" destId="{CA9AE384-7D34-4B86-ABAE-1378DE6DD2BF}" srcOrd="5" destOrd="0" presId="urn:microsoft.com/office/officeart/2005/8/layout/hProcess9"/>
    <dgm:cxn modelId="{B3EFFD99-C8AD-4FCB-B3FF-337C49E78990}" type="presParOf" srcId="{8957BCFD-D0C8-4C7C-9AFE-434C47835214}" destId="{85886D28-D631-44CF-9EA5-FE74F2CAA93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3F25F8-C23D-49AC-91C8-272D8752D6F8}" type="doc">
      <dgm:prSet loTypeId="urn:microsoft.com/office/officeart/2005/8/layout/process1" loCatId="process" qsTypeId="urn:microsoft.com/office/officeart/2005/8/quickstyle/simple1" qsCatId="simple" csTypeId="urn:microsoft.com/office/officeart/2005/8/colors/accent6_1" csCatId="accent6" phldr="1"/>
      <dgm:spPr/>
    </dgm:pt>
    <dgm:pt modelId="{110DB969-4ED2-4A6A-88FE-0DFF8C468265}">
      <dgm:prSet phldrT="[Text]"/>
      <dgm:spPr>
        <a:solidFill>
          <a:schemeClr val="accent4">
            <a:lumMod val="60000"/>
            <a:lumOff val="40000"/>
          </a:schemeClr>
        </a:solidFill>
        <a:ln w="76200">
          <a:solidFill>
            <a:srgbClr val="0070C0"/>
          </a:solidFill>
        </a:ln>
      </dgm:spPr>
      <dgm:t>
        <a:bodyPr/>
        <a:lstStyle/>
        <a:p>
          <a:r>
            <a:rPr lang="en-US" dirty="0"/>
            <a:t>Step 1:</a:t>
          </a:r>
        </a:p>
        <a:p>
          <a:r>
            <a:rPr lang="en-US" dirty="0"/>
            <a:t>Determine needs</a:t>
          </a:r>
        </a:p>
      </dgm:t>
    </dgm:pt>
    <dgm:pt modelId="{75BE613E-8FBD-4B18-90F0-84B7FA3C46FB}" type="parTrans" cxnId="{7B407755-6E65-425E-AB79-04F4ACBDBAB3}">
      <dgm:prSet/>
      <dgm:spPr/>
      <dgm:t>
        <a:bodyPr/>
        <a:lstStyle/>
        <a:p>
          <a:endParaRPr lang="en-US"/>
        </a:p>
      </dgm:t>
    </dgm:pt>
    <dgm:pt modelId="{012245A9-E33D-420E-B337-C87A1DDFF595}" type="sibTrans" cxnId="{7B407755-6E65-425E-AB79-04F4ACBDBAB3}">
      <dgm:prSet/>
      <dgm:spPr/>
      <dgm:t>
        <a:bodyPr/>
        <a:lstStyle/>
        <a:p>
          <a:endParaRPr lang="en-US" dirty="0"/>
        </a:p>
      </dgm:t>
    </dgm:pt>
    <dgm:pt modelId="{F465D28E-0D77-43B5-BCDE-74D1DC408F22}">
      <dgm:prSet phldrT="[Text]"/>
      <dgm:spPr/>
      <dgm:t>
        <a:bodyPr/>
        <a:lstStyle/>
        <a:p>
          <a:r>
            <a:rPr lang="en-US" dirty="0"/>
            <a:t>Step 2:</a:t>
          </a:r>
        </a:p>
        <a:p>
          <a:r>
            <a:rPr lang="en-US" dirty="0"/>
            <a:t>Create specific learning goals based on pre-assessment</a:t>
          </a:r>
        </a:p>
      </dgm:t>
    </dgm:pt>
    <dgm:pt modelId="{C72850A0-1630-4486-B1E0-AD966F19BE5F}" type="parTrans" cxnId="{C01F1227-5D91-497A-AFCB-331361A5B154}">
      <dgm:prSet/>
      <dgm:spPr/>
      <dgm:t>
        <a:bodyPr/>
        <a:lstStyle/>
        <a:p>
          <a:endParaRPr lang="en-US"/>
        </a:p>
      </dgm:t>
    </dgm:pt>
    <dgm:pt modelId="{4AE5BD2A-846E-406B-9BEA-517EAAEC7EF7}" type="sibTrans" cxnId="{C01F1227-5D91-497A-AFCB-331361A5B154}">
      <dgm:prSet/>
      <dgm:spPr/>
      <dgm:t>
        <a:bodyPr/>
        <a:lstStyle/>
        <a:p>
          <a:endParaRPr lang="en-US" dirty="0"/>
        </a:p>
      </dgm:t>
    </dgm:pt>
    <dgm:pt modelId="{FA3A906E-45DD-408F-B22B-56BD3AFF3FBB}">
      <dgm:prSet phldrT="[Text]"/>
      <dgm:spPr/>
      <dgm:t>
        <a:bodyPr/>
        <a:lstStyle/>
        <a:p>
          <a:r>
            <a:rPr lang="en-US" dirty="0"/>
            <a:t>Step 3:</a:t>
          </a:r>
        </a:p>
        <a:p>
          <a:r>
            <a:rPr lang="en-US" dirty="0"/>
            <a:t>Create and implement teaching and learning strategies</a:t>
          </a:r>
        </a:p>
      </dgm:t>
    </dgm:pt>
    <dgm:pt modelId="{3CD5E3F7-E366-43FF-BDC3-D83252FE6199}" type="parTrans" cxnId="{D0C26F63-E8FD-4BC5-9E43-DD20B9793C26}">
      <dgm:prSet/>
      <dgm:spPr/>
      <dgm:t>
        <a:bodyPr/>
        <a:lstStyle/>
        <a:p>
          <a:endParaRPr lang="en-US"/>
        </a:p>
      </dgm:t>
    </dgm:pt>
    <dgm:pt modelId="{DD27E346-A5FC-4FC9-9E66-1225F25EF3FF}" type="sibTrans" cxnId="{D0C26F63-E8FD-4BC5-9E43-DD20B9793C26}">
      <dgm:prSet/>
      <dgm:spPr/>
      <dgm:t>
        <a:bodyPr/>
        <a:lstStyle/>
        <a:p>
          <a:endParaRPr lang="en-US" dirty="0"/>
        </a:p>
      </dgm:t>
    </dgm:pt>
    <dgm:pt modelId="{10141751-DBCF-47FB-8D6D-58C86B8B17A3}">
      <dgm:prSet phldrT="[Text]"/>
      <dgm:spPr/>
      <dgm:t>
        <a:bodyPr/>
        <a:lstStyle/>
        <a:p>
          <a:r>
            <a:rPr lang="en-US" dirty="0"/>
            <a:t>Step 4:</a:t>
          </a:r>
        </a:p>
        <a:p>
          <a:r>
            <a:rPr lang="en-US" dirty="0"/>
            <a:t>Monitor student progress through ongoing formative assessment</a:t>
          </a:r>
        </a:p>
      </dgm:t>
    </dgm:pt>
    <dgm:pt modelId="{18B73BD1-4AC0-42C6-ABE8-41BEACE191A1}" type="parTrans" cxnId="{1E988351-ABBB-40AB-97CE-547C8586A335}">
      <dgm:prSet/>
      <dgm:spPr/>
      <dgm:t>
        <a:bodyPr/>
        <a:lstStyle/>
        <a:p>
          <a:endParaRPr lang="en-US"/>
        </a:p>
      </dgm:t>
    </dgm:pt>
    <dgm:pt modelId="{20977BB8-817A-43D1-9069-17F26E5B92EC}" type="sibTrans" cxnId="{1E988351-ABBB-40AB-97CE-547C8586A335}">
      <dgm:prSet/>
      <dgm:spPr/>
      <dgm:t>
        <a:bodyPr/>
        <a:lstStyle/>
        <a:p>
          <a:endParaRPr lang="en-US" dirty="0"/>
        </a:p>
      </dgm:t>
    </dgm:pt>
    <dgm:pt modelId="{EDF1F874-F001-45CC-A029-6716C21AA3AA}">
      <dgm:prSet phldrT="[Text]"/>
      <dgm:spPr/>
      <dgm:t>
        <a:bodyPr/>
        <a:lstStyle/>
        <a:p>
          <a:r>
            <a:rPr lang="en-US" dirty="0"/>
            <a:t>Step 5:</a:t>
          </a:r>
        </a:p>
        <a:p>
          <a:r>
            <a:rPr lang="en-US" dirty="0"/>
            <a:t>Determine whether students achieved the goals</a:t>
          </a:r>
        </a:p>
      </dgm:t>
    </dgm:pt>
    <dgm:pt modelId="{7F0ACF37-B901-4CD5-A4D6-8DA2C1031076}" type="parTrans" cxnId="{99CC8827-C5D8-4530-83E4-7A6AE2F2165E}">
      <dgm:prSet/>
      <dgm:spPr/>
      <dgm:t>
        <a:bodyPr/>
        <a:lstStyle/>
        <a:p>
          <a:endParaRPr lang="en-US"/>
        </a:p>
      </dgm:t>
    </dgm:pt>
    <dgm:pt modelId="{3FD5A588-AA72-49F9-8FD0-B4685DB649BA}" type="sibTrans" cxnId="{99CC8827-C5D8-4530-83E4-7A6AE2F2165E}">
      <dgm:prSet/>
      <dgm:spPr/>
      <dgm:t>
        <a:bodyPr/>
        <a:lstStyle/>
        <a:p>
          <a:endParaRPr lang="en-US"/>
        </a:p>
      </dgm:t>
    </dgm:pt>
    <dgm:pt modelId="{E0C84C85-3589-4123-9EB1-B1E7B7CB4AD6}" type="pres">
      <dgm:prSet presAssocID="{513F25F8-C23D-49AC-91C8-272D8752D6F8}" presName="Name0" presStyleCnt="0">
        <dgm:presLayoutVars>
          <dgm:dir/>
          <dgm:resizeHandles val="exact"/>
        </dgm:presLayoutVars>
      </dgm:prSet>
      <dgm:spPr/>
    </dgm:pt>
    <dgm:pt modelId="{B2ADE313-80E6-46F1-A5BB-3B4E041DEC80}" type="pres">
      <dgm:prSet presAssocID="{110DB969-4ED2-4A6A-88FE-0DFF8C468265}" presName="node" presStyleLbl="node1" presStyleIdx="0" presStyleCnt="5">
        <dgm:presLayoutVars>
          <dgm:bulletEnabled val="1"/>
        </dgm:presLayoutVars>
      </dgm:prSet>
      <dgm:spPr/>
    </dgm:pt>
    <dgm:pt modelId="{26A6B725-E340-45EB-A2B7-5057EEACCF8D}" type="pres">
      <dgm:prSet presAssocID="{012245A9-E33D-420E-B337-C87A1DDFF595}" presName="sibTrans" presStyleLbl="sibTrans2D1" presStyleIdx="0" presStyleCnt="4"/>
      <dgm:spPr/>
    </dgm:pt>
    <dgm:pt modelId="{47A485D7-28DC-4D91-8889-E8DF1B7944C6}" type="pres">
      <dgm:prSet presAssocID="{012245A9-E33D-420E-B337-C87A1DDFF595}" presName="connectorText" presStyleLbl="sibTrans2D1" presStyleIdx="0" presStyleCnt="4"/>
      <dgm:spPr/>
    </dgm:pt>
    <dgm:pt modelId="{FAB7E348-84F0-42D1-B2E8-6DD04A724922}" type="pres">
      <dgm:prSet presAssocID="{F465D28E-0D77-43B5-BCDE-74D1DC408F22}" presName="node" presStyleLbl="node1" presStyleIdx="1" presStyleCnt="5">
        <dgm:presLayoutVars>
          <dgm:bulletEnabled val="1"/>
        </dgm:presLayoutVars>
      </dgm:prSet>
      <dgm:spPr/>
    </dgm:pt>
    <dgm:pt modelId="{B8C529C3-031A-4EA2-ACC1-CB6A8CA5A36C}" type="pres">
      <dgm:prSet presAssocID="{4AE5BD2A-846E-406B-9BEA-517EAAEC7EF7}" presName="sibTrans" presStyleLbl="sibTrans2D1" presStyleIdx="1" presStyleCnt="4"/>
      <dgm:spPr/>
    </dgm:pt>
    <dgm:pt modelId="{AAA54F80-2385-4CA6-A246-70B7521D9D2A}" type="pres">
      <dgm:prSet presAssocID="{4AE5BD2A-846E-406B-9BEA-517EAAEC7EF7}" presName="connectorText" presStyleLbl="sibTrans2D1" presStyleIdx="1" presStyleCnt="4"/>
      <dgm:spPr/>
    </dgm:pt>
    <dgm:pt modelId="{4313B4AF-0A00-4071-B021-5C95AF2DE962}" type="pres">
      <dgm:prSet presAssocID="{FA3A906E-45DD-408F-B22B-56BD3AFF3FBB}" presName="node" presStyleLbl="node1" presStyleIdx="2" presStyleCnt="5">
        <dgm:presLayoutVars>
          <dgm:bulletEnabled val="1"/>
        </dgm:presLayoutVars>
      </dgm:prSet>
      <dgm:spPr/>
    </dgm:pt>
    <dgm:pt modelId="{90B896A4-9B61-42AF-9C96-6471A8B0F912}" type="pres">
      <dgm:prSet presAssocID="{DD27E346-A5FC-4FC9-9E66-1225F25EF3FF}" presName="sibTrans" presStyleLbl="sibTrans2D1" presStyleIdx="2" presStyleCnt="4"/>
      <dgm:spPr/>
    </dgm:pt>
    <dgm:pt modelId="{F3268480-7451-4FBA-B483-43B716583909}" type="pres">
      <dgm:prSet presAssocID="{DD27E346-A5FC-4FC9-9E66-1225F25EF3FF}" presName="connectorText" presStyleLbl="sibTrans2D1" presStyleIdx="2" presStyleCnt="4"/>
      <dgm:spPr/>
    </dgm:pt>
    <dgm:pt modelId="{EED96863-216B-4D40-B33F-8D7E62166E8F}" type="pres">
      <dgm:prSet presAssocID="{10141751-DBCF-47FB-8D6D-58C86B8B17A3}" presName="node" presStyleLbl="node1" presStyleIdx="3" presStyleCnt="5">
        <dgm:presLayoutVars>
          <dgm:bulletEnabled val="1"/>
        </dgm:presLayoutVars>
      </dgm:prSet>
      <dgm:spPr/>
    </dgm:pt>
    <dgm:pt modelId="{0EBE87A4-7778-4E20-A1A1-6D3C11CCDA3C}" type="pres">
      <dgm:prSet presAssocID="{20977BB8-817A-43D1-9069-17F26E5B92EC}" presName="sibTrans" presStyleLbl="sibTrans2D1" presStyleIdx="3" presStyleCnt="4"/>
      <dgm:spPr/>
    </dgm:pt>
    <dgm:pt modelId="{E97C5981-5BBA-48D9-89CE-85B8EACC8B5F}" type="pres">
      <dgm:prSet presAssocID="{20977BB8-817A-43D1-9069-17F26E5B92EC}" presName="connectorText" presStyleLbl="sibTrans2D1" presStyleIdx="3" presStyleCnt="4"/>
      <dgm:spPr/>
    </dgm:pt>
    <dgm:pt modelId="{5E0B94D2-C43D-43CE-B378-A4263D31E1FE}" type="pres">
      <dgm:prSet presAssocID="{EDF1F874-F001-45CC-A029-6716C21AA3AA}" presName="node" presStyleLbl="node1" presStyleIdx="4" presStyleCnt="5">
        <dgm:presLayoutVars>
          <dgm:bulletEnabled val="1"/>
        </dgm:presLayoutVars>
      </dgm:prSet>
      <dgm:spPr/>
    </dgm:pt>
  </dgm:ptLst>
  <dgm:cxnLst>
    <dgm:cxn modelId="{F3AFF607-AFFE-4F26-ACD7-F7041F0EEA77}" type="presOf" srcId="{513F25F8-C23D-49AC-91C8-272D8752D6F8}" destId="{E0C84C85-3589-4123-9EB1-B1E7B7CB4AD6}" srcOrd="0" destOrd="0" presId="urn:microsoft.com/office/officeart/2005/8/layout/process1"/>
    <dgm:cxn modelId="{C01F1227-5D91-497A-AFCB-331361A5B154}" srcId="{513F25F8-C23D-49AC-91C8-272D8752D6F8}" destId="{F465D28E-0D77-43B5-BCDE-74D1DC408F22}" srcOrd="1" destOrd="0" parTransId="{C72850A0-1630-4486-B1E0-AD966F19BE5F}" sibTransId="{4AE5BD2A-846E-406B-9BEA-517EAAEC7EF7}"/>
    <dgm:cxn modelId="{99CC8827-C5D8-4530-83E4-7A6AE2F2165E}" srcId="{513F25F8-C23D-49AC-91C8-272D8752D6F8}" destId="{EDF1F874-F001-45CC-A029-6716C21AA3AA}" srcOrd="4" destOrd="0" parTransId="{7F0ACF37-B901-4CD5-A4D6-8DA2C1031076}" sibTransId="{3FD5A588-AA72-49F9-8FD0-B4685DB649BA}"/>
    <dgm:cxn modelId="{7783A228-0FAC-4951-B474-DD73A7C63761}" type="presOf" srcId="{4AE5BD2A-846E-406B-9BEA-517EAAEC7EF7}" destId="{B8C529C3-031A-4EA2-ACC1-CB6A8CA5A36C}" srcOrd="0" destOrd="0" presId="urn:microsoft.com/office/officeart/2005/8/layout/process1"/>
    <dgm:cxn modelId="{7F84153D-03E9-4A44-A6D4-BF4347427FB2}" type="presOf" srcId="{20977BB8-817A-43D1-9069-17F26E5B92EC}" destId="{E97C5981-5BBA-48D9-89CE-85B8EACC8B5F}" srcOrd="1" destOrd="0" presId="urn:microsoft.com/office/officeart/2005/8/layout/process1"/>
    <dgm:cxn modelId="{84D2BD3E-7B93-4BAC-B601-2FFF4396DB48}" type="presOf" srcId="{012245A9-E33D-420E-B337-C87A1DDFF595}" destId="{47A485D7-28DC-4D91-8889-E8DF1B7944C6}" srcOrd="1" destOrd="0" presId="urn:microsoft.com/office/officeart/2005/8/layout/process1"/>
    <dgm:cxn modelId="{D0C26F63-E8FD-4BC5-9E43-DD20B9793C26}" srcId="{513F25F8-C23D-49AC-91C8-272D8752D6F8}" destId="{FA3A906E-45DD-408F-B22B-56BD3AFF3FBB}" srcOrd="2" destOrd="0" parTransId="{3CD5E3F7-E366-43FF-BDC3-D83252FE6199}" sibTransId="{DD27E346-A5FC-4FC9-9E66-1225F25EF3FF}"/>
    <dgm:cxn modelId="{D806D450-0E1A-4C35-A32F-1592F34D48F5}" type="presOf" srcId="{110DB969-4ED2-4A6A-88FE-0DFF8C468265}" destId="{B2ADE313-80E6-46F1-A5BB-3B4E041DEC80}" srcOrd="0" destOrd="0" presId="urn:microsoft.com/office/officeart/2005/8/layout/process1"/>
    <dgm:cxn modelId="{1E988351-ABBB-40AB-97CE-547C8586A335}" srcId="{513F25F8-C23D-49AC-91C8-272D8752D6F8}" destId="{10141751-DBCF-47FB-8D6D-58C86B8B17A3}" srcOrd="3" destOrd="0" parTransId="{18B73BD1-4AC0-42C6-ABE8-41BEACE191A1}" sibTransId="{20977BB8-817A-43D1-9069-17F26E5B92EC}"/>
    <dgm:cxn modelId="{7B407755-6E65-425E-AB79-04F4ACBDBAB3}" srcId="{513F25F8-C23D-49AC-91C8-272D8752D6F8}" destId="{110DB969-4ED2-4A6A-88FE-0DFF8C468265}" srcOrd="0" destOrd="0" parTransId="{75BE613E-8FBD-4B18-90F0-84B7FA3C46FB}" sibTransId="{012245A9-E33D-420E-B337-C87A1DDFF595}"/>
    <dgm:cxn modelId="{EC260C77-46CD-453F-BDD3-773C391C9407}" type="presOf" srcId="{EDF1F874-F001-45CC-A029-6716C21AA3AA}" destId="{5E0B94D2-C43D-43CE-B378-A4263D31E1FE}" srcOrd="0" destOrd="0" presId="urn:microsoft.com/office/officeart/2005/8/layout/process1"/>
    <dgm:cxn modelId="{14EBEE58-D36F-43A2-A909-0E225C46C969}" type="presOf" srcId="{DD27E346-A5FC-4FC9-9E66-1225F25EF3FF}" destId="{90B896A4-9B61-42AF-9C96-6471A8B0F912}" srcOrd="0" destOrd="0" presId="urn:microsoft.com/office/officeart/2005/8/layout/process1"/>
    <dgm:cxn modelId="{A719509A-EBBD-438E-9D20-4B9C9C194700}" type="presOf" srcId="{FA3A906E-45DD-408F-B22B-56BD3AFF3FBB}" destId="{4313B4AF-0A00-4071-B021-5C95AF2DE962}" srcOrd="0" destOrd="0" presId="urn:microsoft.com/office/officeart/2005/8/layout/process1"/>
    <dgm:cxn modelId="{470CEFAB-36E3-4390-9A67-BE62BE57EF33}" type="presOf" srcId="{10141751-DBCF-47FB-8D6D-58C86B8B17A3}" destId="{EED96863-216B-4D40-B33F-8D7E62166E8F}" srcOrd="0" destOrd="0" presId="urn:microsoft.com/office/officeart/2005/8/layout/process1"/>
    <dgm:cxn modelId="{2EB749B6-9F0A-4A4E-B2B7-F2209A8BE3BF}" type="presOf" srcId="{DD27E346-A5FC-4FC9-9E66-1225F25EF3FF}" destId="{F3268480-7451-4FBA-B483-43B716583909}" srcOrd="1" destOrd="0" presId="urn:microsoft.com/office/officeart/2005/8/layout/process1"/>
    <dgm:cxn modelId="{13B2CFC5-E908-44CE-A485-566689927548}" type="presOf" srcId="{012245A9-E33D-420E-B337-C87A1DDFF595}" destId="{26A6B725-E340-45EB-A2B7-5057EEACCF8D}" srcOrd="0" destOrd="0" presId="urn:microsoft.com/office/officeart/2005/8/layout/process1"/>
    <dgm:cxn modelId="{3392C1CA-7CF3-4326-84C9-CC4C3770A7FC}" type="presOf" srcId="{F465D28E-0D77-43B5-BCDE-74D1DC408F22}" destId="{FAB7E348-84F0-42D1-B2E8-6DD04A724922}" srcOrd="0" destOrd="0" presId="urn:microsoft.com/office/officeart/2005/8/layout/process1"/>
    <dgm:cxn modelId="{7C6703D2-987B-4E1F-A560-D215CC1C628C}" type="presOf" srcId="{4AE5BD2A-846E-406B-9BEA-517EAAEC7EF7}" destId="{AAA54F80-2385-4CA6-A246-70B7521D9D2A}" srcOrd="1" destOrd="0" presId="urn:microsoft.com/office/officeart/2005/8/layout/process1"/>
    <dgm:cxn modelId="{3646D6EB-389A-456F-90E6-F8355F12CEDB}" type="presOf" srcId="{20977BB8-817A-43D1-9069-17F26E5B92EC}" destId="{0EBE87A4-7778-4E20-A1A1-6D3C11CCDA3C}" srcOrd="0" destOrd="0" presId="urn:microsoft.com/office/officeart/2005/8/layout/process1"/>
    <dgm:cxn modelId="{48B55B3D-146A-4A36-8EFB-FB3790AFA38F}" type="presParOf" srcId="{E0C84C85-3589-4123-9EB1-B1E7B7CB4AD6}" destId="{B2ADE313-80E6-46F1-A5BB-3B4E041DEC80}" srcOrd="0" destOrd="0" presId="urn:microsoft.com/office/officeart/2005/8/layout/process1"/>
    <dgm:cxn modelId="{B337FF23-D3CF-4125-873C-700A21E1C90A}" type="presParOf" srcId="{E0C84C85-3589-4123-9EB1-B1E7B7CB4AD6}" destId="{26A6B725-E340-45EB-A2B7-5057EEACCF8D}" srcOrd="1" destOrd="0" presId="urn:microsoft.com/office/officeart/2005/8/layout/process1"/>
    <dgm:cxn modelId="{9E9DD33E-7CF6-43DD-8A5C-84F700D244D2}" type="presParOf" srcId="{26A6B725-E340-45EB-A2B7-5057EEACCF8D}" destId="{47A485D7-28DC-4D91-8889-E8DF1B7944C6}" srcOrd="0" destOrd="0" presId="urn:microsoft.com/office/officeart/2005/8/layout/process1"/>
    <dgm:cxn modelId="{8F87987B-00A4-42EA-A328-810D08E7AF23}" type="presParOf" srcId="{E0C84C85-3589-4123-9EB1-B1E7B7CB4AD6}" destId="{FAB7E348-84F0-42D1-B2E8-6DD04A724922}" srcOrd="2" destOrd="0" presId="urn:microsoft.com/office/officeart/2005/8/layout/process1"/>
    <dgm:cxn modelId="{6E729343-4371-4AE2-8BB9-CE8C3451F053}" type="presParOf" srcId="{E0C84C85-3589-4123-9EB1-B1E7B7CB4AD6}" destId="{B8C529C3-031A-4EA2-ACC1-CB6A8CA5A36C}" srcOrd="3" destOrd="0" presId="urn:microsoft.com/office/officeart/2005/8/layout/process1"/>
    <dgm:cxn modelId="{2C83400E-C895-409D-9E8C-B17F95F330A2}" type="presParOf" srcId="{B8C529C3-031A-4EA2-ACC1-CB6A8CA5A36C}" destId="{AAA54F80-2385-4CA6-A246-70B7521D9D2A}" srcOrd="0" destOrd="0" presId="urn:microsoft.com/office/officeart/2005/8/layout/process1"/>
    <dgm:cxn modelId="{059CA0EF-AAE4-4793-B655-287E7DB042DA}" type="presParOf" srcId="{E0C84C85-3589-4123-9EB1-B1E7B7CB4AD6}" destId="{4313B4AF-0A00-4071-B021-5C95AF2DE962}" srcOrd="4" destOrd="0" presId="urn:microsoft.com/office/officeart/2005/8/layout/process1"/>
    <dgm:cxn modelId="{2E7DDA23-0D26-4FF9-BC9A-F61BF6F53EBF}" type="presParOf" srcId="{E0C84C85-3589-4123-9EB1-B1E7B7CB4AD6}" destId="{90B896A4-9B61-42AF-9C96-6471A8B0F912}" srcOrd="5" destOrd="0" presId="urn:microsoft.com/office/officeart/2005/8/layout/process1"/>
    <dgm:cxn modelId="{E014380F-42FF-4E40-B565-670AF1D3FA70}" type="presParOf" srcId="{90B896A4-9B61-42AF-9C96-6471A8B0F912}" destId="{F3268480-7451-4FBA-B483-43B716583909}" srcOrd="0" destOrd="0" presId="urn:microsoft.com/office/officeart/2005/8/layout/process1"/>
    <dgm:cxn modelId="{17BA16F6-C1A8-45B8-8305-B9CC0D2A9FA1}" type="presParOf" srcId="{E0C84C85-3589-4123-9EB1-B1E7B7CB4AD6}" destId="{EED96863-216B-4D40-B33F-8D7E62166E8F}" srcOrd="6" destOrd="0" presId="urn:microsoft.com/office/officeart/2005/8/layout/process1"/>
    <dgm:cxn modelId="{7D49B5D1-2073-4F5E-8317-05B07FA1CE1D}" type="presParOf" srcId="{E0C84C85-3589-4123-9EB1-B1E7B7CB4AD6}" destId="{0EBE87A4-7778-4E20-A1A1-6D3C11CCDA3C}" srcOrd="7" destOrd="0" presId="urn:microsoft.com/office/officeart/2005/8/layout/process1"/>
    <dgm:cxn modelId="{89B0B922-E459-4BBF-A6BC-87953A66349A}" type="presParOf" srcId="{0EBE87A4-7778-4E20-A1A1-6D3C11CCDA3C}" destId="{E97C5981-5BBA-48D9-89CE-85B8EACC8B5F}" srcOrd="0" destOrd="0" presId="urn:microsoft.com/office/officeart/2005/8/layout/process1"/>
    <dgm:cxn modelId="{6DB2BACA-2CC9-4539-A25F-8ABBE2B349A0}" type="presParOf" srcId="{E0C84C85-3589-4123-9EB1-B1E7B7CB4AD6}" destId="{5E0B94D2-C43D-43CE-B378-A4263D31E1F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3F25F8-C23D-49AC-91C8-272D8752D6F8}" type="doc">
      <dgm:prSet loTypeId="urn:microsoft.com/office/officeart/2005/8/layout/process1" loCatId="process" qsTypeId="urn:microsoft.com/office/officeart/2005/8/quickstyle/simple1" qsCatId="simple" csTypeId="urn:microsoft.com/office/officeart/2005/8/colors/accent6_1" csCatId="accent6" phldr="1"/>
      <dgm:spPr/>
    </dgm:pt>
    <dgm:pt modelId="{110DB969-4ED2-4A6A-88FE-0DFF8C468265}">
      <dgm:prSet phldrT="[Text]"/>
      <dgm:spPr/>
      <dgm:t>
        <a:bodyPr/>
        <a:lstStyle/>
        <a:p>
          <a:r>
            <a:rPr lang="en-US" dirty="0"/>
            <a:t>Step 1:</a:t>
          </a:r>
        </a:p>
        <a:p>
          <a:r>
            <a:rPr lang="en-US" dirty="0"/>
            <a:t>Determine needs</a:t>
          </a:r>
        </a:p>
      </dgm:t>
    </dgm:pt>
    <dgm:pt modelId="{75BE613E-8FBD-4B18-90F0-84B7FA3C46FB}" type="parTrans" cxnId="{7B407755-6E65-425E-AB79-04F4ACBDBAB3}">
      <dgm:prSet/>
      <dgm:spPr/>
      <dgm:t>
        <a:bodyPr/>
        <a:lstStyle/>
        <a:p>
          <a:endParaRPr lang="en-US"/>
        </a:p>
      </dgm:t>
    </dgm:pt>
    <dgm:pt modelId="{012245A9-E33D-420E-B337-C87A1DDFF595}" type="sibTrans" cxnId="{7B407755-6E65-425E-AB79-04F4ACBDBAB3}">
      <dgm:prSet/>
      <dgm:spPr/>
      <dgm:t>
        <a:bodyPr/>
        <a:lstStyle/>
        <a:p>
          <a:endParaRPr lang="en-US" dirty="0"/>
        </a:p>
      </dgm:t>
    </dgm:pt>
    <dgm:pt modelId="{F465D28E-0D77-43B5-BCDE-74D1DC408F22}">
      <dgm:prSet phldrT="[Text]"/>
      <dgm:spPr>
        <a:solidFill>
          <a:schemeClr val="accent4">
            <a:lumMod val="60000"/>
            <a:lumOff val="40000"/>
          </a:schemeClr>
        </a:solidFill>
        <a:ln w="76200">
          <a:solidFill>
            <a:srgbClr val="0070C0"/>
          </a:solidFill>
        </a:ln>
      </dgm:spPr>
      <dgm:t>
        <a:bodyPr/>
        <a:lstStyle/>
        <a:p>
          <a:r>
            <a:rPr lang="en-US" dirty="0"/>
            <a:t>Step 2:</a:t>
          </a:r>
        </a:p>
        <a:p>
          <a:r>
            <a:rPr lang="en-US" dirty="0"/>
            <a:t>Create specific learning goals based on pre-assessment</a:t>
          </a:r>
        </a:p>
      </dgm:t>
    </dgm:pt>
    <dgm:pt modelId="{C72850A0-1630-4486-B1E0-AD966F19BE5F}" type="parTrans" cxnId="{C01F1227-5D91-497A-AFCB-331361A5B154}">
      <dgm:prSet/>
      <dgm:spPr/>
      <dgm:t>
        <a:bodyPr/>
        <a:lstStyle/>
        <a:p>
          <a:endParaRPr lang="en-US"/>
        </a:p>
      </dgm:t>
    </dgm:pt>
    <dgm:pt modelId="{4AE5BD2A-846E-406B-9BEA-517EAAEC7EF7}" type="sibTrans" cxnId="{C01F1227-5D91-497A-AFCB-331361A5B154}">
      <dgm:prSet/>
      <dgm:spPr/>
      <dgm:t>
        <a:bodyPr/>
        <a:lstStyle/>
        <a:p>
          <a:endParaRPr lang="en-US" dirty="0"/>
        </a:p>
      </dgm:t>
    </dgm:pt>
    <dgm:pt modelId="{FA3A906E-45DD-408F-B22B-56BD3AFF3FBB}">
      <dgm:prSet phldrT="[Text]"/>
      <dgm:spPr/>
      <dgm:t>
        <a:bodyPr/>
        <a:lstStyle/>
        <a:p>
          <a:r>
            <a:rPr lang="en-US" dirty="0"/>
            <a:t>Step 3:</a:t>
          </a:r>
        </a:p>
        <a:p>
          <a:r>
            <a:rPr lang="en-US" dirty="0"/>
            <a:t>Create and implement teaching and learning strategies</a:t>
          </a:r>
        </a:p>
      </dgm:t>
    </dgm:pt>
    <dgm:pt modelId="{3CD5E3F7-E366-43FF-BDC3-D83252FE6199}" type="parTrans" cxnId="{D0C26F63-E8FD-4BC5-9E43-DD20B9793C26}">
      <dgm:prSet/>
      <dgm:spPr/>
      <dgm:t>
        <a:bodyPr/>
        <a:lstStyle/>
        <a:p>
          <a:endParaRPr lang="en-US"/>
        </a:p>
      </dgm:t>
    </dgm:pt>
    <dgm:pt modelId="{DD27E346-A5FC-4FC9-9E66-1225F25EF3FF}" type="sibTrans" cxnId="{D0C26F63-E8FD-4BC5-9E43-DD20B9793C26}">
      <dgm:prSet/>
      <dgm:spPr/>
      <dgm:t>
        <a:bodyPr/>
        <a:lstStyle/>
        <a:p>
          <a:endParaRPr lang="en-US" dirty="0"/>
        </a:p>
      </dgm:t>
    </dgm:pt>
    <dgm:pt modelId="{10141751-DBCF-47FB-8D6D-58C86B8B17A3}">
      <dgm:prSet phldrT="[Text]"/>
      <dgm:spPr/>
      <dgm:t>
        <a:bodyPr/>
        <a:lstStyle/>
        <a:p>
          <a:r>
            <a:rPr lang="en-US" dirty="0"/>
            <a:t>Step 4:</a:t>
          </a:r>
        </a:p>
        <a:p>
          <a:r>
            <a:rPr lang="en-US" dirty="0"/>
            <a:t>Monitor student progress through ongoing formative assessment</a:t>
          </a:r>
        </a:p>
      </dgm:t>
    </dgm:pt>
    <dgm:pt modelId="{18B73BD1-4AC0-42C6-ABE8-41BEACE191A1}" type="parTrans" cxnId="{1E988351-ABBB-40AB-97CE-547C8586A335}">
      <dgm:prSet/>
      <dgm:spPr/>
      <dgm:t>
        <a:bodyPr/>
        <a:lstStyle/>
        <a:p>
          <a:endParaRPr lang="en-US"/>
        </a:p>
      </dgm:t>
    </dgm:pt>
    <dgm:pt modelId="{20977BB8-817A-43D1-9069-17F26E5B92EC}" type="sibTrans" cxnId="{1E988351-ABBB-40AB-97CE-547C8586A335}">
      <dgm:prSet/>
      <dgm:spPr/>
      <dgm:t>
        <a:bodyPr/>
        <a:lstStyle/>
        <a:p>
          <a:endParaRPr lang="en-US" dirty="0"/>
        </a:p>
      </dgm:t>
    </dgm:pt>
    <dgm:pt modelId="{EDF1F874-F001-45CC-A029-6716C21AA3AA}">
      <dgm:prSet phldrT="[Text]"/>
      <dgm:spPr/>
      <dgm:t>
        <a:bodyPr/>
        <a:lstStyle/>
        <a:p>
          <a:r>
            <a:rPr lang="en-US" dirty="0"/>
            <a:t>Step 5:</a:t>
          </a:r>
        </a:p>
        <a:p>
          <a:r>
            <a:rPr lang="en-US" dirty="0"/>
            <a:t>Determine whether students achieved the goals</a:t>
          </a:r>
        </a:p>
      </dgm:t>
    </dgm:pt>
    <dgm:pt modelId="{7F0ACF37-B901-4CD5-A4D6-8DA2C1031076}" type="parTrans" cxnId="{99CC8827-C5D8-4530-83E4-7A6AE2F2165E}">
      <dgm:prSet/>
      <dgm:spPr/>
      <dgm:t>
        <a:bodyPr/>
        <a:lstStyle/>
        <a:p>
          <a:endParaRPr lang="en-US"/>
        </a:p>
      </dgm:t>
    </dgm:pt>
    <dgm:pt modelId="{3FD5A588-AA72-49F9-8FD0-B4685DB649BA}" type="sibTrans" cxnId="{99CC8827-C5D8-4530-83E4-7A6AE2F2165E}">
      <dgm:prSet/>
      <dgm:spPr/>
      <dgm:t>
        <a:bodyPr/>
        <a:lstStyle/>
        <a:p>
          <a:endParaRPr lang="en-US"/>
        </a:p>
      </dgm:t>
    </dgm:pt>
    <dgm:pt modelId="{E0C84C85-3589-4123-9EB1-B1E7B7CB4AD6}" type="pres">
      <dgm:prSet presAssocID="{513F25F8-C23D-49AC-91C8-272D8752D6F8}" presName="Name0" presStyleCnt="0">
        <dgm:presLayoutVars>
          <dgm:dir/>
          <dgm:resizeHandles val="exact"/>
        </dgm:presLayoutVars>
      </dgm:prSet>
      <dgm:spPr/>
    </dgm:pt>
    <dgm:pt modelId="{B2ADE313-80E6-46F1-A5BB-3B4E041DEC80}" type="pres">
      <dgm:prSet presAssocID="{110DB969-4ED2-4A6A-88FE-0DFF8C468265}" presName="node" presStyleLbl="node1" presStyleIdx="0" presStyleCnt="5">
        <dgm:presLayoutVars>
          <dgm:bulletEnabled val="1"/>
        </dgm:presLayoutVars>
      </dgm:prSet>
      <dgm:spPr/>
    </dgm:pt>
    <dgm:pt modelId="{26A6B725-E340-45EB-A2B7-5057EEACCF8D}" type="pres">
      <dgm:prSet presAssocID="{012245A9-E33D-420E-B337-C87A1DDFF595}" presName="sibTrans" presStyleLbl="sibTrans2D1" presStyleIdx="0" presStyleCnt="4"/>
      <dgm:spPr/>
    </dgm:pt>
    <dgm:pt modelId="{47A485D7-28DC-4D91-8889-E8DF1B7944C6}" type="pres">
      <dgm:prSet presAssocID="{012245A9-E33D-420E-B337-C87A1DDFF595}" presName="connectorText" presStyleLbl="sibTrans2D1" presStyleIdx="0" presStyleCnt="4"/>
      <dgm:spPr/>
    </dgm:pt>
    <dgm:pt modelId="{FAB7E348-84F0-42D1-B2E8-6DD04A724922}" type="pres">
      <dgm:prSet presAssocID="{F465D28E-0D77-43B5-BCDE-74D1DC408F22}" presName="node" presStyleLbl="node1" presStyleIdx="1" presStyleCnt="5">
        <dgm:presLayoutVars>
          <dgm:bulletEnabled val="1"/>
        </dgm:presLayoutVars>
      </dgm:prSet>
      <dgm:spPr/>
    </dgm:pt>
    <dgm:pt modelId="{B8C529C3-031A-4EA2-ACC1-CB6A8CA5A36C}" type="pres">
      <dgm:prSet presAssocID="{4AE5BD2A-846E-406B-9BEA-517EAAEC7EF7}" presName="sibTrans" presStyleLbl="sibTrans2D1" presStyleIdx="1" presStyleCnt="4"/>
      <dgm:spPr/>
    </dgm:pt>
    <dgm:pt modelId="{AAA54F80-2385-4CA6-A246-70B7521D9D2A}" type="pres">
      <dgm:prSet presAssocID="{4AE5BD2A-846E-406B-9BEA-517EAAEC7EF7}" presName="connectorText" presStyleLbl="sibTrans2D1" presStyleIdx="1" presStyleCnt="4"/>
      <dgm:spPr/>
    </dgm:pt>
    <dgm:pt modelId="{4313B4AF-0A00-4071-B021-5C95AF2DE962}" type="pres">
      <dgm:prSet presAssocID="{FA3A906E-45DD-408F-B22B-56BD3AFF3FBB}" presName="node" presStyleLbl="node1" presStyleIdx="2" presStyleCnt="5">
        <dgm:presLayoutVars>
          <dgm:bulletEnabled val="1"/>
        </dgm:presLayoutVars>
      </dgm:prSet>
      <dgm:spPr/>
    </dgm:pt>
    <dgm:pt modelId="{90B896A4-9B61-42AF-9C96-6471A8B0F912}" type="pres">
      <dgm:prSet presAssocID="{DD27E346-A5FC-4FC9-9E66-1225F25EF3FF}" presName="sibTrans" presStyleLbl="sibTrans2D1" presStyleIdx="2" presStyleCnt="4"/>
      <dgm:spPr/>
    </dgm:pt>
    <dgm:pt modelId="{F3268480-7451-4FBA-B483-43B716583909}" type="pres">
      <dgm:prSet presAssocID="{DD27E346-A5FC-4FC9-9E66-1225F25EF3FF}" presName="connectorText" presStyleLbl="sibTrans2D1" presStyleIdx="2" presStyleCnt="4"/>
      <dgm:spPr/>
    </dgm:pt>
    <dgm:pt modelId="{EED96863-216B-4D40-B33F-8D7E62166E8F}" type="pres">
      <dgm:prSet presAssocID="{10141751-DBCF-47FB-8D6D-58C86B8B17A3}" presName="node" presStyleLbl="node1" presStyleIdx="3" presStyleCnt="5">
        <dgm:presLayoutVars>
          <dgm:bulletEnabled val="1"/>
        </dgm:presLayoutVars>
      </dgm:prSet>
      <dgm:spPr/>
    </dgm:pt>
    <dgm:pt modelId="{0EBE87A4-7778-4E20-A1A1-6D3C11CCDA3C}" type="pres">
      <dgm:prSet presAssocID="{20977BB8-817A-43D1-9069-17F26E5B92EC}" presName="sibTrans" presStyleLbl="sibTrans2D1" presStyleIdx="3" presStyleCnt="4"/>
      <dgm:spPr/>
    </dgm:pt>
    <dgm:pt modelId="{E97C5981-5BBA-48D9-89CE-85B8EACC8B5F}" type="pres">
      <dgm:prSet presAssocID="{20977BB8-817A-43D1-9069-17F26E5B92EC}" presName="connectorText" presStyleLbl="sibTrans2D1" presStyleIdx="3" presStyleCnt="4"/>
      <dgm:spPr/>
    </dgm:pt>
    <dgm:pt modelId="{5E0B94D2-C43D-43CE-B378-A4263D31E1FE}" type="pres">
      <dgm:prSet presAssocID="{EDF1F874-F001-45CC-A029-6716C21AA3AA}" presName="node" presStyleLbl="node1" presStyleIdx="4" presStyleCnt="5">
        <dgm:presLayoutVars>
          <dgm:bulletEnabled val="1"/>
        </dgm:presLayoutVars>
      </dgm:prSet>
      <dgm:spPr/>
    </dgm:pt>
  </dgm:ptLst>
  <dgm:cxnLst>
    <dgm:cxn modelId="{41094609-2A8A-4949-915B-A3936E52F45F}" type="presOf" srcId="{513F25F8-C23D-49AC-91C8-272D8752D6F8}" destId="{E0C84C85-3589-4123-9EB1-B1E7B7CB4AD6}" srcOrd="0" destOrd="0" presId="urn:microsoft.com/office/officeart/2005/8/layout/process1"/>
    <dgm:cxn modelId="{F890A613-71FA-4A94-B3A6-75171027E9DF}" type="presOf" srcId="{012245A9-E33D-420E-B337-C87A1DDFF595}" destId="{47A485D7-28DC-4D91-8889-E8DF1B7944C6}" srcOrd="1" destOrd="0" presId="urn:microsoft.com/office/officeart/2005/8/layout/process1"/>
    <dgm:cxn modelId="{0063391D-3B79-4BC6-96E5-7B536D104DFD}" type="presOf" srcId="{FA3A906E-45DD-408F-B22B-56BD3AFF3FBB}" destId="{4313B4AF-0A00-4071-B021-5C95AF2DE962}" srcOrd="0" destOrd="0" presId="urn:microsoft.com/office/officeart/2005/8/layout/process1"/>
    <dgm:cxn modelId="{C01F1227-5D91-497A-AFCB-331361A5B154}" srcId="{513F25F8-C23D-49AC-91C8-272D8752D6F8}" destId="{F465D28E-0D77-43B5-BCDE-74D1DC408F22}" srcOrd="1" destOrd="0" parTransId="{C72850A0-1630-4486-B1E0-AD966F19BE5F}" sibTransId="{4AE5BD2A-846E-406B-9BEA-517EAAEC7EF7}"/>
    <dgm:cxn modelId="{99CC8827-C5D8-4530-83E4-7A6AE2F2165E}" srcId="{513F25F8-C23D-49AC-91C8-272D8752D6F8}" destId="{EDF1F874-F001-45CC-A029-6716C21AA3AA}" srcOrd="4" destOrd="0" parTransId="{7F0ACF37-B901-4CD5-A4D6-8DA2C1031076}" sibTransId="{3FD5A588-AA72-49F9-8FD0-B4685DB649BA}"/>
    <dgm:cxn modelId="{14A9973F-CD58-4D5E-94C8-832820A60172}" type="presOf" srcId="{DD27E346-A5FC-4FC9-9E66-1225F25EF3FF}" destId="{F3268480-7451-4FBA-B483-43B716583909}" srcOrd="1" destOrd="0" presId="urn:microsoft.com/office/officeart/2005/8/layout/process1"/>
    <dgm:cxn modelId="{D0C26F63-E8FD-4BC5-9E43-DD20B9793C26}" srcId="{513F25F8-C23D-49AC-91C8-272D8752D6F8}" destId="{FA3A906E-45DD-408F-B22B-56BD3AFF3FBB}" srcOrd="2" destOrd="0" parTransId="{3CD5E3F7-E366-43FF-BDC3-D83252FE6199}" sibTransId="{DD27E346-A5FC-4FC9-9E66-1225F25EF3FF}"/>
    <dgm:cxn modelId="{60BEE546-CB93-46C6-AFFA-A1A0D758E655}" type="presOf" srcId="{110DB969-4ED2-4A6A-88FE-0DFF8C468265}" destId="{B2ADE313-80E6-46F1-A5BB-3B4E041DEC80}" srcOrd="0" destOrd="0" presId="urn:microsoft.com/office/officeart/2005/8/layout/process1"/>
    <dgm:cxn modelId="{C50D484B-90C2-47CA-A0C0-5876BE425713}" type="presOf" srcId="{20977BB8-817A-43D1-9069-17F26E5B92EC}" destId="{E97C5981-5BBA-48D9-89CE-85B8EACC8B5F}" srcOrd="1" destOrd="0" presId="urn:microsoft.com/office/officeart/2005/8/layout/process1"/>
    <dgm:cxn modelId="{1E988351-ABBB-40AB-97CE-547C8586A335}" srcId="{513F25F8-C23D-49AC-91C8-272D8752D6F8}" destId="{10141751-DBCF-47FB-8D6D-58C86B8B17A3}" srcOrd="3" destOrd="0" parTransId="{18B73BD1-4AC0-42C6-ABE8-41BEACE191A1}" sibTransId="{20977BB8-817A-43D1-9069-17F26E5B92EC}"/>
    <dgm:cxn modelId="{7B407755-6E65-425E-AB79-04F4ACBDBAB3}" srcId="{513F25F8-C23D-49AC-91C8-272D8752D6F8}" destId="{110DB969-4ED2-4A6A-88FE-0DFF8C468265}" srcOrd="0" destOrd="0" parTransId="{75BE613E-8FBD-4B18-90F0-84B7FA3C46FB}" sibTransId="{012245A9-E33D-420E-B337-C87A1DDFF595}"/>
    <dgm:cxn modelId="{A08FA475-3710-49A8-834C-7976D69ACCB4}" type="presOf" srcId="{4AE5BD2A-846E-406B-9BEA-517EAAEC7EF7}" destId="{B8C529C3-031A-4EA2-ACC1-CB6A8CA5A36C}" srcOrd="0" destOrd="0" presId="urn:microsoft.com/office/officeart/2005/8/layout/process1"/>
    <dgm:cxn modelId="{AC1A5077-E490-4A9C-9C5B-37CA03D11D7E}" type="presOf" srcId="{10141751-DBCF-47FB-8D6D-58C86B8B17A3}" destId="{EED96863-216B-4D40-B33F-8D7E62166E8F}" srcOrd="0" destOrd="0" presId="urn:microsoft.com/office/officeart/2005/8/layout/process1"/>
    <dgm:cxn modelId="{6F7EB282-4800-466E-B1C6-4DA83A2BC1B9}" type="presOf" srcId="{20977BB8-817A-43D1-9069-17F26E5B92EC}" destId="{0EBE87A4-7778-4E20-A1A1-6D3C11CCDA3C}" srcOrd="0" destOrd="0" presId="urn:microsoft.com/office/officeart/2005/8/layout/process1"/>
    <dgm:cxn modelId="{BF449583-C9C2-436C-9B75-99387263F41B}" type="presOf" srcId="{F465D28E-0D77-43B5-BCDE-74D1DC408F22}" destId="{FAB7E348-84F0-42D1-B2E8-6DD04A724922}" srcOrd="0" destOrd="0" presId="urn:microsoft.com/office/officeart/2005/8/layout/process1"/>
    <dgm:cxn modelId="{4E836590-26F6-481D-8760-0B5D3F0AA582}" type="presOf" srcId="{4AE5BD2A-846E-406B-9BEA-517EAAEC7EF7}" destId="{AAA54F80-2385-4CA6-A246-70B7521D9D2A}" srcOrd="1" destOrd="0" presId="urn:microsoft.com/office/officeart/2005/8/layout/process1"/>
    <dgm:cxn modelId="{557A33A8-FFE8-4C68-B588-A7A65B298A66}" type="presOf" srcId="{012245A9-E33D-420E-B337-C87A1DDFF595}" destId="{26A6B725-E340-45EB-A2B7-5057EEACCF8D}" srcOrd="0" destOrd="0" presId="urn:microsoft.com/office/officeart/2005/8/layout/process1"/>
    <dgm:cxn modelId="{7632C4CE-986D-4F52-B65F-7B3A66946E3C}" type="presOf" srcId="{DD27E346-A5FC-4FC9-9E66-1225F25EF3FF}" destId="{90B896A4-9B61-42AF-9C96-6471A8B0F912}" srcOrd="0" destOrd="0" presId="urn:microsoft.com/office/officeart/2005/8/layout/process1"/>
    <dgm:cxn modelId="{10946EDC-0DAC-4814-B00E-D61F54C3EB7D}" type="presOf" srcId="{EDF1F874-F001-45CC-A029-6716C21AA3AA}" destId="{5E0B94D2-C43D-43CE-B378-A4263D31E1FE}" srcOrd="0" destOrd="0" presId="urn:microsoft.com/office/officeart/2005/8/layout/process1"/>
    <dgm:cxn modelId="{67F004AE-A386-4CD0-85F5-3D42825431AF}" type="presParOf" srcId="{E0C84C85-3589-4123-9EB1-B1E7B7CB4AD6}" destId="{B2ADE313-80E6-46F1-A5BB-3B4E041DEC80}" srcOrd="0" destOrd="0" presId="urn:microsoft.com/office/officeart/2005/8/layout/process1"/>
    <dgm:cxn modelId="{AC18CA8B-6CAF-4D79-A961-6193474CCA93}" type="presParOf" srcId="{E0C84C85-3589-4123-9EB1-B1E7B7CB4AD6}" destId="{26A6B725-E340-45EB-A2B7-5057EEACCF8D}" srcOrd="1" destOrd="0" presId="urn:microsoft.com/office/officeart/2005/8/layout/process1"/>
    <dgm:cxn modelId="{86CF48BE-7995-454D-8312-EA16486CD013}" type="presParOf" srcId="{26A6B725-E340-45EB-A2B7-5057EEACCF8D}" destId="{47A485D7-28DC-4D91-8889-E8DF1B7944C6}" srcOrd="0" destOrd="0" presId="urn:microsoft.com/office/officeart/2005/8/layout/process1"/>
    <dgm:cxn modelId="{299160A5-B4EB-4733-8CAA-CC383D2B8C75}" type="presParOf" srcId="{E0C84C85-3589-4123-9EB1-B1E7B7CB4AD6}" destId="{FAB7E348-84F0-42D1-B2E8-6DD04A724922}" srcOrd="2" destOrd="0" presId="urn:microsoft.com/office/officeart/2005/8/layout/process1"/>
    <dgm:cxn modelId="{C917DA7F-1F64-4FED-9EB7-FC8B5AC6BFCF}" type="presParOf" srcId="{E0C84C85-3589-4123-9EB1-B1E7B7CB4AD6}" destId="{B8C529C3-031A-4EA2-ACC1-CB6A8CA5A36C}" srcOrd="3" destOrd="0" presId="urn:microsoft.com/office/officeart/2005/8/layout/process1"/>
    <dgm:cxn modelId="{C2F62A90-7DC8-4E90-BD45-CE89191335D0}" type="presParOf" srcId="{B8C529C3-031A-4EA2-ACC1-CB6A8CA5A36C}" destId="{AAA54F80-2385-4CA6-A246-70B7521D9D2A}" srcOrd="0" destOrd="0" presId="urn:microsoft.com/office/officeart/2005/8/layout/process1"/>
    <dgm:cxn modelId="{6A8A4965-F8BA-4FED-B2BA-BC8D638E5E0E}" type="presParOf" srcId="{E0C84C85-3589-4123-9EB1-B1E7B7CB4AD6}" destId="{4313B4AF-0A00-4071-B021-5C95AF2DE962}" srcOrd="4" destOrd="0" presId="urn:microsoft.com/office/officeart/2005/8/layout/process1"/>
    <dgm:cxn modelId="{DBFEDDE1-BC4C-4E5A-B443-D79B9F6866F7}" type="presParOf" srcId="{E0C84C85-3589-4123-9EB1-B1E7B7CB4AD6}" destId="{90B896A4-9B61-42AF-9C96-6471A8B0F912}" srcOrd="5" destOrd="0" presId="urn:microsoft.com/office/officeart/2005/8/layout/process1"/>
    <dgm:cxn modelId="{B49D6332-63D9-43FC-8E98-A762A75DAE78}" type="presParOf" srcId="{90B896A4-9B61-42AF-9C96-6471A8B0F912}" destId="{F3268480-7451-4FBA-B483-43B716583909}" srcOrd="0" destOrd="0" presId="urn:microsoft.com/office/officeart/2005/8/layout/process1"/>
    <dgm:cxn modelId="{7113D14E-BE47-40A2-957B-A232B9BB5DC9}" type="presParOf" srcId="{E0C84C85-3589-4123-9EB1-B1E7B7CB4AD6}" destId="{EED96863-216B-4D40-B33F-8D7E62166E8F}" srcOrd="6" destOrd="0" presId="urn:microsoft.com/office/officeart/2005/8/layout/process1"/>
    <dgm:cxn modelId="{4A9F400C-E2AA-483C-A00D-3934E51200F2}" type="presParOf" srcId="{E0C84C85-3589-4123-9EB1-B1E7B7CB4AD6}" destId="{0EBE87A4-7778-4E20-A1A1-6D3C11CCDA3C}" srcOrd="7" destOrd="0" presId="urn:microsoft.com/office/officeart/2005/8/layout/process1"/>
    <dgm:cxn modelId="{67143C42-8425-45BB-A390-E10ADF80EE6F}" type="presParOf" srcId="{0EBE87A4-7778-4E20-A1A1-6D3C11CCDA3C}" destId="{E97C5981-5BBA-48D9-89CE-85B8EACC8B5F}" srcOrd="0" destOrd="0" presId="urn:microsoft.com/office/officeart/2005/8/layout/process1"/>
    <dgm:cxn modelId="{1E30B51D-99B8-4BD0-88BE-95959DA29724}" type="presParOf" srcId="{E0C84C85-3589-4123-9EB1-B1E7B7CB4AD6}" destId="{5E0B94D2-C43D-43CE-B378-A4263D31E1F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3F25F8-C23D-49AC-91C8-272D8752D6F8}" type="doc">
      <dgm:prSet loTypeId="urn:microsoft.com/office/officeart/2005/8/layout/process1" loCatId="process" qsTypeId="urn:microsoft.com/office/officeart/2005/8/quickstyle/simple1" qsCatId="simple" csTypeId="urn:microsoft.com/office/officeart/2005/8/colors/accent6_1" csCatId="accent6" phldr="1"/>
      <dgm:spPr/>
    </dgm:pt>
    <dgm:pt modelId="{110DB969-4ED2-4A6A-88FE-0DFF8C468265}">
      <dgm:prSet phldrT="[Text]"/>
      <dgm:spPr/>
      <dgm:t>
        <a:bodyPr/>
        <a:lstStyle/>
        <a:p>
          <a:r>
            <a:rPr lang="en-US" dirty="0"/>
            <a:t>Step 1:</a:t>
          </a:r>
        </a:p>
        <a:p>
          <a:r>
            <a:rPr lang="en-US" dirty="0"/>
            <a:t>Determine needs</a:t>
          </a:r>
        </a:p>
      </dgm:t>
    </dgm:pt>
    <dgm:pt modelId="{75BE613E-8FBD-4B18-90F0-84B7FA3C46FB}" type="parTrans" cxnId="{7B407755-6E65-425E-AB79-04F4ACBDBAB3}">
      <dgm:prSet/>
      <dgm:spPr/>
      <dgm:t>
        <a:bodyPr/>
        <a:lstStyle/>
        <a:p>
          <a:endParaRPr lang="en-US"/>
        </a:p>
      </dgm:t>
    </dgm:pt>
    <dgm:pt modelId="{012245A9-E33D-420E-B337-C87A1DDFF595}" type="sibTrans" cxnId="{7B407755-6E65-425E-AB79-04F4ACBDBAB3}">
      <dgm:prSet/>
      <dgm:spPr/>
      <dgm:t>
        <a:bodyPr/>
        <a:lstStyle/>
        <a:p>
          <a:endParaRPr lang="en-US" dirty="0"/>
        </a:p>
      </dgm:t>
    </dgm:pt>
    <dgm:pt modelId="{F465D28E-0D77-43B5-BCDE-74D1DC408F22}">
      <dgm:prSet phldrT="[Text]"/>
      <dgm:spPr/>
      <dgm:t>
        <a:bodyPr/>
        <a:lstStyle/>
        <a:p>
          <a:r>
            <a:rPr lang="en-US" dirty="0"/>
            <a:t>Step 2:</a:t>
          </a:r>
        </a:p>
        <a:p>
          <a:r>
            <a:rPr lang="en-US" dirty="0"/>
            <a:t>Create specific learning goals based on pre-assessment</a:t>
          </a:r>
        </a:p>
      </dgm:t>
    </dgm:pt>
    <dgm:pt modelId="{C72850A0-1630-4486-B1E0-AD966F19BE5F}" type="parTrans" cxnId="{C01F1227-5D91-497A-AFCB-331361A5B154}">
      <dgm:prSet/>
      <dgm:spPr/>
      <dgm:t>
        <a:bodyPr/>
        <a:lstStyle/>
        <a:p>
          <a:endParaRPr lang="en-US"/>
        </a:p>
      </dgm:t>
    </dgm:pt>
    <dgm:pt modelId="{4AE5BD2A-846E-406B-9BEA-517EAAEC7EF7}" type="sibTrans" cxnId="{C01F1227-5D91-497A-AFCB-331361A5B154}">
      <dgm:prSet/>
      <dgm:spPr/>
      <dgm:t>
        <a:bodyPr/>
        <a:lstStyle/>
        <a:p>
          <a:endParaRPr lang="en-US" dirty="0"/>
        </a:p>
      </dgm:t>
    </dgm:pt>
    <dgm:pt modelId="{FA3A906E-45DD-408F-B22B-56BD3AFF3FBB}">
      <dgm:prSet phldrT="[Text]"/>
      <dgm:spPr>
        <a:solidFill>
          <a:schemeClr val="accent4">
            <a:lumMod val="60000"/>
            <a:lumOff val="40000"/>
          </a:schemeClr>
        </a:solidFill>
        <a:ln w="76200">
          <a:solidFill>
            <a:srgbClr val="0070C0"/>
          </a:solidFill>
        </a:ln>
      </dgm:spPr>
      <dgm:t>
        <a:bodyPr/>
        <a:lstStyle/>
        <a:p>
          <a:r>
            <a:rPr lang="en-US" dirty="0"/>
            <a:t>Step 3:</a:t>
          </a:r>
        </a:p>
        <a:p>
          <a:r>
            <a:rPr lang="en-US" dirty="0"/>
            <a:t>Create and implement teaching and learning strategies</a:t>
          </a:r>
        </a:p>
      </dgm:t>
    </dgm:pt>
    <dgm:pt modelId="{3CD5E3F7-E366-43FF-BDC3-D83252FE6199}" type="parTrans" cxnId="{D0C26F63-E8FD-4BC5-9E43-DD20B9793C26}">
      <dgm:prSet/>
      <dgm:spPr/>
      <dgm:t>
        <a:bodyPr/>
        <a:lstStyle/>
        <a:p>
          <a:endParaRPr lang="en-US"/>
        </a:p>
      </dgm:t>
    </dgm:pt>
    <dgm:pt modelId="{DD27E346-A5FC-4FC9-9E66-1225F25EF3FF}" type="sibTrans" cxnId="{D0C26F63-E8FD-4BC5-9E43-DD20B9793C26}">
      <dgm:prSet/>
      <dgm:spPr/>
      <dgm:t>
        <a:bodyPr/>
        <a:lstStyle/>
        <a:p>
          <a:endParaRPr lang="en-US" dirty="0"/>
        </a:p>
      </dgm:t>
    </dgm:pt>
    <dgm:pt modelId="{10141751-DBCF-47FB-8D6D-58C86B8B17A3}">
      <dgm:prSet phldrT="[Text]"/>
      <dgm:spPr/>
      <dgm:t>
        <a:bodyPr/>
        <a:lstStyle/>
        <a:p>
          <a:r>
            <a:rPr lang="en-US" dirty="0"/>
            <a:t>Step 4:</a:t>
          </a:r>
        </a:p>
        <a:p>
          <a:r>
            <a:rPr lang="en-US" dirty="0"/>
            <a:t>Monitor student progress through ongoing formative assessment</a:t>
          </a:r>
        </a:p>
      </dgm:t>
    </dgm:pt>
    <dgm:pt modelId="{18B73BD1-4AC0-42C6-ABE8-41BEACE191A1}" type="parTrans" cxnId="{1E988351-ABBB-40AB-97CE-547C8586A335}">
      <dgm:prSet/>
      <dgm:spPr/>
      <dgm:t>
        <a:bodyPr/>
        <a:lstStyle/>
        <a:p>
          <a:endParaRPr lang="en-US"/>
        </a:p>
      </dgm:t>
    </dgm:pt>
    <dgm:pt modelId="{20977BB8-817A-43D1-9069-17F26E5B92EC}" type="sibTrans" cxnId="{1E988351-ABBB-40AB-97CE-547C8586A335}">
      <dgm:prSet/>
      <dgm:spPr/>
      <dgm:t>
        <a:bodyPr/>
        <a:lstStyle/>
        <a:p>
          <a:endParaRPr lang="en-US" dirty="0"/>
        </a:p>
      </dgm:t>
    </dgm:pt>
    <dgm:pt modelId="{EDF1F874-F001-45CC-A029-6716C21AA3AA}">
      <dgm:prSet phldrT="[Text]"/>
      <dgm:spPr/>
      <dgm:t>
        <a:bodyPr/>
        <a:lstStyle/>
        <a:p>
          <a:r>
            <a:rPr lang="en-US" dirty="0"/>
            <a:t>Step 5:</a:t>
          </a:r>
        </a:p>
        <a:p>
          <a:r>
            <a:rPr lang="en-US" dirty="0"/>
            <a:t>Determine whether students  achieved the goals</a:t>
          </a:r>
        </a:p>
      </dgm:t>
    </dgm:pt>
    <dgm:pt modelId="{7F0ACF37-B901-4CD5-A4D6-8DA2C1031076}" type="parTrans" cxnId="{99CC8827-C5D8-4530-83E4-7A6AE2F2165E}">
      <dgm:prSet/>
      <dgm:spPr/>
      <dgm:t>
        <a:bodyPr/>
        <a:lstStyle/>
        <a:p>
          <a:endParaRPr lang="en-US"/>
        </a:p>
      </dgm:t>
    </dgm:pt>
    <dgm:pt modelId="{3FD5A588-AA72-49F9-8FD0-B4685DB649BA}" type="sibTrans" cxnId="{99CC8827-C5D8-4530-83E4-7A6AE2F2165E}">
      <dgm:prSet/>
      <dgm:spPr/>
      <dgm:t>
        <a:bodyPr/>
        <a:lstStyle/>
        <a:p>
          <a:endParaRPr lang="en-US"/>
        </a:p>
      </dgm:t>
    </dgm:pt>
    <dgm:pt modelId="{E0C84C85-3589-4123-9EB1-B1E7B7CB4AD6}" type="pres">
      <dgm:prSet presAssocID="{513F25F8-C23D-49AC-91C8-272D8752D6F8}" presName="Name0" presStyleCnt="0">
        <dgm:presLayoutVars>
          <dgm:dir/>
          <dgm:resizeHandles val="exact"/>
        </dgm:presLayoutVars>
      </dgm:prSet>
      <dgm:spPr/>
    </dgm:pt>
    <dgm:pt modelId="{B2ADE313-80E6-46F1-A5BB-3B4E041DEC80}" type="pres">
      <dgm:prSet presAssocID="{110DB969-4ED2-4A6A-88FE-0DFF8C468265}" presName="node" presStyleLbl="node1" presStyleIdx="0" presStyleCnt="5">
        <dgm:presLayoutVars>
          <dgm:bulletEnabled val="1"/>
        </dgm:presLayoutVars>
      </dgm:prSet>
      <dgm:spPr/>
    </dgm:pt>
    <dgm:pt modelId="{26A6B725-E340-45EB-A2B7-5057EEACCF8D}" type="pres">
      <dgm:prSet presAssocID="{012245A9-E33D-420E-B337-C87A1DDFF595}" presName="sibTrans" presStyleLbl="sibTrans2D1" presStyleIdx="0" presStyleCnt="4"/>
      <dgm:spPr/>
    </dgm:pt>
    <dgm:pt modelId="{47A485D7-28DC-4D91-8889-E8DF1B7944C6}" type="pres">
      <dgm:prSet presAssocID="{012245A9-E33D-420E-B337-C87A1DDFF595}" presName="connectorText" presStyleLbl="sibTrans2D1" presStyleIdx="0" presStyleCnt="4"/>
      <dgm:spPr/>
    </dgm:pt>
    <dgm:pt modelId="{FAB7E348-84F0-42D1-B2E8-6DD04A724922}" type="pres">
      <dgm:prSet presAssocID="{F465D28E-0D77-43B5-BCDE-74D1DC408F22}" presName="node" presStyleLbl="node1" presStyleIdx="1" presStyleCnt="5">
        <dgm:presLayoutVars>
          <dgm:bulletEnabled val="1"/>
        </dgm:presLayoutVars>
      </dgm:prSet>
      <dgm:spPr/>
    </dgm:pt>
    <dgm:pt modelId="{B8C529C3-031A-4EA2-ACC1-CB6A8CA5A36C}" type="pres">
      <dgm:prSet presAssocID="{4AE5BD2A-846E-406B-9BEA-517EAAEC7EF7}" presName="sibTrans" presStyleLbl="sibTrans2D1" presStyleIdx="1" presStyleCnt="4"/>
      <dgm:spPr/>
    </dgm:pt>
    <dgm:pt modelId="{AAA54F80-2385-4CA6-A246-70B7521D9D2A}" type="pres">
      <dgm:prSet presAssocID="{4AE5BD2A-846E-406B-9BEA-517EAAEC7EF7}" presName="connectorText" presStyleLbl="sibTrans2D1" presStyleIdx="1" presStyleCnt="4"/>
      <dgm:spPr/>
    </dgm:pt>
    <dgm:pt modelId="{4313B4AF-0A00-4071-B021-5C95AF2DE962}" type="pres">
      <dgm:prSet presAssocID="{FA3A906E-45DD-408F-B22B-56BD3AFF3FBB}" presName="node" presStyleLbl="node1" presStyleIdx="2" presStyleCnt="5">
        <dgm:presLayoutVars>
          <dgm:bulletEnabled val="1"/>
        </dgm:presLayoutVars>
      </dgm:prSet>
      <dgm:spPr/>
    </dgm:pt>
    <dgm:pt modelId="{90B896A4-9B61-42AF-9C96-6471A8B0F912}" type="pres">
      <dgm:prSet presAssocID="{DD27E346-A5FC-4FC9-9E66-1225F25EF3FF}" presName="sibTrans" presStyleLbl="sibTrans2D1" presStyleIdx="2" presStyleCnt="4"/>
      <dgm:spPr/>
    </dgm:pt>
    <dgm:pt modelId="{F3268480-7451-4FBA-B483-43B716583909}" type="pres">
      <dgm:prSet presAssocID="{DD27E346-A5FC-4FC9-9E66-1225F25EF3FF}" presName="connectorText" presStyleLbl="sibTrans2D1" presStyleIdx="2" presStyleCnt="4"/>
      <dgm:spPr/>
    </dgm:pt>
    <dgm:pt modelId="{EED96863-216B-4D40-B33F-8D7E62166E8F}" type="pres">
      <dgm:prSet presAssocID="{10141751-DBCF-47FB-8D6D-58C86B8B17A3}" presName="node" presStyleLbl="node1" presStyleIdx="3" presStyleCnt="5">
        <dgm:presLayoutVars>
          <dgm:bulletEnabled val="1"/>
        </dgm:presLayoutVars>
      </dgm:prSet>
      <dgm:spPr/>
    </dgm:pt>
    <dgm:pt modelId="{0EBE87A4-7778-4E20-A1A1-6D3C11CCDA3C}" type="pres">
      <dgm:prSet presAssocID="{20977BB8-817A-43D1-9069-17F26E5B92EC}" presName="sibTrans" presStyleLbl="sibTrans2D1" presStyleIdx="3" presStyleCnt="4"/>
      <dgm:spPr/>
    </dgm:pt>
    <dgm:pt modelId="{E97C5981-5BBA-48D9-89CE-85B8EACC8B5F}" type="pres">
      <dgm:prSet presAssocID="{20977BB8-817A-43D1-9069-17F26E5B92EC}" presName="connectorText" presStyleLbl="sibTrans2D1" presStyleIdx="3" presStyleCnt="4"/>
      <dgm:spPr/>
    </dgm:pt>
    <dgm:pt modelId="{5E0B94D2-C43D-43CE-B378-A4263D31E1FE}" type="pres">
      <dgm:prSet presAssocID="{EDF1F874-F001-45CC-A029-6716C21AA3AA}" presName="node" presStyleLbl="node1" presStyleIdx="4" presStyleCnt="5">
        <dgm:presLayoutVars>
          <dgm:bulletEnabled val="1"/>
        </dgm:presLayoutVars>
      </dgm:prSet>
      <dgm:spPr/>
    </dgm:pt>
  </dgm:ptLst>
  <dgm:cxnLst>
    <dgm:cxn modelId="{A50EE503-F5FC-4345-BF85-81657DF4D3CD}" type="presOf" srcId="{513F25F8-C23D-49AC-91C8-272D8752D6F8}" destId="{E0C84C85-3589-4123-9EB1-B1E7B7CB4AD6}" srcOrd="0" destOrd="0" presId="urn:microsoft.com/office/officeart/2005/8/layout/process1"/>
    <dgm:cxn modelId="{1277FA06-B70C-41A9-B0F5-90AA2B698332}" type="presOf" srcId="{012245A9-E33D-420E-B337-C87A1DDFF595}" destId="{26A6B725-E340-45EB-A2B7-5057EEACCF8D}" srcOrd="0" destOrd="0" presId="urn:microsoft.com/office/officeart/2005/8/layout/process1"/>
    <dgm:cxn modelId="{EB04DD0A-5421-465D-94F2-B5264833C33B}" type="presOf" srcId="{4AE5BD2A-846E-406B-9BEA-517EAAEC7EF7}" destId="{AAA54F80-2385-4CA6-A246-70B7521D9D2A}" srcOrd="1" destOrd="0" presId="urn:microsoft.com/office/officeart/2005/8/layout/process1"/>
    <dgm:cxn modelId="{C5BCC80C-0E07-4CF4-87F3-7EC68D2FC507}" type="presOf" srcId="{DD27E346-A5FC-4FC9-9E66-1225F25EF3FF}" destId="{F3268480-7451-4FBA-B483-43B716583909}" srcOrd="1" destOrd="0" presId="urn:microsoft.com/office/officeart/2005/8/layout/process1"/>
    <dgm:cxn modelId="{C01F1227-5D91-497A-AFCB-331361A5B154}" srcId="{513F25F8-C23D-49AC-91C8-272D8752D6F8}" destId="{F465D28E-0D77-43B5-BCDE-74D1DC408F22}" srcOrd="1" destOrd="0" parTransId="{C72850A0-1630-4486-B1E0-AD966F19BE5F}" sibTransId="{4AE5BD2A-846E-406B-9BEA-517EAAEC7EF7}"/>
    <dgm:cxn modelId="{FC533727-2C3A-4825-BFBA-ED3D7FC1E91E}" type="presOf" srcId="{20977BB8-817A-43D1-9069-17F26E5B92EC}" destId="{0EBE87A4-7778-4E20-A1A1-6D3C11CCDA3C}" srcOrd="0" destOrd="0" presId="urn:microsoft.com/office/officeart/2005/8/layout/process1"/>
    <dgm:cxn modelId="{99CC8827-C5D8-4530-83E4-7A6AE2F2165E}" srcId="{513F25F8-C23D-49AC-91C8-272D8752D6F8}" destId="{EDF1F874-F001-45CC-A029-6716C21AA3AA}" srcOrd="4" destOrd="0" parTransId="{7F0ACF37-B901-4CD5-A4D6-8DA2C1031076}" sibTransId="{3FD5A588-AA72-49F9-8FD0-B4685DB649BA}"/>
    <dgm:cxn modelId="{7DB5D22A-8010-42AB-8AA8-EFE61C043F8F}" type="presOf" srcId="{012245A9-E33D-420E-B337-C87A1DDFF595}" destId="{47A485D7-28DC-4D91-8889-E8DF1B7944C6}" srcOrd="1" destOrd="0" presId="urn:microsoft.com/office/officeart/2005/8/layout/process1"/>
    <dgm:cxn modelId="{FEC2782F-E498-4CF6-81D8-4C9AD1FD292B}" type="presOf" srcId="{DD27E346-A5FC-4FC9-9E66-1225F25EF3FF}" destId="{90B896A4-9B61-42AF-9C96-6471A8B0F912}" srcOrd="0" destOrd="0" presId="urn:microsoft.com/office/officeart/2005/8/layout/process1"/>
    <dgm:cxn modelId="{B1DFBD5B-945C-45DA-BC4E-B49DF7A1D300}" type="presOf" srcId="{10141751-DBCF-47FB-8D6D-58C86B8B17A3}" destId="{EED96863-216B-4D40-B33F-8D7E62166E8F}" srcOrd="0" destOrd="0" presId="urn:microsoft.com/office/officeart/2005/8/layout/process1"/>
    <dgm:cxn modelId="{7C80495F-F021-42E1-9D07-4A23E1CAA29D}" type="presOf" srcId="{4AE5BD2A-846E-406B-9BEA-517EAAEC7EF7}" destId="{B8C529C3-031A-4EA2-ACC1-CB6A8CA5A36C}" srcOrd="0" destOrd="0" presId="urn:microsoft.com/office/officeart/2005/8/layout/process1"/>
    <dgm:cxn modelId="{D0C26F63-E8FD-4BC5-9E43-DD20B9793C26}" srcId="{513F25F8-C23D-49AC-91C8-272D8752D6F8}" destId="{FA3A906E-45DD-408F-B22B-56BD3AFF3FBB}" srcOrd="2" destOrd="0" parTransId="{3CD5E3F7-E366-43FF-BDC3-D83252FE6199}" sibTransId="{DD27E346-A5FC-4FC9-9E66-1225F25EF3FF}"/>
    <dgm:cxn modelId="{1E988351-ABBB-40AB-97CE-547C8586A335}" srcId="{513F25F8-C23D-49AC-91C8-272D8752D6F8}" destId="{10141751-DBCF-47FB-8D6D-58C86B8B17A3}" srcOrd="3" destOrd="0" parTransId="{18B73BD1-4AC0-42C6-ABE8-41BEACE191A1}" sibTransId="{20977BB8-817A-43D1-9069-17F26E5B92EC}"/>
    <dgm:cxn modelId="{7B407755-6E65-425E-AB79-04F4ACBDBAB3}" srcId="{513F25F8-C23D-49AC-91C8-272D8752D6F8}" destId="{110DB969-4ED2-4A6A-88FE-0DFF8C468265}" srcOrd="0" destOrd="0" parTransId="{75BE613E-8FBD-4B18-90F0-84B7FA3C46FB}" sibTransId="{012245A9-E33D-420E-B337-C87A1DDFF595}"/>
    <dgm:cxn modelId="{256E425A-FAF2-4342-BDE9-01EA6CCF67EA}" type="presOf" srcId="{FA3A906E-45DD-408F-B22B-56BD3AFF3FBB}" destId="{4313B4AF-0A00-4071-B021-5C95AF2DE962}" srcOrd="0" destOrd="0" presId="urn:microsoft.com/office/officeart/2005/8/layout/process1"/>
    <dgm:cxn modelId="{4D5D4B9B-ADA8-4873-895A-25378509B79E}" type="presOf" srcId="{110DB969-4ED2-4A6A-88FE-0DFF8C468265}" destId="{B2ADE313-80E6-46F1-A5BB-3B4E041DEC80}" srcOrd="0" destOrd="0" presId="urn:microsoft.com/office/officeart/2005/8/layout/process1"/>
    <dgm:cxn modelId="{F4899AB2-DC3A-4903-B6A3-77F4CE94A222}" type="presOf" srcId="{F465D28E-0D77-43B5-BCDE-74D1DC408F22}" destId="{FAB7E348-84F0-42D1-B2E8-6DD04A724922}" srcOrd="0" destOrd="0" presId="urn:microsoft.com/office/officeart/2005/8/layout/process1"/>
    <dgm:cxn modelId="{F31599B4-205C-4EC6-9D41-FFC56C5D1720}" type="presOf" srcId="{EDF1F874-F001-45CC-A029-6716C21AA3AA}" destId="{5E0B94D2-C43D-43CE-B378-A4263D31E1FE}" srcOrd="0" destOrd="0" presId="urn:microsoft.com/office/officeart/2005/8/layout/process1"/>
    <dgm:cxn modelId="{D4BBD5D7-45E7-4DF7-B242-A515BF67333A}" type="presOf" srcId="{20977BB8-817A-43D1-9069-17F26E5B92EC}" destId="{E97C5981-5BBA-48D9-89CE-85B8EACC8B5F}" srcOrd="1" destOrd="0" presId="urn:microsoft.com/office/officeart/2005/8/layout/process1"/>
    <dgm:cxn modelId="{73CAAE20-D603-4E56-B756-625A3893EAE5}" type="presParOf" srcId="{E0C84C85-3589-4123-9EB1-B1E7B7CB4AD6}" destId="{B2ADE313-80E6-46F1-A5BB-3B4E041DEC80}" srcOrd="0" destOrd="0" presId="urn:microsoft.com/office/officeart/2005/8/layout/process1"/>
    <dgm:cxn modelId="{4191FA03-7D4B-4D5E-ADE3-17504E62AA9A}" type="presParOf" srcId="{E0C84C85-3589-4123-9EB1-B1E7B7CB4AD6}" destId="{26A6B725-E340-45EB-A2B7-5057EEACCF8D}" srcOrd="1" destOrd="0" presId="urn:microsoft.com/office/officeart/2005/8/layout/process1"/>
    <dgm:cxn modelId="{8B035794-0739-46F3-A32E-B4B9E849ED70}" type="presParOf" srcId="{26A6B725-E340-45EB-A2B7-5057EEACCF8D}" destId="{47A485D7-28DC-4D91-8889-E8DF1B7944C6}" srcOrd="0" destOrd="0" presId="urn:microsoft.com/office/officeart/2005/8/layout/process1"/>
    <dgm:cxn modelId="{D491BF4E-02F7-4CAE-B815-3A29F0ED571D}" type="presParOf" srcId="{E0C84C85-3589-4123-9EB1-B1E7B7CB4AD6}" destId="{FAB7E348-84F0-42D1-B2E8-6DD04A724922}" srcOrd="2" destOrd="0" presId="urn:microsoft.com/office/officeart/2005/8/layout/process1"/>
    <dgm:cxn modelId="{DA79E85B-F1A7-4E83-87B5-AB8BD3571B8C}" type="presParOf" srcId="{E0C84C85-3589-4123-9EB1-B1E7B7CB4AD6}" destId="{B8C529C3-031A-4EA2-ACC1-CB6A8CA5A36C}" srcOrd="3" destOrd="0" presId="urn:microsoft.com/office/officeart/2005/8/layout/process1"/>
    <dgm:cxn modelId="{B8FA92A6-9138-43AD-A9F7-E9B2EE759F39}" type="presParOf" srcId="{B8C529C3-031A-4EA2-ACC1-CB6A8CA5A36C}" destId="{AAA54F80-2385-4CA6-A246-70B7521D9D2A}" srcOrd="0" destOrd="0" presId="urn:microsoft.com/office/officeart/2005/8/layout/process1"/>
    <dgm:cxn modelId="{CA11F810-F835-4EC6-BE46-707BE0D487C1}" type="presParOf" srcId="{E0C84C85-3589-4123-9EB1-B1E7B7CB4AD6}" destId="{4313B4AF-0A00-4071-B021-5C95AF2DE962}" srcOrd="4" destOrd="0" presId="urn:microsoft.com/office/officeart/2005/8/layout/process1"/>
    <dgm:cxn modelId="{CDCFB96E-D950-4B75-A17E-5CA8433231D1}" type="presParOf" srcId="{E0C84C85-3589-4123-9EB1-B1E7B7CB4AD6}" destId="{90B896A4-9B61-42AF-9C96-6471A8B0F912}" srcOrd="5" destOrd="0" presId="urn:microsoft.com/office/officeart/2005/8/layout/process1"/>
    <dgm:cxn modelId="{4991154F-F50A-42A3-B52B-5EE31187535D}" type="presParOf" srcId="{90B896A4-9B61-42AF-9C96-6471A8B0F912}" destId="{F3268480-7451-4FBA-B483-43B716583909}" srcOrd="0" destOrd="0" presId="urn:microsoft.com/office/officeart/2005/8/layout/process1"/>
    <dgm:cxn modelId="{7F635A44-1FF2-45E6-A629-11C4DDC57793}" type="presParOf" srcId="{E0C84C85-3589-4123-9EB1-B1E7B7CB4AD6}" destId="{EED96863-216B-4D40-B33F-8D7E62166E8F}" srcOrd="6" destOrd="0" presId="urn:microsoft.com/office/officeart/2005/8/layout/process1"/>
    <dgm:cxn modelId="{2F0A5956-0CBE-4841-88B2-5B2C72EF3CAF}" type="presParOf" srcId="{E0C84C85-3589-4123-9EB1-B1E7B7CB4AD6}" destId="{0EBE87A4-7778-4E20-A1A1-6D3C11CCDA3C}" srcOrd="7" destOrd="0" presId="urn:microsoft.com/office/officeart/2005/8/layout/process1"/>
    <dgm:cxn modelId="{103A2444-559F-44CC-BFA9-DFD7365AD6B1}" type="presParOf" srcId="{0EBE87A4-7778-4E20-A1A1-6D3C11CCDA3C}" destId="{E97C5981-5BBA-48D9-89CE-85B8EACC8B5F}" srcOrd="0" destOrd="0" presId="urn:microsoft.com/office/officeart/2005/8/layout/process1"/>
    <dgm:cxn modelId="{E53BEE59-719C-48F9-A31F-7AFE19F9CA10}" type="presParOf" srcId="{E0C84C85-3589-4123-9EB1-B1E7B7CB4AD6}" destId="{5E0B94D2-C43D-43CE-B378-A4263D31E1F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3F25F8-C23D-49AC-91C8-272D8752D6F8}" type="doc">
      <dgm:prSet loTypeId="urn:microsoft.com/office/officeart/2005/8/layout/process1" loCatId="process" qsTypeId="urn:microsoft.com/office/officeart/2005/8/quickstyle/simple1" qsCatId="simple" csTypeId="urn:microsoft.com/office/officeart/2005/8/colors/accent6_1" csCatId="accent6" phldr="1"/>
      <dgm:spPr/>
    </dgm:pt>
    <dgm:pt modelId="{110DB969-4ED2-4A6A-88FE-0DFF8C468265}">
      <dgm:prSet phldrT="[Text]"/>
      <dgm:spPr/>
      <dgm:t>
        <a:bodyPr/>
        <a:lstStyle/>
        <a:p>
          <a:r>
            <a:rPr lang="en-US" dirty="0"/>
            <a:t>Step 1:</a:t>
          </a:r>
        </a:p>
        <a:p>
          <a:r>
            <a:rPr lang="en-US" dirty="0"/>
            <a:t>Determine needs</a:t>
          </a:r>
        </a:p>
      </dgm:t>
    </dgm:pt>
    <dgm:pt modelId="{75BE613E-8FBD-4B18-90F0-84B7FA3C46FB}" type="parTrans" cxnId="{7B407755-6E65-425E-AB79-04F4ACBDBAB3}">
      <dgm:prSet/>
      <dgm:spPr/>
      <dgm:t>
        <a:bodyPr/>
        <a:lstStyle/>
        <a:p>
          <a:endParaRPr lang="en-US"/>
        </a:p>
      </dgm:t>
    </dgm:pt>
    <dgm:pt modelId="{012245A9-E33D-420E-B337-C87A1DDFF595}" type="sibTrans" cxnId="{7B407755-6E65-425E-AB79-04F4ACBDBAB3}">
      <dgm:prSet/>
      <dgm:spPr/>
      <dgm:t>
        <a:bodyPr/>
        <a:lstStyle/>
        <a:p>
          <a:endParaRPr lang="en-US" dirty="0"/>
        </a:p>
      </dgm:t>
    </dgm:pt>
    <dgm:pt modelId="{F465D28E-0D77-43B5-BCDE-74D1DC408F22}">
      <dgm:prSet phldrT="[Text]"/>
      <dgm:spPr/>
      <dgm:t>
        <a:bodyPr/>
        <a:lstStyle/>
        <a:p>
          <a:r>
            <a:rPr lang="en-US" dirty="0"/>
            <a:t>Step 2:</a:t>
          </a:r>
        </a:p>
        <a:p>
          <a:r>
            <a:rPr lang="en-US" dirty="0"/>
            <a:t>Create specific learning goals based on pre-assessment</a:t>
          </a:r>
        </a:p>
      </dgm:t>
    </dgm:pt>
    <dgm:pt modelId="{C72850A0-1630-4486-B1E0-AD966F19BE5F}" type="parTrans" cxnId="{C01F1227-5D91-497A-AFCB-331361A5B154}">
      <dgm:prSet/>
      <dgm:spPr/>
      <dgm:t>
        <a:bodyPr/>
        <a:lstStyle/>
        <a:p>
          <a:endParaRPr lang="en-US"/>
        </a:p>
      </dgm:t>
    </dgm:pt>
    <dgm:pt modelId="{4AE5BD2A-846E-406B-9BEA-517EAAEC7EF7}" type="sibTrans" cxnId="{C01F1227-5D91-497A-AFCB-331361A5B154}">
      <dgm:prSet/>
      <dgm:spPr/>
      <dgm:t>
        <a:bodyPr/>
        <a:lstStyle/>
        <a:p>
          <a:endParaRPr lang="en-US" dirty="0"/>
        </a:p>
      </dgm:t>
    </dgm:pt>
    <dgm:pt modelId="{FA3A906E-45DD-408F-B22B-56BD3AFF3FBB}">
      <dgm:prSet phldrT="[Text]"/>
      <dgm:spPr/>
      <dgm:t>
        <a:bodyPr/>
        <a:lstStyle/>
        <a:p>
          <a:r>
            <a:rPr lang="en-US" dirty="0"/>
            <a:t>Step 3:</a:t>
          </a:r>
        </a:p>
        <a:p>
          <a:r>
            <a:rPr lang="en-US" dirty="0"/>
            <a:t>Create and implement teaching and learning strategies</a:t>
          </a:r>
        </a:p>
      </dgm:t>
    </dgm:pt>
    <dgm:pt modelId="{3CD5E3F7-E366-43FF-BDC3-D83252FE6199}" type="parTrans" cxnId="{D0C26F63-E8FD-4BC5-9E43-DD20B9793C26}">
      <dgm:prSet/>
      <dgm:spPr/>
      <dgm:t>
        <a:bodyPr/>
        <a:lstStyle/>
        <a:p>
          <a:endParaRPr lang="en-US"/>
        </a:p>
      </dgm:t>
    </dgm:pt>
    <dgm:pt modelId="{DD27E346-A5FC-4FC9-9E66-1225F25EF3FF}" type="sibTrans" cxnId="{D0C26F63-E8FD-4BC5-9E43-DD20B9793C26}">
      <dgm:prSet/>
      <dgm:spPr/>
      <dgm:t>
        <a:bodyPr/>
        <a:lstStyle/>
        <a:p>
          <a:endParaRPr lang="en-US" dirty="0"/>
        </a:p>
      </dgm:t>
    </dgm:pt>
    <dgm:pt modelId="{10141751-DBCF-47FB-8D6D-58C86B8B17A3}">
      <dgm:prSet phldrT="[Text]"/>
      <dgm:spPr>
        <a:solidFill>
          <a:schemeClr val="accent4">
            <a:lumMod val="60000"/>
            <a:lumOff val="40000"/>
          </a:schemeClr>
        </a:solidFill>
        <a:ln w="76200">
          <a:solidFill>
            <a:srgbClr val="0070C0"/>
          </a:solidFill>
        </a:ln>
      </dgm:spPr>
      <dgm:t>
        <a:bodyPr/>
        <a:lstStyle/>
        <a:p>
          <a:r>
            <a:rPr lang="en-US" dirty="0"/>
            <a:t>Step 4:</a:t>
          </a:r>
        </a:p>
        <a:p>
          <a:r>
            <a:rPr lang="en-US" dirty="0"/>
            <a:t>Monitor student progress through ongoing formative assessment</a:t>
          </a:r>
        </a:p>
      </dgm:t>
    </dgm:pt>
    <dgm:pt modelId="{18B73BD1-4AC0-42C6-ABE8-41BEACE191A1}" type="parTrans" cxnId="{1E988351-ABBB-40AB-97CE-547C8586A335}">
      <dgm:prSet/>
      <dgm:spPr/>
      <dgm:t>
        <a:bodyPr/>
        <a:lstStyle/>
        <a:p>
          <a:endParaRPr lang="en-US"/>
        </a:p>
      </dgm:t>
    </dgm:pt>
    <dgm:pt modelId="{20977BB8-817A-43D1-9069-17F26E5B92EC}" type="sibTrans" cxnId="{1E988351-ABBB-40AB-97CE-547C8586A335}">
      <dgm:prSet/>
      <dgm:spPr/>
      <dgm:t>
        <a:bodyPr/>
        <a:lstStyle/>
        <a:p>
          <a:endParaRPr lang="en-US" dirty="0"/>
        </a:p>
      </dgm:t>
    </dgm:pt>
    <dgm:pt modelId="{EDF1F874-F001-45CC-A029-6716C21AA3AA}">
      <dgm:prSet phldrT="[Text]"/>
      <dgm:spPr/>
      <dgm:t>
        <a:bodyPr/>
        <a:lstStyle/>
        <a:p>
          <a:r>
            <a:rPr lang="en-US" dirty="0"/>
            <a:t>Step 5:</a:t>
          </a:r>
        </a:p>
        <a:p>
          <a:r>
            <a:rPr lang="en-US" dirty="0"/>
            <a:t>Determine whether students achieved the goals</a:t>
          </a:r>
        </a:p>
      </dgm:t>
    </dgm:pt>
    <dgm:pt modelId="{7F0ACF37-B901-4CD5-A4D6-8DA2C1031076}" type="parTrans" cxnId="{99CC8827-C5D8-4530-83E4-7A6AE2F2165E}">
      <dgm:prSet/>
      <dgm:spPr/>
      <dgm:t>
        <a:bodyPr/>
        <a:lstStyle/>
        <a:p>
          <a:endParaRPr lang="en-US"/>
        </a:p>
      </dgm:t>
    </dgm:pt>
    <dgm:pt modelId="{3FD5A588-AA72-49F9-8FD0-B4685DB649BA}" type="sibTrans" cxnId="{99CC8827-C5D8-4530-83E4-7A6AE2F2165E}">
      <dgm:prSet/>
      <dgm:spPr/>
      <dgm:t>
        <a:bodyPr/>
        <a:lstStyle/>
        <a:p>
          <a:endParaRPr lang="en-US"/>
        </a:p>
      </dgm:t>
    </dgm:pt>
    <dgm:pt modelId="{E0C84C85-3589-4123-9EB1-B1E7B7CB4AD6}" type="pres">
      <dgm:prSet presAssocID="{513F25F8-C23D-49AC-91C8-272D8752D6F8}" presName="Name0" presStyleCnt="0">
        <dgm:presLayoutVars>
          <dgm:dir/>
          <dgm:resizeHandles val="exact"/>
        </dgm:presLayoutVars>
      </dgm:prSet>
      <dgm:spPr/>
    </dgm:pt>
    <dgm:pt modelId="{B2ADE313-80E6-46F1-A5BB-3B4E041DEC80}" type="pres">
      <dgm:prSet presAssocID="{110DB969-4ED2-4A6A-88FE-0DFF8C468265}" presName="node" presStyleLbl="node1" presStyleIdx="0" presStyleCnt="5">
        <dgm:presLayoutVars>
          <dgm:bulletEnabled val="1"/>
        </dgm:presLayoutVars>
      </dgm:prSet>
      <dgm:spPr/>
    </dgm:pt>
    <dgm:pt modelId="{26A6B725-E340-45EB-A2B7-5057EEACCF8D}" type="pres">
      <dgm:prSet presAssocID="{012245A9-E33D-420E-B337-C87A1DDFF595}" presName="sibTrans" presStyleLbl="sibTrans2D1" presStyleIdx="0" presStyleCnt="4"/>
      <dgm:spPr/>
    </dgm:pt>
    <dgm:pt modelId="{47A485D7-28DC-4D91-8889-E8DF1B7944C6}" type="pres">
      <dgm:prSet presAssocID="{012245A9-E33D-420E-B337-C87A1DDFF595}" presName="connectorText" presStyleLbl="sibTrans2D1" presStyleIdx="0" presStyleCnt="4"/>
      <dgm:spPr/>
    </dgm:pt>
    <dgm:pt modelId="{FAB7E348-84F0-42D1-B2E8-6DD04A724922}" type="pres">
      <dgm:prSet presAssocID="{F465D28E-0D77-43B5-BCDE-74D1DC408F22}" presName="node" presStyleLbl="node1" presStyleIdx="1" presStyleCnt="5">
        <dgm:presLayoutVars>
          <dgm:bulletEnabled val="1"/>
        </dgm:presLayoutVars>
      </dgm:prSet>
      <dgm:spPr/>
    </dgm:pt>
    <dgm:pt modelId="{B8C529C3-031A-4EA2-ACC1-CB6A8CA5A36C}" type="pres">
      <dgm:prSet presAssocID="{4AE5BD2A-846E-406B-9BEA-517EAAEC7EF7}" presName="sibTrans" presStyleLbl="sibTrans2D1" presStyleIdx="1" presStyleCnt="4"/>
      <dgm:spPr/>
    </dgm:pt>
    <dgm:pt modelId="{AAA54F80-2385-4CA6-A246-70B7521D9D2A}" type="pres">
      <dgm:prSet presAssocID="{4AE5BD2A-846E-406B-9BEA-517EAAEC7EF7}" presName="connectorText" presStyleLbl="sibTrans2D1" presStyleIdx="1" presStyleCnt="4"/>
      <dgm:spPr/>
    </dgm:pt>
    <dgm:pt modelId="{4313B4AF-0A00-4071-B021-5C95AF2DE962}" type="pres">
      <dgm:prSet presAssocID="{FA3A906E-45DD-408F-B22B-56BD3AFF3FBB}" presName="node" presStyleLbl="node1" presStyleIdx="2" presStyleCnt="5">
        <dgm:presLayoutVars>
          <dgm:bulletEnabled val="1"/>
        </dgm:presLayoutVars>
      </dgm:prSet>
      <dgm:spPr/>
    </dgm:pt>
    <dgm:pt modelId="{90B896A4-9B61-42AF-9C96-6471A8B0F912}" type="pres">
      <dgm:prSet presAssocID="{DD27E346-A5FC-4FC9-9E66-1225F25EF3FF}" presName="sibTrans" presStyleLbl="sibTrans2D1" presStyleIdx="2" presStyleCnt="4"/>
      <dgm:spPr/>
    </dgm:pt>
    <dgm:pt modelId="{F3268480-7451-4FBA-B483-43B716583909}" type="pres">
      <dgm:prSet presAssocID="{DD27E346-A5FC-4FC9-9E66-1225F25EF3FF}" presName="connectorText" presStyleLbl="sibTrans2D1" presStyleIdx="2" presStyleCnt="4"/>
      <dgm:spPr/>
    </dgm:pt>
    <dgm:pt modelId="{EED96863-216B-4D40-B33F-8D7E62166E8F}" type="pres">
      <dgm:prSet presAssocID="{10141751-DBCF-47FB-8D6D-58C86B8B17A3}" presName="node" presStyleLbl="node1" presStyleIdx="3" presStyleCnt="5">
        <dgm:presLayoutVars>
          <dgm:bulletEnabled val="1"/>
        </dgm:presLayoutVars>
      </dgm:prSet>
      <dgm:spPr/>
    </dgm:pt>
    <dgm:pt modelId="{0EBE87A4-7778-4E20-A1A1-6D3C11CCDA3C}" type="pres">
      <dgm:prSet presAssocID="{20977BB8-817A-43D1-9069-17F26E5B92EC}" presName="sibTrans" presStyleLbl="sibTrans2D1" presStyleIdx="3" presStyleCnt="4"/>
      <dgm:spPr/>
    </dgm:pt>
    <dgm:pt modelId="{E97C5981-5BBA-48D9-89CE-85B8EACC8B5F}" type="pres">
      <dgm:prSet presAssocID="{20977BB8-817A-43D1-9069-17F26E5B92EC}" presName="connectorText" presStyleLbl="sibTrans2D1" presStyleIdx="3" presStyleCnt="4"/>
      <dgm:spPr/>
    </dgm:pt>
    <dgm:pt modelId="{5E0B94D2-C43D-43CE-B378-A4263D31E1FE}" type="pres">
      <dgm:prSet presAssocID="{EDF1F874-F001-45CC-A029-6716C21AA3AA}" presName="node" presStyleLbl="node1" presStyleIdx="4" presStyleCnt="5">
        <dgm:presLayoutVars>
          <dgm:bulletEnabled val="1"/>
        </dgm:presLayoutVars>
      </dgm:prSet>
      <dgm:spPr/>
    </dgm:pt>
  </dgm:ptLst>
  <dgm:cxnLst>
    <dgm:cxn modelId="{C1FC8817-9067-4D95-B6E7-459B6F362993}" type="presOf" srcId="{DD27E346-A5FC-4FC9-9E66-1225F25EF3FF}" destId="{F3268480-7451-4FBA-B483-43B716583909}" srcOrd="1" destOrd="0" presId="urn:microsoft.com/office/officeart/2005/8/layout/process1"/>
    <dgm:cxn modelId="{41A19E20-1FC1-44F1-BD9C-E860DB5119A9}" type="presOf" srcId="{110DB969-4ED2-4A6A-88FE-0DFF8C468265}" destId="{B2ADE313-80E6-46F1-A5BB-3B4E041DEC80}" srcOrd="0" destOrd="0" presId="urn:microsoft.com/office/officeart/2005/8/layout/process1"/>
    <dgm:cxn modelId="{02DDF525-227D-4CA6-B4B6-2A67B1D7F259}" type="presOf" srcId="{10141751-DBCF-47FB-8D6D-58C86B8B17A3}" destId="{EED96863-216B-4D40-B33F-8D7E62166E8F}" srcOrd="0" destOrd="0" presId="urn:microsoft.com/office/officeart/2005/8/layout/process1"/>
    <dgm:cxn modelId="{C01F1227-5D91-497A-AFCB-331361A5B154}" srcId="{513F25F8-C23D-49AC-91C8-272D8752D6F8}" destId="{F465D28E-0D77-43B5-BCDE-74D1DC408F22}" srcOrd="1" destOrd="0" parTransId="{C72850A0-1630-4486-B1E0-AD966F19BE5F}" sibTransId="{4AE5BD2A-846E-406B-9BEA-517EAAEC7EF7}"/>
    <dgm:cxn modelId="{99CC8827-C5D8-4530-83E4-7A6AE2F2165E}" srcId="{513F25F8-C23D-49AC-91C8-272D8752D6F8}" destId="{EDF1F874-F001-45CC-A029-6716C21AA3AA}" srcOrd="4" destOrd="0" parTransId="{7F0ACF37-B901-4CD5-A4D6-8DA2C1031076}" sibTransId="{3FD5A588-AA72-49F9-8FD0-B4685DB649BA}"/>
    <dgm:cxn modelId="{2B90BF31-26B2-46AD-B4F2-760B24FD9F95}" type="presOf" srcId="{20977BB8-817A-43D1-9069-17F26E5B92EC}" destId="{0EBE87A4-7778-4E20-A1A1-6D3C11CCDA3C}" srcOrd="0" destOrd="0" presId="urn:microsoft.com/office/officeart/2005/8/layout/process1"/>
    <dgm:cxn modelId="{D0C26F63-E8FD-4BC5-9E43-DD20B9793C26}" srcId="{513F25F8-C23D-49AC-91C8-272D8752D6F8}" destId="{FA3A906E-45DD-408F-B22B-56BD3AFF3FBB}" srcOrd="2" destOrd="0" parTransId="{3CD5E3F7-E366-43FF-BDC3-D83252FE6199}" sibTransId="{DD27E346-A5FC-4FC9-9E66-1225F25EF3FF}"/>
    <dgm:cxn modelId="{C54FB669-FD98-4643-815E-43C9F5E07FFA}" type="presOf" srcId="{4AE5BD2A-846E-406B-9BEA-517EAAEC7EF7}" destId="{AAA54F80-2385-4CA6-A246-70B7521D9D2A}" srcOrd="1" destOrd="0" presId="urn:microsoft.com/office/officeart/2005/8/layout/process1"/>
    <dgm:cxn modelId="{6D4CB66B-0326-430E-8529-0D9546A6873D}" type="presOf" srcId="{012245A9-E33D-420E-B337-C87A1DDFF595}" destId="{47A485D7-28DC-4D91-8889-E8DF1B7944C6}" srcOrd="1" destOrd="0" presId="urn:microsoft.com/office/officeart/2005/8/layout/process1"/>
    <dgm:cxn modelId="{1E988351-ABBB-40AB-97CE-547C8586A335}" srcId="{513F25F8-C23D-49AC-91C8-272D8752D6F8}" destId="{10141751-DBCF-47FB-8D6D-58C86B8B17A3}" srcOrd="3" destOrd="0" parTransId="{18B73BD1-4AC0-42C6-ABE8-41BEACE191A1}" sibTransId="{20977BB8-817A-43D1-9069-17F26E5B92EC}"/>
    <dgm:cxn modelId="{346C9172-EC3C-44DD-95A8-60438ACDA749}" type="presOf" srcId="{DD27E346-A5FC-4FC9-9E66-1225F25EF3FF}" destId="{90B896A4-9B61-42AF-9C96-6471A8B0F912}" srcOrd="0" destOrd="0" presId="urn:microsoft.com/office/officeart/2005/8/layout/process1"/>
    <dgm:cxn modelId="{7B407755-6E65-425E-AB79-04F4ACBDBAB3}" srcId="{513F25F8-C23D-49AC-91C8-272D8752D6F8}" destId="{110DB969-4ED2-4A6A-88FE-0DFF8C468265}" srcOrd="0" destOrd="0" parTransId="{75BE613E-8FBD-4B18-90F0-84B7FA3C46FB}" sibTransId="{012245A9-E33D-420E-B337-C87A1DDFF595}"/>
    <dgm:cxn modelId="{1BAB9F5A-179F-4295-A5A8-EC2F5DCD8106}" type="presOf" srcId="{4AE5BD2A-846E-406B-9BEA-517EAAEC7EF7}" destId="{B8C529C3-031A-4EA2-ACC1-CB6A8CA5A36C}" srcOrd="0" destOrd="0" presId="urn:microsoft.com/office/officeart/2005/8/layout/process1"/>
    <dgm:cxn modelId="{5EDE2483-A434-49EE-9BE9-41789C13BF07}" type="presOf" srcId="{012245A9-E33D-420E-B337-C87A1DDFF595}" destId="{26A6B725-E340-45EB-A2B7-5057EEACCF8D}" srcOrd="0" destOrd="0" presId="urn:microsoft.com/office/officeart/2005/8/layout/process1"/>
    <dgm:cxn modelId="{34D6BD85-6067-41A5-BDD6-F94DE87EFC4A}" type="presOf" srcId="{EDF1F874-F001-45CC-A029-6716C21AA3AA}" destId="{5E0B94D2-C43D-43CE-B378-A4263D31E1FE}" srcOrd="0" destOrd="0" presId="urn:microsoft.com/office/officeart/2005/8/layout/process1"/>
    <dgm:cxn modelId="{DDBA1898-4F0B-47C9-9C5B-B24A2BB3F3D4}" type="presOf" srcId="{20977BB8-817A-43D1-9069-17F26E5B92EC}" destId="{E97C5981-5BBA-48D9-89CE-85B8EACC8B5F}" srcOrd="1" destOrd="0" presId="urn:microsoft.com/office/officeart/2005/8/layout/process1"/>
    <dgm:cxn modelId="{6A9CDFA8-2238-460A-8795-54F867EB29F7}" type="presOf" srcId="{F465D28E-0D77-43B5-BCDE-74D1DC408F22}" destId="{FAB7E348-84F0-42D1-B2E8-6DD04A724922}" srcOrd="0" destOrd="0" presId="urn:microsoft.com/office/officeart/2005/8/layout/process1"/>
    <dgm:cxn modelId="{0A9E54B5-7E39-4A5F-BED8-88D3D203B4AA}" type="presOf" srcId="{513F25F8-C23D-49AC-91C8-272D8752D6F8}" destId="{E0C84C85-3589-4123-9EB1-B1E7B7CB4AD6}" srcOrd="0" destOrd="0" presId="urn:microsoft.com/office/officeart/2005/8/layout/process1"/>
    <dgm:cxn modelId="{A65D9EC8-B06D-487D-8076-52496D4DCEA9}" type="presOf" srcId="{FA3A906E-45DD-408F-B22B-56BD3AFF3FBB}" destId="{4313B4AF-0A00-4071-B021-5C95AF2DE962}" srcOrd="0" destOrd="0" presId="urn:microsoft.com/office/officeart/2005/8/layout/process1"/>
    <dgm:cxn modelId="{120BA949-B633-4CBA-AA53-B5BBD887AAC3}" type="presParOf" srcId="{E0C84C85-3589-4123-9EB1-B1E7B7CB4AD6}" destId="{B2ADE313-80E6-46F1-A5BB-3B4E041DEC80}" srcOrd="0" destOrd="0" presId="urn:microsoft.com/office/officeart/2005/8/layout/process1"/>
    <dgm:cxn modelId="{D6BB31AB-46FE-49FA-9515-B7016E8894EF}" type="presParOf" srcId="{E0C84C85-3589-4123-9EB1-B1E7B7CB4AD6}" destId="{26A6B725-E340-45EB-A2B7-5057EEACCF8D}" srcOrd="1" destOrd="0" presId="urn:microsoft.com/office/officeart/2005/8/layout/process1"/>
    <dgm:cxn modelId="{C599EE48-F479-4F88-8CB6-CA75A24F36F3}" type="presParOf" srcId="{26A6B725-E340-45EB-A2B7-5057EEACCF8D}" destId="{47A485D7-28DC-4D91-8889-E8DF1B7944C6}" srcOrd="0" destOrd="0" presId="urn:microsoft.com/office/officeart/2005/8/layout/process1"/>
    <dgm:cxn modelId="{15A64F9B-0C20-4CCC-A5D5-9BA567DDCA39}" type="presParOf" srcId="{E0C84C85-3589-4123-9EB1-B1E7B7CB4AD6}" destId="{FAB7E348-84F0-42D1-B2E8-6DD04A724922}" srcOrd="2" destOrd="0" presId="urn:microsoft.com/office/officeart/2005/8/layout/process1"/>
    <dgm:cxn modelId="{DC6DE801-DB27-4383-86FE-117BF15FCD50}" type="presParOf" srcId="{E0C84C85-3589-4123-9EB1-B1E7B7CB4AD6}" destId="{B8C529C3-031A-4EA2-ACC1-CB6A8CA5A36C}" srcOrd="3" destOrd="0" presId="urn:microsoft.com/office/officeart/2005/8/layout/process1"/>
    <dgm:cxn modelId="{F9968A34-3410-4592-A3D7-3B428D16C402}" type="presParOf" srcId="{B8C529C3-031A-4EA2-ACC1-CB6A8CA5A36C}" destId="{AAA54F80-2385-4CA6-A246-70B7521D9D2A}" srcOrd="0" destOrd="0" presId="urn:microsoft.com/office/officeart/2005/8/layout/process1"/>
    <dgm:cxn modelId="{52310BDD-AB6F-4795-B2E5-C78524021837}" type="presParOf" srcId="{E0C84C85-3589-4123-9EB1-B1E7B7CB4AD6}" destId="{4313B4AF-0A00-4071-B021-5C95AF2DE962}" srcOrd="4" destOrd="0" presId="urn:microsoft.com/office/officeart/2005/8/layout/process1"/>
    <dgm:cxn modelId="{BADC5452-F993-4874-8B6D-87CEC416F9B9}" type="presParOf" srcId="{E0C84C85-3589-4123-9EB1-B1E7B7CB4AD6}" destId="{90B896A4-9B61-42AF-9C96-6471A8B0F912}" srcOrd="5" destOrd="0" presId="urn:microsoft.com/office/officeart/2005/8/layout/process1"/>
    <dgm:cxn modelId="{C8E25EB5-EEC5-4374-8B6A-242DBBD057E7}" type="presParOf" srcId="{90B896A4-9B61-42AF-9C96-6471A8B0F912}" destId="{F3268480-7451-4FBA-B483-43B716583909}" srcOrd="0" destOrd="0" presId="urn:microsoft.com/office/officeart/2005/8/layout/process1"/>
    <dgm:cxn modelId="{3EE6D0A8-A3FC-4202-B030-B083996B986F}" type="presParOf" srcId="{E0C84C85-3589-4123-9EB1-B1E7B7CB4AD6}" destId="{EED96863-216B-4D40-B33F-8D7E62166E8F}" srcOrd="6" destOrd="0" presId="urn:microsoft.com/office/officeart/2005/8/layout/process1"/>
    <dgm:cxn modelId="{0CD03DF4-DB8F-43F8-9207-C1A149AA7C58}" type="presParOf" srcId="{E0C84C85-3589-4123-9EB1-B1E7B7CB4AD6}" destId="{0EBE87A4-7778-4E20-A1A1-6D3C11CCDA3C}" srcOrd="7" destOrd="0" presId="urn:microsoft.com/office/officeart/2005/8/layout/process1"/>
    <dgm:cxn modelId="{7DBEF85F-8EC5-4DB7-913C-C2F1180BB2F3}" type="presParOf" srcId="{0EBE87A4-7778-4E20-A1A1-6D3C11CCDA3C}" destId="{E97C5981-5BBA-48D9-89CE-85B8EACC8B5F}" srcOrd="0" destOrd="0" presId="urn:microsoft.com/office/officeart/2005/8/layout/process1"/>
    <dgm:cxn modelId="{4CCEB580-B44B-4126-9A69-609143983CB7}" type="presParOf" srcId="{E0C84C85-3589-4123-9EB1-B1E7B7CB4AD6}" destId="{5E0B94D2-C43D-43CE-B378-A4263D31E1F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3F25F8-C23D-49AC-91C8-272D8752D6F8}" type="doc">
      <dgm:prSet loTypeId="urn:microsoft.com/office/officeart/2005/8/layout/process1" loCatId="process" qsTypeId="urn:microsoft.com/office/officeart/2005/8/quickstyle/simple1" qsCatId="simple" csTypeId="urn:microsoft.com/office/officeart/2005/8/colors/accent6_1" csCatId="accent6" phldr="1"/>
      <dgm:spPr/>
    </dgm:pt>
    <dgm:pt modelId="{110DB969-4ED2-4A6A-88FE-0DFF8C468265}">
      <dgm:prSet phldrT="[Text]"/>
      <dgm:spPr/>
      <dgm:t>
        <a:bodyPr/>
        <a:lstStyle/>
        <a:p>
          <a:r>
            <a:rPr lang="en-US" dirty="0"/>
            <a:t>Step 1:</a:t>
          </a:r>
        </a:p>
        <a:p>
          <a:r>
            <a:rPr lang="en-US" dirty="0"/>
            <a:t>Determine needs</a:t>
          </a:r>
        </a:p>
      </dgm:t>
    </dgm:pt>
    <dgm:pt modelId="{75BE613E-8FBD-4B18-90F0-84B7FA3C46FB}" type="parTrans" cxnId="{7B407755-6E65-425E-AB79-04F4ACBDBAB3}">
      <dgm:prSet/>
      <dgm:spPr/>
      <dgm:t>
        <a:bodyPr/>
        <a:lstStyle/>
        <a:p>
          <a:endParaRPr lang="en-US"/>
        </a:p>
      </dgm:t>
    </dgm:pt>
    <dgm:pt modelId="{012245A9-E33D-420E-B337-C87A1DDFF595}" type="sibTrans" cxnId="{7B407755-6E65-425E-AB79-04F4ACBDBAB3}">
      <dgm:prSet/>
      <dgm:spPr/>
      <dgm:t>
        <a:bodyPr/>
        <a:lstStyle/>
        <a:p>
          <a:endParaRPr lang="en-US" dirty="0"/>
        </a:p>
      </dgm:t>
    </dgm:pt>
    <dgm:pt modelId="{F465D28E-0D77-43B5-BCDE-74D1DC408F22}">
      <dgm:prSet phldrT="[Text]"/>
      <dgm:spPr/>
      <dgm:t>
        <a:bodyPr/>
        <a:lstStyle/>
        <a:p>
          <a:r>
            <a:rPr lang="en-US" dirty="0"/>
            <a:t>Step 2:</a:t>
          </a:r>
        </a:p>
        <a:p>
          <a:r>
            <a:rPr lang="en-US" dirty="0"/>
            <a:t>Create specific learning goals based on pre-assessment</a:t>
          </a:r>
        </a:p>
      </dgm:t>
    </dgm:pt>
    <dgm:pt modelId="{C72850A0-1630-4486-B1E0-AD966F19BE5F}" type="parTrans" cxnId="{C01F1227-5D91-497A-AFCB-331361A5B154}">
      <dgm:prSet/>
      <dgm:spPr/>
      <dgm:t>
        <a:bodyPr/>
        <a:lstStyle/>
        <a:p>
          <a:endParaRPr lang="en-US"/>
        </a:p>
      </dgm:t>
    </dgm:pt>
    <dgm:pt modelId="{4AE5BD2A-846E-406B-9BEA-517EAAEC7EF7}" type="sibTrans" cxnId="{C01F1227-5D91-497A-AFCB-331361A5B154}">
      <dgm:prSet/>
      <dgm:spPr/>
      <dgm:t>
        <a:bodyPr/>
        <a:lstStyle/>
        <a:p>
          <a:endParaRPr lang="en-US" dirty="0"/>
        </a:p>
      </dgm:t>
    </dgm:pt>
    <dgm:pt modelId="{FA3A906E-45DD-408F-B22B-56BD3AFF3FBB}">
      <dgm:prSet phldrT="[Text]"/>
      <dgm:spPr/>
      <dgm:t>
        <a:bodyPr/>
        <a:lstStyle/>
        <a:p>
          <a:r>
            <a:rPr lang="en-US" dirty="0"/>
            <a:t>Step 3:</a:t>
          </a:r>
        </a:p>
        <a:p>
          <a:r>
            <a:rPr lang="en-US" dirty="0"/>
            <a:t>Create and implement teaching and learning strategies</a:t>
          </a:r>
        </a:p>
      </dgm:t>
    </dgm:pt>
    <dgm:pt modelId="{3CD5E3F7-E366-43FF-BDC3-D83252FE6199}" type="parTrans" cxnId="{D0C26F63-E8FD-4BC5-9E43-DD20B9793C26}">
      <dgm:prSet/>
      <dgm:spPr/>
      <dgm:t>
        <a:bodyPr/>
        <a:lstStyle/>
        <a:p>
          <a:endParaRPr lang="en-US"/>
        </a:p>
      </dgm:t>
    </dgm:pt>
    <dgm:pt modelId="{DD27E346-A5FC-4FC9-9E66-1225F25EF3FF}" type="sibTrans" cxnId="{D0C26F63-E8FD-4BC5-9E43-DD20B9793C26}">
      <dgm:prSet/>
      <dgm:spPr/>
      <dgm:t>
        <a:bodyPr/>
        <a:lstStyle/>
        <a:p>
          <a:endParaRPr lang="en-US" dirty="0"/>
        </a:p>
      </dgm:t>
    </dgm:pt>
    <dgm:pt modelId="{10141751-DBCF-47FB-8D6D-58C86B8B17A3}">
      <dgm:prSet phldrT="[Text]"/>
      <dgm:spPr/>
      <dgm:t>
        <a:bodyPr/>
        <a:lstStyle/>
        <a:p>
          <a:r>
            <a:rPr lang="en-US" dirty="0"/>
            <a:t>Step 4:</a:t>
          </a:r>
        </a:p>
        <a:p>
          <a:r>
            <a:rPr lang="en-US" dirty="0"/>
            <a:t>Monitor student progress through ongoing formative assessment</a:t>
          </a:r>
        </a:p>
      </dgm:t>
    </dgm:pt>
    <dgm:pt modelId="{18B73BD1-4AC0-42C6-ABE8-41BEACE191A1}" type="parTrans" cxnId="{1E988351-ABBB-40AB-97CE-547C8586A335}">
      <dgm:prSet/>
      <dgm:spPr/>
      <dgm:t>
        <a:bodyPr/>
        <a:lstStyle/>
        <a:p>
          <a:endParaRPr lang="en-US"/>
        </a:p>
      </dgm:t>
    </dgm:pt>
    <dgm:pt modelId="{20977BB8-817A-43D1-9069-17F26E5B92EC}" type="sibTrans" cxnId="{1E988351-ABBB-40AB-97CE-547C8586A335}">
      <dgm:prSet/>
      <dgm:spPr/>
      <dgm:t>
        <a:bodyPr/>
        <a:lstStyle/>
        <a:p>
          <a:endParaRPr lang="en-US" dirty="0"/>
        </a:p>
      </dgm:t>
    </dgm:pt>
    <dgm:pt modelId="{EDF1F874-F001-45CC-A029-6716C21AA3AA}">
      <dgm:prSet phldrT="[Text]"/>
      <dgm:spPr>
        <a:solidFill>
          <a:schemeClr val="accent4">
            <a:lumMod val="60000"/>
            <a:lumOff val="40000"/>
          </a:schemeClr>
        </a:solidFill>
        <a:ln w="76200">
          <a:solidFill>
            <a:srgbClr val="00359E"/>
          </a:solidFill>
        </a:ln>
      </dgm:spPr>
      <dgm:t>
        <a:bodyPr/>
        <a:lstStyle/>
        <a:p>
          <a:r>
            <a:rPr lang="en-US" dirty="0"/>
            <a:t>Step 5:</a:t>
          </a:r>
        </a:p>
        <a:p>
          <a:r>
            <a:rPr lang="en-US" dirty="0"/>
            <a:t>Determine whether students achieved the goals</a:t>
          </a:r>
        </a:p>
      </dgm:t>
    </dgm:pt>
    <dgm:pt modelId="{7F0ACF37-B901-4CD5-A4D6-8DA2C1031076}" type="parTrans" cxnId="{99CC8827-C5D8-4530-83E4-7A6AE2F2165E}">
      <dgm:prSet/>
      <dgm:spPr/>
      <dgm:t>
        <a:bodyPr/>
        <a:lstStyle/>
        <a:p>
          <a:endParaRPr lang="en-US"/>
        </a:p>
      </dgm:t>
    </dgm:pt>
    <dgm:pt modelId="{3FD5A588-AA72-49F9-8FD0-B4685DB649BA}" type="sibTrans" cxnId="{99CC8827-C5D8-4530-83E4-7A6AE2F2165E}">
      <dgm:prSet/>
      <dgm:spPr/>
      <dgm:t>
        <a:bodyPr/>
        <a:lstStyle/>
        <a:p>
          <a:endParaRPr lang="en-US"/>
        </a:p>
      </dgm:t>
    </dgm:pt>
    <dgm:pt modelId="{E0C84C85-3589-4123-9EB1-B1E7B7CB4AD6}" type="pres">
      <dgm:prSet presAssocID="{513F25F8-C23D-49AC-91C8-272D8752D6F8}" presName="Name0" presStyleCnt="0">
        <dgm:presLayoutVars>
          <dgm:dir/>
          <dgm:resizeHandles val="exact"/>
        </dgm:presLayoutVars>
      </dgm:prSet>
      <dgm:spPr/>
    </dgm:pt>
    <dgm:pt modelId="{B2ADE313-80E6-46F1-A5BB-3B4E041DEC80}" type="pres">
      <dgm:prSet presAssocID="{110DB969-4ED2-4A6A-88FE-0DFF8C468265}" presName="node" presStyleLbl="node1" presStyleIdx="0" presStyleCnt="5">
        <dgm:presLayoutVars>
          <dgm:bulletEnabled val="1"/>
        </dgm:presLayoutVars>
      </dgm:prSet>
      <dgm:spPr/>
    </dgm:pt>
    <dgm:pt modelId="{26A6B725-E340-45EB-A2B7-5057EEACCF8D}" type="pres">
      <dgm:prSet presAssocID="{012245A9-E33D-420E-B337-C87A1DDFF595}" presName="sibTrans" presStyleLbl="sibTrans2D1" presStyleIdx="0" presStyleCnt="4"/>
      <dgm:spPr/>
    </dgm:pt>
    <dgm:pt modelId="{47A485D7-28DC-4D91-8889-E8DF1B7944C6}" type="pres">
      <dgm:prSet presAssocID="{012245A9-E33D-420E-B337-C87A1DDFF595}" presName="connectorText" presStyleLbl="sibTrans2D1" presStyleIdx="0" presStyleCnt="4"/>
      <dgm:spPr/>
    </dgm:pt>
    <dgm:pt modelId="{FAB7E348-84F0-42D1-B2E8-6DD04A724922}" type="pres">
      <dgm:prSet presAssocID="{F465D28E-0D77-43B5-BCDE-74D1DC408F22}" presName="node" presStyleLbl="node1" presStyleIdx="1" presStyleCnt="5">
        <dgm:presLayoutVars>
          <dgm:bulletEnabled val="1"/>
        </dgm:presLayoutVars>
      </dgm:prSet>
      <dgm:spPr/>
    </dgm:pt>
    <dgm:pt modelId="{B8C529C3-031A-4EA2-ACC1-CB6A8CA5A36C}" type="pres">
      <dgm:prSet presAssocID="{4AE5BD2A-846E-406B-9BEA-517EAAEC7EF7}" presName="sibTrans" presStyleLbl="sibTrans2D1" presStyleIdx="1" presStyleCnt="4"/>
      <dgm:spPr/>
    </dgm:pt>
    <dgm:pt modelId="{AAA54F80-2385-4CA6-A246-70B7521D9D2A}" type="pres">
      <dgm:prSet presAssocID="{4AE5BD2A-846E-406B-9BEA-517EAAEC7EF7}" presName="connectorText" presStyleLbl="sibTrans2D1" presStyleIdx="1" presStyleCnt="4"/>
      <dgm:spPr/>
    </dgm:pt>
    <dgm:pt modelId="{4313B4AF-0A00-4071-B021-5C95AF2DE962}" type="pres">
      <dgm:prSet presAssocID="{FA3A906E-45DD-408F-B22B-56BD3AFF3FBB}" presName="node" presStyleLbl="node1" presStyleIdx="2" presStyleCnt="5">
        <dgm:presLayoutVars>
          <dgm:bulletEnabled val="1"/>
        </dgm:presLayoutVars>
      </dgm:prSet>
      <dgm:spPr/>
    </dgm:pt>
    <dgm:pt modelId="{90B896A4-9B61-42AF-9C96-6471A8B0F912}" type="pres">
      <dgm:prSet presAssocID="{DD27E346-A5FC-4FC9-9E66-1225F25EF3FF}" presName="sibTrans" presStyleLbl="sibTrans2D1" presStyleIdx="2" presStyleCnt="4"/>
      <dgm:spPr/>
    </dgm:pt>
    <dgm:pt modelId="{F3268480-7451-4FBA-B483-43B716583909}" type="pres">
      <dgm:prSet presAssocID="{DD27E346-A5FC-4FC9-9E66-1225F25EF3FF}" presName="connectorText" presStyleLbl="sibTrans2D1" presStyleIdx="2" presStyleCnt="4"/>
      <dgm:spPr/>
    </dgm:pt>
    <dgm:pt modelId="{EED96863-216B-4D40-B33F-8D7E62166E8F}" type="pres">
      <dgm:prSet presAssocID="{10141751-DBCF-47FB-8D6D-58C86B8B17A3}" presName="node" presStyleLbl="node1" presStyleIdx="3" presStyleCnt="5">
        <dgm:presLayoutVars>
          <dgm:bulletEnabled val="1"/>
        </dgm:presLayoutVars>
      </dgm:prSet>
      <dgm:spPr/>
    </dgm:pt>
    <dgm:pt modelId="{0EBE87A4-7778-4E20-A1A1-6D3C11CCDA3C}" type="pres">
      <dgm:prSet presAssocID="{20977BB8-817A-43D1-9069-17F26E5B92EC}" presName="sibTrans" presStyleLbl="sibTrans2D1" presStyleIdx="3" presStyleCnt="4"/>
      <dgm:spPr/>
    </dgm:pt>
    <dgm:pt modelId="{E97C5981-5BBA-48D9-89CE-85B8EACC8B5F}" type="pres">
      <dgm:prSet presAssocID="{20977BB8-817A-43D1-9069-17F26E5B92EC}" presName="connectorText" presStyleLbl="sibTrans2D1" presStyleIdx="3" presStyleCnt="4"/>
      <dgm:spPr/>
    </dgm:pt>
    <dgm:pt modelId="{5E0B94D2-C43D-43CE-B378-A4263D31E1FE}" type="pres">
      <dgm:prSet presAssocID="{EDF1F874-F001-45CC-A029-6716C21AA3AA}" presName="node" presStyleLbl="node1" presStyleIdx="4" presStyleCnt="5">
        <dgm:presLayoutVars>
          <dgm:bulletEnabled val="1"/>
        </dgm:presLayoutVars>
      </dgm:prSet>
      <dgm:spPr/>
    </dgm:pt>
  </dgm:ptLst>
  <dgm:cxnLst>
    <dgm:cxn modelId="{71099E0D-4FFA-495D-9D3C-58A621B8D8DE}" type="presOf" srcId="{FA3A906E-45DD-408F-B22B-56BD3AFF3FBB}" destId="{4313B4AF-0A00-4071-B021-5C95AF2DE962}" srcOrd="0" destOrd="0" presId="urn:microsoft.com/office/officeart/2005/8/layout/process1"/>
    <dgm:cxn modelId="{59A0530F-D6BB-4679-BC69-B8DD91DFA198}" type="presOf" srcId="{20977BB8-817A-43D1-9069-17F26E5B92EC}" destId="{0EBE87A4-7778-4E20-A1A1-6D3C11CCDA3C}" srcOrd="0" destOrd="0" presId="urn:microsoft.com/office/officeart/2005/8/layout/process1"/>
    <dgm:cxn modelId="{F7CCF81A-4910-4C5E-A779-56AFCEC51332}" type="presOf" srcId="{110DB969-4ED2-4A6A-88FE-0DFF8C468265}" destId="{B2ADE313-80E6-46F1-A5BB-3B4E041DEC80}" srcOrd="0" destOrd="0" presId="urn:microsoft.com/office/officeart/2005/8/layout/process1"/>
    <dgm:cxn modelId="{C01F1227-5D91-497A-AFCB-331361A5B154}" srcId="{513F25F8-C23D-49AC-91C8-272D8752D6F8}" destId="{F465D28E-0D77-43B5-BCDE-74D1DC408F22}" srcOrd="1" destOrd="0" parTransId="{C72850A0-1630-4486-B1E0-AD966F19BE5F}" sibTransId="{4AE5BD2A-846E-406B-9BEA-517EAAEC7EF7}"/>
    <dgm:cxn modelId="{99CC8827-C5D8-4530-83E4-7A6AE2F2165E}" srcId="{513F25F8-C23D-49AC-91C8-272D8752D6F8}" destId="{EDF1F874-F001-45CC-A029-6716C21AA3AA}" srcOrd="4" destOrd="0" parTransId="{7F0ACF37-B901-4CD5-A4D6-8DA2C1031076}" sibTransId="{3FD5A588-AA72-49F9-8FD0-B4685DB649BA}"/>
    <dgm:cxn modelId="{70973E2F-D545-45B0-8673-569EAF7096B4}" type="presOf" srcId="{012245A9-E33D-420E-B337-C87A1DDFF595}" destId="{26A6B725-E340-45EB-A2B7-5057EEACCF8D}" srcOrd="0" destOrd="0" presId="urn:microsoft.com/office/officeart/2005/8/layout/process1"/>
    <dgm:cxn modelId="{B230FC37-C14A-4DE2-9034-483AF3B81338}" type="presOf" srcId="{DD27E346-A5FC-4FC9-9E66-1225F25EF3FF}" destId="{F3268480-7451-4FBA-B483-43B716583909}" srcOrd="1" destOrd="0" presId="urn:microsoft.com/office/officeart/2005/8/layout/process1"/>
    <dgm:cxn modelId="{D0C26F63-E8FD-4BC5-9E43-DD20B9793C26}" srcId="{513F25F8-C23D-49AC-91C8-272D8752D6F8}" destId="{FA3A906E-45DD-408F-B22B-56BD3AFF3FBB}" srcOrd="2" destOrd="0" parTransId="{3CD5E3F7-E366-43FF-BDC3-D83252FE6199}" sibTransId="{DD27E346-A5FC-4FC9-9E66-1225F25EF3FF}"/>
    <dgm:cxn modelId="{91F43A6E-3ED1-4606-A7B8-F54FEBEFDC6E}" type="presOf" srcId="{4AE5BD2A-846E-406B-9BEA-517EAAEC7EF7}" destId="{AAA54F80-2385-4CA6-A246-70B7521D9D2A}" srcOrd="1" destOrd="0" presId="urn:microsoft.com/office/officeart/2005/8/layout/process1"/>
    <dgm:cxn modelId="{1E988351-ABBB-40AB-97CE-547C8586A335}" srcId="{513F25F8-C23D-49AC-91C8-272D8752D6F8}" destId="{10141751-DBCF-47FB-8D6D-58C86B8B17A3}" srcOrd="3" destOrd="0" parTransId="{18B73BD1-4AC0-42C6-ABE8-41BEACE191A1}" sibTransId="{20977BB8-817A-43D1-9069-17F26E5B92EC}"/>
    <dgm:cxn modelId="{DE95DD53-B78B-41E0-9FFB-34CF6AC4F7BD}" type="presOf" srcId="{012245A9-E33D-420E-B337-C87A1DDFF595}" destId="{47A485D7-28DC-4D91-8889-E8DF1B7944C6}" srcOrd="1" destOrd="0" presId="urn:microsoft.com/office/officeart/2005/8/layout/process1"/>
    <dgm:cxn modelId="{7B407755-6E65-425E-AB79-04F4ACBDBAB3}" srcId="{513F25F8-C23D-49AC-91C8-272D8752D6F8}" destId="{110DB969-4ED2-4A6A-88FE-0DFF8C468265}" srcOrd="0" destOrd="0" parTransId="{75BE613E-8FBD-4B18-90F0-84B7FA3C46FB}" sibTransId="{012245A9-E33D-420E-B337-C87A1DDFF595}"/>
    <dgm:cxn modelId="{BABD7D57-9AE2-458C-B16F-AE0EF58E1F68}" type="presOf" srcId="{10141751-DBCF-47FB-8D6D-58C86B8B17A3}" destId="{EED96863-216B-4D40-B33F-8D7E62166E8F}" srcOrd="0" destOrd="0" presId="urn:microsoft.com/office/officeart/2005/8/layout/process1"/>
    <dgm:cxn modelId="{DC8C6886-B7AE-43B7-8C94-35318CF84AF2}" type="presOf" srcId="{513F25F8-C23D-49AC-91C8-272D8752D6F8}" destId="{E0C84C85-3589-4123-9EB1-B1E7B7CB4AD6}" srcOrd="0" destOrd="0" presId="urn:microsoft.com/office/officeart/2005/8/layout/process1"/>
    <dgm:cxn modelId="{09C58A9B-81A9-44C9-8FF3-1086577EED13}" type="presOf" srcId="{4AE5BD2A-846E-406B-9BEA-517EAAEC7EF7}" destId="{B8C529C3-031A-4EA2-ACC1-CB6A8CA5A36C}" srcOrd="0" destOrd="0" presId="urn:microsoft.com/office/officeart/2005/8/layout/process1"/>
    <dgm:cxn modelId="{225D7CCB-0C35-4233-B14D-080DB1BDA9FA}" type="presOf" srcId="{DD27E346-A5FC-4FC9-9E66-1225F25EF3FF}" destId="{90B896A4-9B61-42AF-9C96-6471A8B0F912}" srcOrd="0" destOrd="0" presId="urn:microsoft.com/office/officeart/2005/8/layout/process1"/>
    <dgm:cxn modelId="{7CA1EBDD-D9DE-465A-BFB2-065F7B247B6C}" type="presOf" srcId="{20977BB8-817A-43D1-9069-17F26E5B92EC}" destId="{E97C5981-5BBA-48D9-89CE-85B8EACC8B5F}" srcOrd="1" destOrd="0" presId="urn:microsoft.com/office/officeart/2005/8/layout/process1"/>
    <dgm:cxn modelId="{E9E22AF7-1599-483A-9D13-235DF17F2F84}" type="presOf" srcId="{EDF1F874-F001-45CC-A029-6716C21AA3AA}" destId="{5E0B94D2-C43D-43CE-B378-A4263D31E1FE}" srcOrd="0" destOrd="0" presId="urn:microsoft.com/office/officeart/2005/8/layout/process1"/>
    <dgm:cxn modelId="{D90A05FD-75D4-49C0-8616-97BCB78FBE16}" type="presOf" srcId="{F465D28E-0D77-43B5-BCDE-74D1DC408F22}" destId="{FAB7E348-84F0-42D1-B2E8-6DD04A724922}" srcOrd="0" destOrd="0" presId="urn:microsoft.com/office/officeart/2005/8/layout/process1"/>
    <dgm:cxn modelId="{61E28CF2-48FC-4C57-A7AC-684C63779D2F}" type="presParOf" srcId="{E0C84C85-3589-4123-9EB1-B1E7B7CB4AD6}" destId="{B2ADE313-80E6-46F1-A5BB-3B4E041DEC80}" srcOrd="0" destOrd="0" presId="urn:microsoft.com/office/officeart/2005/8/layout/process1"/>
    <dgm:cxn modelId="{A9BCA076-3D72-427B-B814-7711FABDB3F1}" type="presParOf" srcId="{E0C84C85-3589-4123-9EB1-B1E7B7CB4AD6}" destId="{26A6B725-E340-45EB-A2B7-5057EEACCF8D}" srcOrd="1" destOrd="0" presId="urn:microsoft.com/office/officeart/2005/8/layout/process1"/>
    <dgm:cxn modelId="{A263CBD6-01BD-4E40-BB21-1D14716913D7}" type="presParOf" srcId="{26A6B725-E340-45EB-A2B7-5057EEACCF8D}" destId="{47A485D7-28DC-4D91-8889-E8DF1B7944C6}" srcOrd="0" destOrd="0" presId="urn:microsoft.com/office/officeart/2005/8/layout/process1"/>
    <dgm:cxn modelId="{5E21E57B-F716-42E5-9CB0-15BA5A0398CF}" type="presParOf" srcId="{E0C84C85-3589-4123-9EB1-B1E7B7CB4AD6}" destId="{FAB7E348-84F0-42D1-B2E8-6DD04A724922}" srcOrd="2" destOrd="0" presId="urn:microsoft.com/office/officeart/2005/8/layout/process1"/>
    <dgm:cxn modelId="{637945AF-6753-4E59-8026-C9F01BC0124F}" type="presParOf" srcId="{E0C84C85-3589-4123-9EB1-B1E7B7CB4AD6}" destId="{B8C529C3-031A-4EA2-ACC1-CB6A8CA5A36C}" srcOrd="3" destOrd="0" presId="urn:microsoft.com/office/officeart/2005/8/layout/process1"/>
    <dgm:cxn modelId="{11E81752-6E0B-4744-AC44-A4C190CF96AB}" type="presParOf" srcId="{B8C529C3-031A-4EA2-ACC1-CB6A8CA5A36C}" destId="{AAA54F80-2385-4CA6-A246-70B7521D9D2A}" srcOrd="0" destOrd="0" presId="urn:microsoft.com/office/officeart/2005/8/layout/process1"/>
    <dgm:cxn modelId="{177B6EF7-2656-4FB5-A7BF-42EDE95A8685}" type="presParOf" srcId="{E0C84C85-3589-4123-9EB1-B1E7B7CB4AD6}" destId="{4313B4AF-0A00-4071-B021-5C95AF2DE962}" srcOrd="4" destOrd="0" presId="urn:microsoft.com/office/officeart/2005/8/layout/process1"/>
    <dgm:cxn modelId="{6F00CF45-6E1F-4BAD-AF93-31ECC0C1EF36}" type="presParOf" srcId="{E0C84C85-3589-4123-9EB1-B1E7B7CB4AD6}" destId="{90B896A4-9B61-42AF-9C96-6471A8B0F912}" srcOrd="5" destOrd="0" presId="urn:microsoft.com/office/officeart/2005/8/layout/process1"/>
    <dgm:cxn modelId="{9474CAC5-A3D2-4547-9F39-B0115065C3EE}" type="presParOf" srcId="{90B896A4-9B61-42AF-9C96-6471A8B0F912}" destId="{F3268480-7451-4FBA-B483-43B716583909}" srcOrd="0" destOrd="0" presId="urn:microsoft.com/office/officeart/2005/8/layout/process1"/>
    <dgm:cxn modelId="{6A6BDB90-1E76-44C0-855E-38FE3B40D9E4}" type="presParOf" srcId="{E0C84C85-3589-4123-9EB1-B1E7B7CB4AD6}" destId="{EED96863-216B-4D40-B33F-8D7E62166E8F}" srcOrd="6" destOrd="0" presId="urn:microsoft.com/office/officeart/2005/8/layout/process1"/>
    <dgm:cxn modelId="{DB73F092-E02E-4CBE-B74B-2AD997DD2FFF}" type="presParOf" srcId="{E0C84C85-3589-4123-9EB1-B1E7B7CB4AD6}" destId="{0EBE87A4-7778-4E20-A1A1-6D3C11CCDA3C}" srcOrd="7" destOrd="0" presId="urn:microsoft.com/office/officeart/2005/8/layout/process1"/>
    <dgm:cxn modelId="{8CC9B369-3219-4D77-B2FE-9D3DF6B07292}" type="presParOf" srcId="{0EBE87A4-7778-4E20-A1A1-6D3C11CCDA3C}" destId="{E97C5981-5BBA-48D9-89CE-85B8EACC8B5F}" srcOrd="0" destOrd="0" presId="urn:microsoft.com/office/officeart/2005/8/layout/process1"/>
    <dgm:cxn modelId="{916E9396-3BDA-4EFD-8ED7-48A873546240}" type="presParOf" srcId="{E0C84C85-3589-4123-9EB1-B1E7B7CB4AD6}" destId="{5E0B94D2-C43D-43CE-B378-A4263D31E1F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56B685-1AF6-43F7-918D-CF52A658595A}"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08D96AA3-F052-44D6-9C51-46FD405AA4FB}">
      <dgm:prSet phldrT="[Text]"/>
      <dgm:spPr/>
      <dgm:t>
        <a:bodyPr/>
        <a:lstStyle/>
        <a:p>
          <a:r>
            <a:rPr lang="en-US" dirty="0"/>
            <a:t>  Engagement in Standards-Based Lesson Objectives</a:t>
          </a:r>
        </a:p>
      </dgm:t>
    </dgm:pt>
    <dgm:pt modelId="{A215EAC7-3695-4FF0-B8D6-854095056944}" type="parTrans" cxnId="{5B58E181-73FC-469C-BB40-C8D9F03BD1AB}">
      <dgm:prSet/>
      <dgm:spPr/>
      <dgm:t>
        <a:bodyPr/>
        <a:lstStyle/>
        <a:p>
          <a:endParaRPr lang="en-US"/>
        </a:p>
      </dgm:t>
    </dgm:pt>
    <dgm:pt modelId="{D7EB1F8D-0175-47DE-8625-5610047E5009}" type="sibTrans" cxnId="{5B58E181-73FC-469C-BB40-C8D9F03BD1AB}">
      <dgm:prSet/>
      <dgm:spPr/>
      <dgm:t>
        <a:bodyPr/>
        <a:lstStyle/>
        <a:p>
          <a:endParaRPr lang="en-US"/>
        </a:p>
      </dgm:t>
    </dgm:pt>
    <dgm:pt modelId="{A9248D6E-C1C8-4E9F-BCC7-D747D6448FBD}">
      <dgm:prSet/>
      <dgm:spPr/>
      <dgm:t>
        <a:bodyPr/>
        <a:lstStyle/>
        <a:p>
          <a:r>
            <a:rPr lang="en-US" dirty="0"/>
            <a:t>Clear Communication of Content</a:t>
          </a:r>
        </a:p>
      </dgm:t>
    </dgm:pt>
    <dgm:pt modelId="{A496E474-6D1E-4EB3-B66E-534750BC43A1}" type="parTrans" cxnId="{4D19F31F-FD6E-4181-B236-568A00FDEA89}">
      <dgm:prSet/>
      <dgm:spPr/>
      <dgm:t>
        <a:bodyPr/>
        <a:lstStyle/>
        <a:p>
          <a:endParaRPr lang="en-US"/>
        </a:p>
      </dgm:t>
    </dgm:pt>
    <dgm:pt modelId="{F7AC9AB2-AEE4-44CD-BEE2-3E7D812685C8}" type="sibTrans" cxnId="{4D19F31F-FD6E-4181-B236-568A00FDEA89}">
      <dgm:prSet/>
      <dgm:spPr/>
      <dgm:t>
        <a:bodyPr/>
        <a:lstStyle/>
        <a:p>
          <a:endParaRPr lang="en-US"/>
        </a:p>
      </dgm:t>
    </dgm:pt>
    <dgm:pt modelId="{D62D281A-A201-4616-9E79-C7520CADCAF5}">
      <dgm:prSet/>
      <dgm:spPr/>
      <dgm:t>
        <a:bodyPr/>
        <a:lstStyle/>
        <a:p>
          <a:r>
            <a:rPr lang="en-US" dirty="0"/>
            <a:t>  Questioning for Deep Understanding/Text-Based</a:t>
          </a:r>
        </a:p>
      </dgm:t>
    </dgm:pt>
    <dgm:pt modelId="{ED47280D-BE56-4436-9B2E-8B743F47F0EE}" type="parTrans" cxnId="{B633456D-9D71-45E6-8DF5-42CB7A1EB189}">
      <dgm:prSet/>
      <dgm:spPr/>
      <dgm:t>
        <a:bodyPr/>
        <a:lstStyle/>
        <a:p>
          <a:endParaRPr lang="en-US"/>
        </a:p>
      </dgm:t>
    </dgm:pt>
    <dgm:pt modelId="{E57E5133-D615-460D-8DF6-F604D3FB2EB8}" type="sibTrans" cxnId="{B633456D-9D71-45E6-8DF5-42CB7A1EB189}">
      <dgm:prSet/>
      <dgm:spPr/>
      <dgm:t>
        <a:bodyPr/>
        <a:lstStyle/>
        <a:p>
          <a:endParaRPr lang="en-US"/>
        </a:p>
      </dgm:t>
    </dgm:pt>
    <dgm:pt modelId="{9513B16B-0B65-461E-8604-F2E1B6B5E161}">
      <dgm:prSet/>
      <dgm:spPr/>
      <dgm:t>
        <a:bodyPr/>
        <a:lstStyle/>
        <a:p>
          <a:r>
            <a:rPr lang="en-US" dirty="0"/>
            <a:t>  Responding to Student Misunderstanding</a:t>
          </a:r>
        </a:p>
      </dgm:t>
    </dgm:pt>
    <dgm:pt modelId="{179BDA8D-FA96-4D58-8C5C-40A3D641F6EC}" type="parTrans" cxnId="{495FE0FB-7C7A-44E3-A698-58AC0E237A8C}">
      <dgm:prSet/>
      <dgm:spPr/>
      <dgm:t>
        <a:bodyPr/>
        <a:lstStyle/>
        <a:p>
          <a:endParaRPr lang="en-US"/>
        </a:p>
      </dgm:t>
    </dgm:pt>
    <dgm:pt modelId="{6DA47F0B-1DA4-454C-971E-1FAD4BE61B41}" type="sibTrans" cxnId="{495FE0FB-7C7A-44E3-A698-58AC0E237A8C}">
      <dgm:prSet/>
      <dgm:spPr/>
      <dgm:t>
        <a:bodyPr/>
        <a:lstStyle/>
        <a:p>
          <a:endParaRPr lang="en-US"/>
        </a:p>
      </dgm:t>
    </dgm:pt>
    <dgm:pt modelId="{9907AE42-6AA4-4F4C-953F-074081632856}">
      <dgm:prSet/>
      <dgm:spPr/>
      <dgm:t>
        <a:bodyPr/>
        <a:lstStyle/>
        <a:p>
          <a:r>
            <a:rPr lang="en-US" dirty="0"/>
            <a:t> Student-to-Student Interaction and Academic Talk</a:t>
          </a:r>
        </a:p>
      </dgm:t>
    </dgm:pt>
    <dgm:pt modelId="{DAE789B9-4A29-44C2-B81E-4C286827E838}" type="parTrans" cxnId="{FF3F9161-54D2-4E91-8EFB-9DD5901E71D9}">
      <dgm:prSet/>
      <dgm:spPr/>
      <dgm:t>
        <a:bodyPr/>
        <a:lstStyle/>
        <a:p>
          <a:endParaRPr lang="en-US"/>
        </a:p>
      </dgm:t>
    </dgm:pt>
    <dgm:pt modelId="{E4D52FE0-9E8E-4BB5-8C0B-56892D0560FB}" type="sibTrans" cxnId="{FF3F9161-54D2-4E91-8EFB-9DD5901E71D9}">
      <dgm:prSet/>
      <dgm:spPr/>
      <dgm:t>
        <a:bodyPr/>
        <a:lstStyle/>
        <a:p>
          <a:endParaRPr lang="en-US"/>
        </a:p>
      </dgm:t>
    </dgm:pt>
    <dgm:pt modelId="{1CD21E60-91E7-424C-BA62-C6EDEBE41F8A}">
      <dgm:prSet/>
      <dgm:spPr/>
      <dgm:t>
        <a:bodyPr/>
        <a:lstStyle/>
        <a:p>
          <a:r>
            <a:rPr lang="en-US" dirty="0"/>
            <a:t>  Differentiated Strategies and Tasks</a:t>
          </a:r>
        </a:p>
      </dgm:t>
    </dgm:pt>
    <dgm:pt modelId="{EAA29524-2E90-4682-AC4F-8132ABC2F17E}" type="parTrans" cxnId="{5C7E5A60-28E3-4F7D-A047-A94D8F4C8CDE}">
      <dgm:prSet/>
      <dgm:spPr/>
      <dgm:t>
        <a:bodyPr/>
        <a:lstStyle/>
        <a:p>
          <a:endParaRPr lang="en-US"/>
        </a:p>
      </dgm:t>
    </dgm:pt>
    <dgm:pt modelId="{13017CA3-A451-40A8-919E-F47EB17FAECB}" type="sibTrans" cxnId="{5C7E5A60-28E3-4F7D-A047-A94D8F4C8CDE}">
      <dgm:prSet/>
      <dgm:spPr/>
      <dgm:t>
        <a:bodyPr/>
        <a:lstStyle/>
        <a:p>
          <a:endParaRPr lang="en-US"/>
        </a:p>
      </dgm:t>
    </dgm:pt>
    <dgm:pt modelId="{B9AFA397-20AC-4678-BDF8-98BD4F802347}">
      <dgm:prSet/>
      <dgm:spPr/>
      <dgm:t>
        <a:bodyPr/>
        <a:lstStyle/>
        <a:p>
          <a:r>
            <a:rPr lang="en-US" dirty="0"/>
            <a:t>  Project- and Performance-Based Learning</a:t>
          </a:r>
        </a:p>
      </dgm:t>
    </dgm:pt>
    <dgm:pt modelId="{C894BDA6-6196-4496-92FB-8B9C56A2B7EB}" type="parTrans" cxnId="{08E86FDA-B265-4932-A325-B96B1ABF4BA5}">
      <dgm:prSet/>
      <dgm:spPr/>
      <dgm:t>
        <a:bodyPr/>
        <a:lstStyle/>
        <a:p>
          <a:endParaRPr lang="en-US"/>
        </a:p>
      </dgm:t>
    </dgm:pt>
    <dgm:pt modelId="{70DDFECD-4032-4DF5-B722-2B6468E87CDC}" type="sibTrans" cxnId="{08E86FDA-B265-4932-A325-B96B1ABF4BA5}">
      <dgm:prSet/>
      <dgm:spPr/>
      <dgm:t>
        <a:bodyPr/>
        <a:lstStyle/>
        <a:p>
          <a:endParaRPr lang="en-US"/>
        </a:p>
      </dgm:t>
    </dgm:pt>
    <dgm:pt modelId="{637833A8-7E75-447B-B049-42535944D58C}">
      <dgm:prSet/>
      <dgm:spPr/>
      <dgm:t>
        <a:bodyPr/>
        <a:lstStyle/>
        <a:p>
          <a:r>
            <a:rPr lang="en-US" dirty="0"/>
            <a:t> Independent Learning</a:t>
          </a:r>
        </a:p>
      </dgm:t>
    </dgm:pt>
    <dgm:pt modelId="{34F10B76-6B52-4289-AE06-19887B535F5E}" type="parTrans" cxnId="{0974051F-57CE-4FB7-A606-ED2C9B997F74}">
      <dgm:prSet/>
      <dgm:spPr/>
      <dgm:t>
        <a:bodyPr/>
        <a:lstStyle/>
        <a:p>
          <a:endParaRPr lang="en-US"/>
        </a:p>
      </dgm:t>
    </dgm:pt>
    <dgm:pt modelId="{ACA0B8EC-C0AE-4DDF-8290-30FA453D17B2}" type="sibTrans" cxnId="{0974051F-57CE-4FB7-A606-ED2C9B997F74}">
      <dgm:prSet/>
      <dgm:spPr/>
      <dgm:t>
        <a:bodyPr/>
        <a:lstStyle/>
        <a:p>
          <a:endParaRPr lang="en-US"/>
        </a:p>
      </dgm:t>
    </dgm:pt>
    <dgm:pt modelId="{C4844294-00FE-42D3-A969-8D79D162D41C}">
      <dgm:prSet/>
      <dgm:spPr/>
      <dgm:t>
        <a:bodyPr/>
        <a:lstStyle/>
        <a:p>
          <a:r>
            <a:rPr lang="en-US" dirty="0"/>
            <a:t>  Challenging Formative and Summative Assessments</a:t>
          </a:r>
        </a:p>
      </dgm:t>
    </dgm:pt>
    <dgm:pt modelId="{738DA12E-C6EF-4E9E-887D-4F9BFD2E9024}" type="parTrans" cxnId="{6A9DB9F7-4962-444A-B45C-EDF1C9D28771}">
      <dgm:prSet/>
      <dgm:spPr/>
      <dgm:t>
        <a:bodyPr/>
        <a:lstStyle/>
        <a:p>
          <a:endParaRPr lang="en-US"/>
        </a:p>
      </dgm:t>
    </dgm:pt>
    <dgm:pt modelId="{C686D99D-3A11-4EA0-ABD6-533CC8687549}" type="sibTrans" cxnId="{6A9DB9F7-4962-444A-B45C-EDF1C9D28771}">
      <dgm:prSet/>
      <dgm:spPr/>
      <dgm:t>
        <a:bodyPr/>
        <a:lstStyle/>
        <a:p>
          <a:endParaRPr lang="en-US"/>
        </a:p>
      </dgm:t>
    </dgm:pt>
    <dgm:pt modelId="{5DD3BAE4-ABCC-40E9-B392-6ABAE8E8B714}" type="pres">
      <dgm:prSet presAssocID="{7256B685-1AF6-43F7-918D-CF52A658595A}" presName="diagram" presStyleCnt="0">
        <dgm:presLayoutVars>
          <dgm:dir/>
          <dgm:resizeHandles val="exact"/>
        </dgm:presLayoutVars>
      </dgm:prSet>
      <dgm:spPr/>
    </dgm:pt>
    <dgm:pt modelId="{5CE0A4B8-4E69-48F6-A0FD-BEB63F793558}" type="pres">
      <dgm:prSet presAssocID="{08D96AA3-F052-44D6-9C51-46FD405AA4FB}" presName="node" presStyleLbl="node1" presStyleIdx="0" presStyleCnt="9">
        <dgm:presLayoutVars>
          <dgm:bulletEnabled val="1"/>
        </dgm:presLayoutVars>
      </dgm:prSet>
      <dgm:spPr/>
    </dgm:pt>
    <dgm:pt modelId="{00D23CC9-844D-489C-AA6A-4DDA8D6752AC}" type="pres">
      <dgm:prSet presAssocID="{D7EB1F8D-0175-47DE-8625-5610047E5009}" presName="sibTrans" presStyleCnt="0"/>
      <dgm:spPr/>
    </dgm:pt>
    <dgm:pt modelId="{BA39D28F-559D-4955-BFE2-92DDD312B80D}" type="pres">
      <dgm:prSet presAssocID="{A9248D6E-C1C8-4E9F-BCC7-D747D6448FBD}" presName="node" presStyleLbl="node1" presStyleIdx="1" presStyleCnt="9">
        <dgm:presLayoutVars>
          <dgm:bulletEnabled val="1"/>
        </dgm:presLayoutVars>
      </dgm:prSet>
      <dgm:spPr/>
    </dgm:pt>
    <dgm:pt modelId="{D0DB7E84-4A4D-42F5-AF18-2523A872E9DE}" type="pres">
      <dgm:prSet presAssocID="{F7AC9AB2-AEE4-44CD-BEE2-3E7D812685C8}" presName="sibTrans" presStyleCnt="0"/>
      <dgm:spPr/>
    </dgm:pt>
    <dgm:pt modelId="{52B7A4FB-B36F-46DE-8933-FBA2D47170B8}" type="pres">
      <dgm:prSet presAssocID="{D62D281A-A201-4616-9E79-C7520CADCAF5}" presName="node" presStyleLbl="node1" presStyleIdx="2" presStyleCnt="9">
        <dgm:presLayoutVars>
          <dgm:bulletEnabled val="1"/>
        </dgm:presLayoutVars>
      </dgm:prSet>
      <dgm:spPr/>
    </dgm:pt>
    <dgm:pt modelId="{C5689320-ACF4-4D7D-B1B4-509010D7E8DC}" type="pres">
      <dgm:prSet presAssocID="{E57E5133-D615-460D-8DF6-F604D3FB2EB8}" presName="sibTrans" presStyleCnt="0"/>
      <dgm:spPr/>
    </dgm:pt>
    <dgm:pt modelId="{E4F7B353-151D-492B-BC7F-364299C855C4}" type="pres">
      <dgm:prSet presAssocID="{9513B16B-0B65-461E-8604-F2E1B6B5E161}" presName="node" presStyleLbl="node1" presStyleIdx="3" presStyleCnt="9">
        <dgm:presLayoutVars>
          <dgm:bulletEnabled val="1"/>
        </dgm:presLayoutVars>
      </dgm:prSet>
      <dgm:spPr/>
    </dgm:pt>
    <dgm:pt modelId="{890411F2-A76E-48CB-9F95-45793FB67A21}" type="pres">
      <dgm:prSet presAssocID="{6DA47F0B-1DA4-454C-971E-1FAD4BE61B41}" presName="sibTrans" presStyleCnt="0"/>
      <dgm:spPr/>
    </dgm:pt>
    <dgm:pt modelId="{D38A08AD-BC3F-4A37-BA45-1E5ED594D62F}" type="pres">
      <dgm:prSet presAssocID="{9907AE42-6AA4-4F4C-953F-074081632856}" presName="node" presStyleLbl="node1" presStyleIdx="4" presStyleCnt="9">
        <dgm:presLayoutVars>
          <dgm:bulletEnabled val="1"/>
        </dgm:presLayoutVars>
      </dgm:prSet>
      <dgm:spPr/>
    </dgm:pt>
    <dgm:pt modelId="{2C8E0D92-98D3-453E-839E-1F78353A0B73}" type="pres">
      <dgm:prSet presAssocID="{E4D52FE0-9E8E-4BB5-8C0B-56892D0560FB}" presName="sibTrans" presStyleCnt="0"/>
      <dgm:spPr/>
    </dgm:pt>
    <dgm:pt modelId="{9C0723C7-B206-4051-ABAD-4A1B4B7D436A}" type="pres">
      <dgm:prSet presAssocID="{1CD21E60-91E7-424C-BA62-C6EDEBE41F8A}" presName="node" presStyleLbl="node1" presStyleIdx="5" presStyleCnt="9">
        <dgm:presLayoutVars>
          <dgm:bulletEnabled val="1"/>
        </dgm:presLayoutVars>
      </dgm:prSet>
      <dgm:spPr/>
    </dgm:pt>
    <dgm:pt modelId="{3EC10F6B-1973-47D8-A7E5-E18FE84258AF}" type="pres">
      <dgm:prSet presAssocID="{13017CA3-A451-40A8-919E-F47EB17FAECB}" presName="sibTrans" presStyleCnt="0"/>
      <dgm:spPr/>
    </dgm:pt>
    <dgm:pt modelId="{A401DD2A-DD23-44E5-A531-E8183DAAD1EA}" type="pres">
      <dgm:prSet presAssocID="{B9AFA397-20AC-4678-BDF8-98BD4F802347}" presName="node" presStyleLbl="node1" presStyleIdx="6" presStyleCnt="9">
        <dgm:presLayoutVars>
          <dgm:bulletEnabled val="1"/>
        </dgm:presLayoutVars>
      </dgm:prSet>
      <dgm:spPr/>
    </dgm:pt>
    <dgm:pt modelId="{56529D33-9379-4BE1-8155-C11B2D0AA884}" type="pres">
      <dgm:prSet presAssocID="{70DDFECD-4032-4DF5-B722-2B6468E87CDC}" presName="sibTrans" presStyleCnt="0"/>
      <dgm:spPr/>
    </dgm:pt>
    <dgm:pt modelId="{ADCFF8F3-ACDF-4352-85FE-E4A7A971C21F}" type="pres">
      <dgm:prSet presAssocID="{637833A8-7E75-447B-B049-42535944D58C}" presName="node" presStyleLbl="node1" presStyleIdx="7" presStyleCnt="9">
        <dgm:presLayoutVars>
          <dgm:bulletEnabled val="1"/>
        </dgm:presLayoutVars>
      </dgm:prSet>
      <dgm:spPr/>
    </dgm:pt>
    <dgm:pt modelId="{11C33A1C-1BC3-4966-BAEC-D1172BAE734D}" type="pres">
      <dgm:prSet presAssocID="{ACA0B8EC-C0AE-4DDF-8290-30FA453D17B2}" presName="sibTrans" presStyleCnt="0"/>
      <dgm:spPr/>
    </dgm:pt>
    <dgm:pt modelId="{4EB770FC-D280-4525-9BDF-FE2E2CEBBFD6}" type="pres">
      <dgm:prSet presAssocID="{C4844294-00FE-42D3-A969-8D79D162D41C}" presName="node" presStyleLbl="node1" presStyleIdx="8" presStyleCnt="9">
        <dgm:presLayoutVars>
          <dgm:bulletEnabled val="1"/>
        </dgm:presLayoutVars>
      </dgm:prSet>
      <dgm:spPr/>
    </dgm:pt>
  </dgm:ptLst>
  <dgm:cxnLst>
    <dgm:cxn modelId="{0974051F-57CE-4FB7-A606-ED2C9B997F74}" srcId="{7256B685-1AF6-43F7-918D-CF52A658595A}" destId="{637833A8-7E75-447B-B049-42535944D58C}" srcOrd="7" destOrd="0" parTransId="{34F10B76-6B52-4289-AE06-19887B535F5E}" sibTransId="{ACA0B8EC-C0AE-4DDF-8290-30FA453D17B2}"/>
    <dgm:cxn modelId="{4D19F31F-FD6E-4181-B236-568A00FDEA89}" srcId="{7256B685-1AF6-43F7-918D-CF52A658595A}" destId="{A9248D6E-C1C8-4E9F-BCC7-D747D6448FBD}" srcOrd="1" destOrd="0" parTransId="{A496E474-6D1E-4EB3-B66E-534750BC43A1}" sibTransId="{F7AC9AB2-AEE4-44CD-BEE2-3E7D812685C8}"/>
    <dgm:cxn modelId="{C0489537-B271-42C8-AB9C-0329502E21C1}" type="presOf" srcId="{D62D281A-A201-4616-9E79-C7520CADCAF5}" destId="{52B7A4FB-B36F-46DE-8933-FBA2D47170B8}" srcOrd="0" destOrd="0" presId="urn:microsoft.com/office/officeart/2005/8/layout/default"/>
    <dgm:cxn modelId="{5C7E5A60-28E3-4F7D-A047-A94D8F4C8CDE}" srcId="{7256B685-1AF6-43F7-918D-CF52A658595A}" destId="{1CD21E60-91E7-424C-BA62-C6EDEBE41F8A}" srcOrd="5" destOrd="0" parTransId="{EAA29524-2E90-4682-AC4F-8132ABC2F17E}" sibTransId="{13017CA3-A451-40A8-919E-F47EB17FAECB}"/>
    <dgm:cxn modelId="{FF3F9161-54D2-4E91-8EFB-9DD5901E71D9}" srcId="{7256B685-1AF6-43F7-918D-CF52A658595A}" destId="{9907AE42-6AA4-4F4C-953F-074081632856}" srcOrd="4" destOrd="0" parTransId="{DAE789B9-4A29-44C2-B81E-4C286827E838}" sibTransId="{E4D52FE0-9E8E-4BB5-8C0B-56892D0560FB}"/>
    <dgm:cxn modelId="{B633456D-9D71-45E6-8DF5-42CB7A1EB189}" srcId="{7256B685-1AF6-43F7-918D-CF52A658595A}" destId="{D62D281A-A201-4616-9E79-C7520CADCAF5}" srcOrd="2" destOrd="0" parTransId="{ED47280D-BE56-4436-9B2E-8B743F47F0EE}" sibTransId="{E57E5133-D615-460D-8DF6-F604D3FB2EB8}"/>
    <dgm:cxn modelId="{72880671-1285-452D-8725-ADE8C5DD870A}" type="presOf" srcId="{7256B685-1AF6-43F7-918D-CF52A658595A}" destId="{5DD3BAE4-ABCC-40E9-B392-6ABAE8E8B714}" srcOrd="0" destOrd="0" presId="urn:microsoft.com/office/officeart/2005/8/layout/default"/>
    <dgm:cxn modelId="{86D4DD74-6A43-41D6-9025-7FC860433145}" type="presOf" srcId="{9907AE42-6AA4-4F4C-953F-074081632856}" destId="{D38A08AD-BC3F-4A37-BA45-1E5ED594D62F}" srcOrd="0" destOrd="0" presId="urn:microsoft.com/office/officeart/2005/8/layout/default"/>
    <dgm:cxn modelId="{738DB259-B6DC-44FB-ABC3-20A650AAAD55}" type="presOf" srcId="{637833A8-7E75-447B-B049-42535944D58C}" destId="{ADCFF8F3-ACDF-4352-85FE-E4A7A971C21F}" srcOrd="0" destOrd="0" presId="urn:microsoft.com/office/officeart/2005/8/layout/default"/>
    <dgm:cxn modelId="{5B58E181-73FC-469C-BB40-C8D9F03BD1AB}" srcId="{7256B685-1AF6-43F7-918D-CF52A658595A}" destId="{08D96AA3-F052-44D6-9C51-46FD405AA4FB}" srcOrd="0" destOrd="0" parTransId="{A215EAC7-3695-4FF0-B8D6-854095056944}" sibTransId="{D7EB1F8D-0175-47DE-8625-5610047E5009}"/>
    <dgm:cxn modelId="{C78321B9-19C0-4CB2-9BF1-A9C4149A7331}" type="presOf" srcId="{1CD21E60-91E7-424C-BA62-C6EDEBE41F8A}" destId="{9C0723C7-B206-4051-ABAD-4A1B4B7D436A}" srcOrd="0" destOrd="0" presId="urn:microsoft.com/office/officeart/2005/8/layout/default"/>
    <dgm:cxn modelId="{189EA2C1-3B4C-4F01-BADC-7C281F7678F2}" type="presOf" srcId="{08D96AA3-F052-44D6-9C51-46FD405AA4FB}" destId="{5CE0A4B8-4E69-48F6-A0FD-BEB63F793558}" srcOrd="0" destOrd="0" presId="urn:microsoft.com/office/officeart/2005/8/layout/default"/>
    <dgm:cxn modelId="{5C9B54C3-DB82-45A8-BA54-0BDA0E40F7DE}" type="presOf" srcId="{9513B16B-0B65-461E-8604-F2E1B6B5E161}" destId="{E4F7B353-151D-492B-BC7F-364299C855C4}" srcOrd="0" destOrd="0" presId="urn:microsoft.com/office/officeart/2005/8/layout/default"/>
    <dgm:cxn modelId="{08E86FDA-B265-4932-A325-B96B1ABF4BA5}" srcId="{7256B685-1AF6-43F7-918D-CF52A658595A}" destId="{B9AFA397-20AC-4678-BDF8-98BD4F802347}" srcOrd="6" destOrd="0" parTransId="{C894BDA6-6196-4496-92FB-8B9C56A2B7EB}" sibTransId="{70DDFECD-4032-4DF5-B722-2B6468E87CDC}"/>
    <dgm:cxn modelId="{91BBB7E4-6E5F-41FF-A82F-6C138392A0CA}" type="presOf" srcId="{C4844294-00FE-42D3-A969-8D79D162D41C}" destId="{4EB770FC-D280-4525-9BDF-FE2E2CEBBFD6}" srcOrd="0" destOrd="0" presId="urn:microsoft.com/office/officeart/2005/8/layout/default"/>
    <dgm:cxn modelId="{2A514AF4-E443-4315-94FF-17B737AFC377}" type="presOf" srcId="{B9AFA397-20AC-4678-BDF8-98BD4F802347}" destId="{A401DD2A-DD23-44E5-A531-E8183DAAD1EA}" srcOrd="0" destOrd="0" presId="urn:microsoft.com/office/officeart/2005/8/layout/default"/>
    <dgm:cxn modelId="{6A9DB9F7-4962-444A-B45C-EDF1C9D28771}" srcId="{7256B685-1AF6-43F7-918D-CF52A658595A}" destId="{C4844294-00FE-42D3-A969-8D79D162D41C}" srcOrd="8" destOrd="0" parTransId="{738DA12E-C6EF-4E9E-887D-4F9BFD2E9024}" sibTransId="{C686D99D-3A11-4EA0-ABD6-533CC8687549}"/>
    <dgm:cxn modelId="{883387FA-CD62-4117-82BA-0DCA03D19A24}" type="presOf" srcId="{A9248D6E-C1C8-4E9F-BCC7-D747D6448FBD}" destId="{BA39D28F-559D-4955-BFE2-92DDD312B80D}" srcOrd="0" destOrd="0" presId="urn:microsoft.com/office/officeart/2005/8/layout/default"/>
    <dgm:cxn modelId="{495FE0FB-7C7A-44E3-A698-58AC0E237A8C}" srcId="{7256B685-1AF6-43F7-918D-CF52A658595A}" destId="{9513B16B-0B65-461E-8604-F2E1B6B5E161}" srcOrd="3" destOrd="0" parTransId="{179BDA8D-FA96-4D58-8C5C-40A3D641F6EC}" sibTransId="{6DA47F0B-1DA4-454C-971E-1FAD4BE61B41}"/>
    <dgm:cxn modelId="{DE1C42CE-35E9-4797-97ED-76D6D23104F6}" type="presParOf" srcId="{5DD3BAE4-ABCC-40E9-B392-6ABAE8E8B714}" destId="{5CE0A4B8-4E69-48F6-A0FD-BEB63F793558}" srcOrd="0" destOrd="0" presId="urn:microsoft.com/office/officeart/2005/8/layout/default"/>
    <dgm:cxn modelId="{8C3D3DD8-66AD-4947-9186-DED928FFFA93}" type="presParOf" srcId="{5DD3BAE4-ABCC-40E9-B392-6ABAE8E8B714}" destId="{00D23CC9-844D-489C-AA6A-4DDA8D6752AC}" srcOrd="1" destOrd="0" presId="urn:microsoft.com/office/officeart/2005/8/layout/default"/>
    <dgm:cxn modelId="{60856C23-AC78-4D42-B751-C49D6D920A69}" type="presParOf" srcId="{5DD3BAE4-ABCC-40E9-B392-6ABAE8E8B714}" destId="{BA39D28F-559D-4955-BFE2-92DDD312B80D}" srcOrd="2" destOrd="0" presId="urn:microsoft.com/office/officeart/2005/8/layout/default"/>
    <dgm:cxn modelId="{272B9A7B-305B-426C-AE59-0652E4B27AA6}" type="presParOf" srcId="{5DD3BAE4-ABCC-40E9-B392-6ABAE8E8B714}" destId="{D0DB7E84-4A4D-42F5-AF18-2523A872E9DE}" srcOrd="3" destOrd="0" presId="urn:microsoft.com/office/officeart/2005/8/layout/default"/>
    <dgm:cxn modelId="{FB32E431-DFF9-4253-97D3-86412F8A1819}" type="presParOf" srcId="{5DD3BAE4-ABCC-40E9-B392-6ABAE8E8B714}" destId="{52B7A4FB-B36F-46DE-8933-FBA2D47170B8}" srcOrd="4" destOrd="0" presId="urn:microsoft.com/office/officeart/2005/8/layout/default"/>
    <dgm:cxn modelId="{04F5F6DA-D86B-4AD2-A50A-27D389BDACC4}" type="presParOf" srcId="{5DD3BAE4-ABCC-40E9-B392-6ABAE8E8B714}" destId="{C5689320-ACF4-4D7D-B1B4-509010D7E8DC}" srcOrd="5" destOrd="0" presId="urn:microsoft.com/office/officeart/2005/8/layout/default"/>
    <dgm:cxn modelId="{00C28B38-8C4C-4323-8B7A-4DFBEC3CFD50}" type="presParOf" srcId="{5DD3BAE4-ABCC-40E9-B392-6ABAE8E8B714}" destId="{E4F7B353-151D-492B-BC7F-364299C855C4}" srcOrd="6" destOrd="0" presId="urn:microsoft.com/office/officeart/2005/8/layout/default"/>
    <dgm:cxn modelId="{074599DC-D02F-4FFE-9A03-30D3105EDCC0}" type="presParOf" srcId="{5DD3BAE4-ABCC-40E9-B392-6ABAE8E8B714}" destId="{890411F2-A76E-48CB-9F95-45793FB67A21}" srcOrd="7" destOrd="0" presId="urn:microsoft.com/office/officeart/2005/8/layout/default"/>
    <dgm:cxn modelId="{436A7604-BE65-410B-B62B-23484CD6B05D}" type="presParOf" srcId="{5DD3BAE4-ABCC-40E9-B392-6ABAE8E8B714}" destId="{D38A08AD-BC3F-4A37-BA45-1E5ED594D62F}" srcOrd="8" destOrd="0" presId="urn:microsoft.com/office/officeart/2005/8/layout/default"/>
    <dgm:cxn modelId="{1EA9B700-92AF-4BAD-A38E-AC56207DD127}" type="presParOf" srcId="{5DD3BAE4-ABCC-40E9-B392-6ABAE8E8B714}" destId="{2C8E0D92-98D3-453E-839E-1F78353A0B73}" srcOrd="9" destOrd="0" presId="urn:microsoft.com/office/officeart/2005/8/layout/default"/>
    <dgm:cxn modelId="{08A79E88-CF68-43B0-8360-CCCB27885F39}" type="presParOf" srcId="{5DD3BAE4-ABCC-40E9-B392-6ABAE8E8B714}" destId="{9C0723C7-B206-4051-ABAD-4A1B4B7D436A}" srcOrd="10" destOrd="0" presId="urn:microsoft.com/office/officeart/2005/8/layout/default"/>
    <dgm:cxn modelId="{94F35A80-77A1-462E-8EC6-46955D32F594}" type="presParOf" srcId="{5DD3BAE4-ABCC-40E9-B392-6ABAE8E8B714}" destId="{3EC10F6B-1973-47D8-A7E5-E18FE84258AF}" srcOrd="11" destOrd="0" presId="urn:microsoft.com/office/officeart/2005/8/layout/default"/>
    <dgm:cxn modelId="{9D24E2C1-F05A-4AF8-9103-2A37FBA2F302}" type="presParOf" srcId="{5DD3BAE4-ABCC-40E9-B392-6ABAE8E8B714}" destId="{A401DD2A-DD23-44E5-A531-E8183DAAD1EA}" srcOrd="12" destOrd="0" presId="urn:microsoft.com/office/officeart/2005/8/layout/default"/>
    <dgm:cxn modelId="{D8CE3D4D-5887-4519-89D2-E7B9855221FB}" type="presParOf" srcId="{5DD3BAE4-ABCC-40E9-B392-6ABAE8E8B714}" destId="{56529D33-9379-4BE1-8155-C11B2D0AA884}" srcOrd="13" destOrd="0" presId="urn:microsoft.com/office/officeart/2005/8/layout/default"/>
    <dgm:cxn modelId="{45991FA1-3899-42B0-BC4A-EB8675A63CEC}" type="presParOf" srcId="{5DD3BAE4-ABCC-40E9-B392-6ABAE8E8B714}" destId="{ADCFF8F3-ACDF-4352-85FE-E4A7A971C21F}" srcOrd="14" destOrd="0" presId="urn:microsoft.com/office/officeart/2005/8/layout/default"/>
    <dgm:cxn modelId="{6D3A23BB-FCBD-41BD-BAF4-BA3BAB44D24E}" type="presParOf" srcId="{5DD3BAE4-ABCC-40E9-B392-6ABAE8E8B714}" destId="{11C33A1C-1BC3-4966-BAEC-D1172BAE734D}" srcOrd="15" destOrd="0" presId="urn:microsoft.com/office/officeart/2005/8/layout/default"/>
    <dgm:cxn modelId="{E3AA6A1F-E8BE-4CAB-9B08-B6164C337884}" type="presParOf" srcId="{5DD3BAE4-ABCC-40E9-B392-6ABAE8E8B714}" destId="{4EB770FC-D280-4525-9BDF-FE2E2CEBBFD6}" srcOrd="16" destOrd="0" presId="urn:microsoft.com/office/officeart/2005/8/layout/default"/>
  </dgm:cxnLst>
  <dgm:bg>
    <a:solidFill>
      <a:schemeClr val="accent2">
        <a:lumMod val="60000"/>
        <a:lumOff val="40000"/>
      </a:schemeClr>
    </a:solidFill>
  </dgm:bg>
  <dgm:whole>
    <a:ln w="38100">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3F4ECF-44D0-4C18-9083-4ED8E6266D39}"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70C42187-E680-4007-9ABF-3EBD65F5403F}">
      <dgm:prSet phldrT="[Text]" custT="1"/>
      <dgm:spPr/>
      <dgm:t>
        <a:bodyPr/>
        <a:lstStyle/>
        <a:p>
          <a:r>
            <a:rPr lang="en-US" sz="2000" b="1" dirty="0"/>
            <a:t>DOK Level 1</a:t>
          </a:r>
        </a:p>
      </dgm:t>
    </dgm:pt>
    <dgm:pt modelId="{6D19906A-7632-41CD-A91B-6C0DA0108E1F}" type="parTrans" cxnId="{43DDC92D-6CEA-4344-A598-7E31ED310B60}">
      <dgm:prSet/>
      <dgm:spPr/>
      <dgm:t>
        <a:bodyPr/>
        <a:lstStyle/>
        <a:p>
          <a:endParaRPr lang="en-US"/>
        </a:p>
      </dgm:t>
    </dgm:pt>
    <dgm:pt modelId="{F6F93C87-C503-40FB-8A5D-E9561C1BA2E0}" type="sibTrans" cxnId="{43DDC92D-6CEA-4344-A598-7E31ED310B60}">
      <dgm:prSet/>
      <dgm:spPr/>
      <dgm:t>
        <a:bodyPr/>
        <a:lstStyle/>
        <a:p>
          <a:endParaRPr lang="en-US"/>
        </a:p>
      </dgm:t>
    </dgm:pt>
    <dgm:pt modelId="{DADEABE8-066E-4BF1-AB56-05E40A1851BB}">
      <dgm:prSet phldrT="[Text]" custT="1"/>
      <dgm:spPr/>
      <dgm:t>
        <a:bodyPr/>
        <a:lstStyle/>
        <a:p>
          <a:r>
            <a:rPr lang="en-US" sz="2000" b="1" dirty="0"/>
            <a:t>DOK Level 2</a:t>
          </a:r>
        </a:p>
      </dgm:t>
    </dgm:pt>
    <dgm:pt modelId="{53D9F4ED-FC1F-4ABF-8D46-9D09C34D975A}" type="parTrans" cxnId="{80471942-1237-4CE6-9DC8-3FFD70A11E26}">
      <dgm:prSet/>
      <dgm:spPr/>
      <dgm:t>
        <a:bodyPr/>
        <a:lstStyle/>
        <a:p>
          <a:endParaRPr lang="en-US"/>
        </a:p>
      </dgm:t>
    </dgm:pt>
    <dgm:pt modelId="{32B8F489-3683-42F5-88B3-95A5D69D168F}" type="sibTrans" cxnId="{80471942-1237-4CE6-9DC8-3FFD70A11E26}">
      <dgm:prSet/>
      <dgm:spPr/>
      <dgm:t>
        <a:bodyPr/>
        <a:lstStyle/>
        <a:p>
          <a:endParaRPr lang="en-US"/>
        </a:p>
      </dgm:t>
    </dgm:pt>
    <dgm:pt modelId="{06D8B67C-ED80-449D-873D-9C1FECB43FB5}">
      <dgm:prSet phldrT="[Text]" custT="1"/>
      <dgm:spPr/>
      <dgm:t>
        <a:bodyPr/>
        <a:lstStyle/>
        <a:p>
          <a:pPr>
            <a:lnSpc>
              <a:spcPct val="100000"/>
            </a:lnSpc>
            <a:spcBef>
              <a:spcPts val="1800"/>
            </a:spcBef>
            <a:spcAft>
              <a:spcPts val="1800"/>
            </a:spcAft>
          </a:pPr>
          <a:r>
            <a:rPr lang="en-US" sz="1200" dirty="0"/>
            <a:t>Apply skills and concepts</a:t>
          </a:r>
        </a:p>
      </dgm:t>
    </dgm:pt>
    <dgm:pt modelId="{C2D21F2F-908E-4813-9A28-93475363E036}" type="parTrans" cxnId="{A0133976-FD69-4D0C-93EC-8443B7497D5F}">
      <dgm:prSet/>
      <dgm:spPr/>
      <dgm:t>
        <a:bodyPr/>
        <a:lstStyle/>
        <a:p>
          <a:endParaRPr lang="en-US"/>
        </a:p>
      </dgm:t>
    </dgm:pt>
    <dgm:pt modelId="{98C3C960-7188-44E7-AC7B-B48F102C3901}" type="sibTrans" cxnId="{A0133976-FD69-4D0C-93EC-8443B7497D5F}">
      <dgm:prSet/>
      <dgm:spPr/>
      <dgm:t>
        <a:bodyPr/>
        <a:lstStyle/>
        <a:p>
          <a:endParaRPr lang="en-US"/>
        </a:p>
      </dgm:t>
    </dgm:pt>
    <dgm:pt modelId="{8868E404-C81C-4139-8B89-5A97EA597DFC}">
      <dgm:prSet phldrT="[Text]" custT="1"/>
      <dgm:spPr/>
      <dgm:t>
        <a:bodyPr/>
        <a:lstStyle/>
        <a:p>
          <a:r>
            <a:rPr lang="en-US" sz="2000" b="1" dirty="0"/>
            <a:t>DOK Level 3</a:t>
          </a:r>
        </a:p>
      </dgm:t>
    </dgm:pt>
    <dgm:pt modelId="{2D08BE83-729E-4113-A39F-A8AF9FCF449E}" type="parTrans" cxnId="{12174726-9D6C-4BE1-BB2E-8D3B87450F54}">
      <dgm:prSet/>
      <dgm:spPr/>
      <dgm:t>
        <a:bodyPr/>
        <a:lstStyle/>
        <a:p>
          <a:endParaRPr lang="en-US"/>
        </a:p>
      </dgm:t>
    </dgm:pt>
    <dgm:pt modelId="{9B491E3D-2632-4B12-B597-A207DAE51B17}" type="sibTrans" cxnId="{12174726-9D6C-4BE1-BB2E-8D3B87450F54}">
      <dgm:prSet/>
      <dgm:spPr/>
      <dgm:t>
        <a:bodyPr/>
        <a:lstStyle/>
        <a:p>
          <a:endParaRPr lang="en-US"/>
        </a:p>
      </dgm:t>
    </dgm:pt>
    <dgm:pt modelId="{9DAC566A-1948-43C2-9E6A-FAFCF7ABE718}">
      <dgm:prSet phldrT="[Text]" custT="1"/>
      <dgm:spPr/>
      <dgm:t>
        <a:bodyPr/>
        <a:lstStyle/>
        <a:p>
          <a:pPr>
            <a:lnSpc>
              <a:spcPct val="100000"/>
            </a:lnSpc>
            <a:spcBef>
              <a:spcPts val="1200"/>
            </a:spcBef>
            <a:spcAft>
              <a:spcPts val="1200"/>
            </a:spcAft>
          </a:pPr>
          <a:r>
            <a:rPr lang="en-US" sz="1200" dirty="0"/>
            <a:t>Recall understanding of a word or phrase</a:t>
          </a:r>
        </a:p>
      </dgm:t>
    </dgm:pt>
    <dgm:pt modelId="{F1DA470C-1F8D-408D-9783-0596A09BDC38}" type="parTrans" cxnId="{8ACB8707-05BE-42B8-ABAC-1AEC027C2324}">
      <dgm:prSet/>
      <dgm:spPr/>
      <dgm:t>
        <a:bodyPr/>
        <a:lstStyle/>
        <a:p>
          <a:endParaRPr lang="en-US"/>
        </a:p>
      </dgm:t>
    </dgm:pt>
    <dgm:pt modelId="{8DF5FE4A-9717-44D1-A0D6-FAE5EE827472}" type="sibTrans" cxnId="{8ACB8707-05BE-42B8-ABAC-1AEC027C2324}">
      <dgm:prSet/>
      <dgm:spPr/>
      <dgm:t>
        <a:bodyPr/>
        <a:lstStyle/>
        <a:p>
          <a:endParaRPr lang="en-US"/>
        </a:p>
      </dgm:t>
    </dgm:pt>
    <dgm:pt modelId="{4B938F3F-8899-4A40-AAC8-FE200EB44752}">
      <dgm:prSet phldrT="[Text]" custT="1"/>
      <dgm:spPr/>
      <dgm:t>
        <a:bodyPr/>
        <a:lstStyle/>
        <a:p>
          <a:pPr>
            <a:lnSpc>
              <a:spcPct val="100000"/>
            </a:lnSpc>
            <a:spcBef>
              <a:spcPts val="1200"/>
            </a:spcBef>
            <a:spcAft>
              <a:spcPts val="1200"/>
            </a:spcAft>
          </a:pPr>
          <a:r>
            <a:rPr lang="en-US" sz="1200" dirty="0"/>
            <a:t>Shallow understanding of text</a:t>
          </a:r>
        </a:p>
      </dgm:t>
    </dgm:pt>
    <dgm:pt modelId="{6D845421-897B-4EDA-8731-F269F5A5E6FE}" type="parTrans" cxnId="{333857E4-5935-4B0B-97E4-18C2BC789359}">
      <dgm:prSet/>
      <dgm:spPr/>
      <dgm:t>
        <a:bodyPr/>
        <a:lstStyle/>
        <a:p>
          <a:endParaRPr lang="en-US"/>
        </a:p>
      </dgm:t>
    </dgm:pt>
    <dgm:pt modelId="{BE00D53E-7F3D-4AEC-B50C-A81548B4D32A}" type="sibTrans" cxnId="{333857E4-5935-4B0B-97E4-18C2BC789359}">
      <dgm:prSet/>
      <dgm:spPr/>
      <dgm:t>
        <a:bodyPr/>
        <a:lstStyle/>
        <a:p>
          <a:endParaRPr lang="en-US"/>
        </a:p>
      </dgm:t>
    </dgm:pt>
    <dgm:pt modelId="{F3D99977-7D8C-480E-876B-E36278C534CF}">
      <dgm:prSet phldrT="[Text]" custT="1"/>
      <dgm:spPr/>
      <dgm:t>
        <a:bodyPr/>
        <a:lstStyle/>
        <a:p>
          <a:pPr>
            <a:lnSpc>
              <a:spcPct val="100000"/>
            </a:lnSpc>
            <a:spcBef>
              <a:spcPts val="1200"/>
            </a:spcBef>
            <a:spcAft>
              <a:spcPts val="1200"/>
            </a:spcAft>
          </a:pPr>
          <a:r>
            <a:rPr lang="en-US" sz="1200" dirty="0"/>
            <a:t>Solve basic mathematical formulas</a:t>
          </a:r>
        </a:p>
      </dgm:t>
    </dgm:pt>
    <dgm:pt modelId="{896CE2AB-5D67-4757-82F4-5DE3F9D628C0}" type="parTrans" cxnId="{BD84A5F6-AD68-4024-91F2-D0F9C4890B46}">
      <dgm:prSet/>
      <dgm:spPr/>
      <dgm:t>
        <a:bodyPr/>
        <a:lstStyle/>
        <a:p>
          <a:endParaRPr lang="en-US"/>
        </a:p>
      </dgm:t>
    </dgm:pt>
    <dgm:pt modelId="{61CCAFD4-84C6-4258-9D63-2C638935642E}" type="sibTrans" cxnId="{BD84A5F6-AD68-4024-91F2-D0F9C4890B46}">
      <dgm:prSet/>
      <dgm:spPr/>
      <dgm:t>
        <a:bodyPr/>
        <a:lstStyle/>
        <a:p>
          <a:endParaRPr lang="en-US"/>
        </a:p>
      </dgm:t>
    </dgm:pt>
    <dgm:pt modelId="{4E8E2095-95EC-499E-935E-9AA28BB085C8}">
      <dgm:prSet phldrT="[Text]" custT="1"/>
      <dgm:spPr/>
      <dgm:t>
        <a:bodyPr/>
        <a:lstStyle/>
        <a:p>
          <a:pPr>
            <a:lnSpc>
              <a:spcPct val="100000"/>
            </a:lnSpc>
            <a:spcBef>
              <a:spcPts val="1800"/>
            </a:spcBef>
            <a:spcAft>
              <a:spcPts val="1800"/>
            </a:spcAft>
          </a:pPr>
          <a:r>
            <a:rPr lang="en-US" sz="1200" dirty="0"/>
            <a:t>Comprehend and process portions of a text; Main idea</a:t>
          </a:r>
        </a:p>
      </dgm:t>
    </dgm:pt>
    <dgm:pt modelId="{571991A3-2B33-476B-A83C-CA5AC859B37F}" type="parTrans" cxnId="{788BADF8-76C3-4F49-AF9A-472C94167041}">
      <dgm:prSet/>
      <dgm:spPr/>
      <dgm:t>
        <a:bodyPr/>
        <a:lstStyle/>
        <a:p>
          <a:endParaRPr lang="en-US"/>
        </a:p>
      </dgm:t>
    </dgm:pt>
    <dgm:pt modelId="{773F7ACD-4D0D-49CB-810E-CD8EE4F01FAF}" type="sibTrans" cxnId="{788BADF8-76C3-4F49-AF9A-472C94167041}">
      <dgm:prSet/>
      <dgm:spPr/>
      <dgm:t>
        <a:bodyPr/>
        <a:lstStyle/>
        <a:p>
          <a:endParaRPr lang="en-US"/>
        </a:p>
      </dgm:t>
    </dgm:pt>
    <dgm:pt modelId="{69C22C25-D3AA-42EF-A583-A6A4813169B8}">
      <dgm:prSet phldrT="[Text]" custT="1"/>
      <dgm:spPr/>
      <dgm:t>
        <a:bodyPr/>
        <a:lstStyle/>
        <a:p>
          <a:pPr>
            <a:lnSpc>
              <a:spcPct val="100000"/>
            </a:lnSpc>
            <a:spcBef>
              <a:spcPts val="1800"/>
            </a:spcBef>
            <a:spcAft>
              <a:spcPts val="1800"/>
            </a:spcAft>
          </a:pPr>
          <a:r>
            <a:rPr lang="en-US" sz="1200" dirty="0"/>
            <a:t>Explanation of how and why</a:t>
          </a:r>
        </a:p>
      </dgm:t>
    </dgm:pt>
    <dgm:pt modelId="{C0CAB427-938C-4CBD-90AC-4CB21E63119E}" type="parTrans" cxnId="{17BC5CF0-1B04-4E9A-B89F-B01C9EAF94AF}">
      <dgm:prSet/>
      <dgm:spPr/>
      <dgm:t>
        <a:bodyPr/>
        <a:lstStyle/>
        <a:p>
          <a:endParaRPr lang="en-US"/>
        </a:p>
      </dgm:t>
    </dgm:pt>
    <dgm:pt modelId="{B31A6374-D945-4633-9B0D-5C90ACB6239D}" type="sibTrans" cxnId="{17BC5CF0-1B04-4E9A-B89F-B01C9EAF94AF}">
      <dgm:prSet/>
      <dgm:spPr/>
      <dgm:t>
        <a:bodyPr/>
        <a:lstStyle/>
        <a:p>
          <a:endParaRPr lang="en-US"/>
        </a:p>
      </dgm:t>
    </dgm:pt>
    <dgm:pt modelId="{2C25E725-8509-4372-8D77-72E00622E211}">
      <dgm:prSet phldrT="[Text]" custT="1"/>
      <dgm:spPr/>
      <dgm:t>
        <a:bodyPr/>
        <a:lstStyle/>
        <a:p>
          <a:pPr>
            <a:lnSpc>
              <a:spcPct val="100000"/>
            </a:lnSpc>
            <a:spcBef>
              <a:spcPts val="1800"/>
            </a:spcBef>
            <a:spcAft>
              <a:spcPts val="1800"/>
            </a:spcAft>
          </a:pPr>
          <a:r>
            <a:rPr lang="en-US" sz="1200" dirty="0"/>
            <a:t>Justify how and why from DOK Level 2</a:t>
          </a:r>
        </a:p>
      </dgm:t>
    </dgm:pt>
    <dgm:pt modelId="{F200D9A6-383E-4663-A2E9-8193BBA96D11}" type="parTrans" cxnId="{F62ABC0C-4641-47BA-9FCE-483354BF5428}">
      <dgm:prSet/>
      <dgm:spPr/>
      <dgm:t>
        <a:bodyPr/>
        <a:lstStyle/>
        <a:p>
          <a:endParaRPr lang="en-US"/>
        </a:p>
      </dgm:t>
    </dgm:pt>
    <dgm:pt modelId="{F1C1A53C-D371-4FB4-837D-64D17FC1172F}" type="sibTrans" cxnId="{F62ABC0C-4641-47BA-9FCE-483354BF5428}">
      <dgm:prSet/>
      <dgm:spPr/>
      <dgm:t>
        <a:bodyPr/>
        <a:lstStyle/>
        <a:p>
          <a:endParaRPr lang="en-US"/>
        </a:p>
      </dgm:t>
    </dgm:pt>
    <dgm:pt modelId="{E4219247-8703-45A5-B51B-91DCF25FFD3F}">
      <dgm:prSet phldrT="[Text]" custT="1"/>
      <dgm:spPr/>
      <dgm:t>
        <a:bodyPr/>
        <a:lstStyle/>
        <a:p>
          <a:r>
            <a:rPr lang="en-US" sz="2000" b="1" dirty="0"/>
            <a:t>DOK Level 4</a:t>
          </a:r>
        </a:p>
      </dgm:t>
    </dgm:pt>
    <dgm:pt modelId="{4EF8469B-D73D-4827-92D4-CEB482864E53}" type="parTrans" cxnId="{7E2AC780-1202-432D-A5E3-1915DD68A5CD}">
      <dgm:prSet/>
      <dgm:spPr/>
      <dgm:t>
        <a:bodyPr/>
        <a:lstStyle/>
        <a:p>
          <a:endParaRPr lang="en-US"/>
        </a:p>
      </dgm:t>
    </dgm:pt>
    <dgm:pt modelId="{3DA89F0B-693B-40F2-A92E-77D2B028DF99}" type="sibTrans" cxnId="{7E2AC780-1202-432D-A5E3-1915DD68A5CD}">
      <dgm:prSet/>
      <dgm:spPr/>
      <dgm:t>
        <a:bodyPr/>
        <a:lstStyle/>
        <a:p>
          <a:endParaRPr lang="en-US"/>
        </a:p>
      </dgm:t>
    </dgm:pt>
    <dgm:pt modelId="{A3BC6D9D-ED6A-487B-AC1A-BFAE02DEDE58}">
      <dgm:prSet custT="1"/>
      <dgm:spPr/>
      <dgm:t>
        <a:bodyPr/>
        <a:lstStyle/>
        <a:p>
          <a:pPr>
            <a:lnSpc>
              <a:spcPct val="100000"/>
            </a:lnSpc>
            <a:spcBef>
              <a:spcPts val="0"/>
            </a:spcBef>
            <a:spcAft>
              <a:spcPts val="0"/>
            </a:spcAft>
          </a:pPr>
          <a:r>
            <a:rPr lang="en-US" sz="1200" dirty="0"/>
            <a:t>New situations with deep awareness and great creativity</a:t>
          </a:r>
        </a:p>
      </dgm:t>
    </dgm:pt>
    <dgm:pt modelId="{DFDA128A-3BB1-4139-83F9-0DB674D64F79}" type="parTrans" cxnId="{4AB78F28-C70C-41A9-B246-E0F9C14CDCED}">
      <dgm:prSet/>
      <dgm:spPr/>
      <dgm:t>
        <a:bodyPr/>
        <a:lstStyle/>
        <a:p>
          <a:endParaRPr lang="en-US"/>
        </a:p>
      </dgm:t>
    </dgm:pt>
    <dgm:pt modelId="{E02A63AD-F6C6-4AFF-B4E8-5695A83775C0}" type="sibTrans" cxnId="{4AB78F28-C70C-41A9-B246-E0F9C14CDCED}">
      <dgm:prSet/>
      <dgm:spPr/>
      <dgm:t>
        <a:bodyPr/>
        <a:lstStyle/>
        <a:p>
          <a:endParaRPr lang="en-US"/>
        </a:p>
      </dgm:t>
    </dgm:pt>
    <dgm:pt modelId="{D653C4AB-77FE-42E4-8AE0-40FE399CB8C2}">
      <dgm:prSet custT="1"/>
      <dgm:spPr/>
      <dgm:t>
        <a:bodyPr/>
        <a:lstStyle/>
        <a:p>
          <a:pPr>
            <a:lnSpc>
              <a:spcPct val="100000"/>
            </a:lnSpc>
            <a:spcBef>
              <a:spcPts val="0"/>
            </a:spcBef>
            <a:spcAft>
              <a:spcPts val="0"/>
            </a:spcAft>
          </a:pPr>
          <a:r>
            <a:rPr lang="en-US" sz="1200" dirty="0"/>
            <a:t>High cognitive demand</a:t>
          </a:r>
        </a:p>
      </dgm:t>
    </dgm:pt>
    <dgm:pt modelId="{45AE2BFB-9D1D-4DB8-A791-8E1B249CD223}" type="parTrans" cxnId="{471AC020-FEB8-4509-ACBE-3BE0D3065A77}">
      <dgm:prSet/>
      <dgm:spPr/>
      <dgm:t>
        <a:bodyPr/>
        <a:lstStyle/>
        <a:p>
          <a:endParaRPr lang="en-US"/>
        </a:p>
      </dgm:t>
    </dgm:pt>
    <dgm:pt modelId="{67626BEE-1288-4034-B598-A88491C0366B}" type="sibTrans" cxnId="{471AC020-FEB8-4509-ACBE-3BE0D3065A77}">
      <dgm:prSet/>
      <dgm:spPr/>
      <dgm:t>
        <a:bodyPr/>
        <a:lstStyle/>
        <a:p>
          <a:endParaRPr lang="en-US"/>
        </a:p>
      </dgm:t>
    </dgm:pt>
    <dgm:pt modelId="{C30703A0-97B6-45A8-8BE2-3E19E826E2B4}">
      <dgm:prSet phldrT="[Text]" custT="1"/>
      <dgm:spPr/>
      <dgm:t>
        <a:bodyPr/>
        <a:lstStyle/>
        <a:p>
          <a:pPr>
            <a:lnSpc>
              <a:spcPct val="100000"/>
            </a:lnSpc>
            <a:spcBef>
              <a:spcPts val="1800"/>
            </a:spcBef>
            <a:spcAft>
              <a:spcPts val="1800"/>
            </a:spcAft>
          </a:pPr>
          <a:r>
            <a:rPr lang="en-US" sz="1200" dirty="0"/>
            <a:t>Cognitive reasoning is critical  to ensure  items/tasks complexity</a:t>
          </a:r>
        </a:p>
      </dgm:t>
    </dgm:pt>
    <dgm:pt modelId="{844169D0-98F0-44A5-A6A6-33D93C1A9B82}" type="parTrans" cxnId="{168296EC-4DDE-4D36-AF2F-4F39B123F4EE}">
      <dgm:prSet/>
      <dgm:spPr/>
      <dgm:t>
        <a:bodyPr/>
        <a:lstStyle/>
        <a:p>
          <a:endParaRPr lang="en-US"/>
        </a:p>
      </dgm:t>
    </dgm:pt>
    <dgm:pt modelId="{7ADEB9EB-D0F8-4B0B-B11C-13B839B85CA2}" type="sibTrans" cxnId="{168296EC-4DDE-4D36-AF2F-4F39B123F4EE}">
      <dgm:prSet/>
      <dgm:spPr/>
      <dgm:t>
        <a:bodyPr/>
        <a:lstStyle/>
        <a:p>
          <a:endParaRPr lang="en-US"/>
        </a:p>
      </dgm:t>
    </dgm:pt>
    <dgm:pt modelId="{734BFA22-1789-4A0D-981B-9B2A2CEB8317}">
      <dgm:prSet custT="1"/>
      <dgm:spPr/>
      <dgm:t>
        <a:bodyPr/>
        <a:lstStyle/>
        <a:p>
          <a:pPr>
            <a:lnSpc>
              <a:spcPct val="100000"/>
            </a:lnSpc>
            <a:spcBef>
              <a:spcPts val="0"/>
            </a:spcBef>
            <a:spcAft>
              <a:spcPts val="0"/>
            </a:spcAft>
          </a:pPr>
          <a:endParaRPr lang="en-US" sz="1600" dirty="0"/>
        </a:p>
      </dgm:t>
    </dgm:pt>
    <dgm:pt modelId="{5616AA09-09CE-4EEF-81C0-5BEFAA412AC6}" type="parTrans" cxnId="{C26C0C51-5CDC-4B63-A4FD-BB37CC29ED5B}">
      <dgm:prSet/>
      <dgm:spPr/>
      <dgm:t>
        <a:bodyPr/>
        <a:lstStyle/>
        <a:p>
          <a:endParaRPr lang="en-US"/>
        </a:p>
      </dgm:t>
    </dgm:pt>
    <dgm:pt modelId="{83F74DC3-9AE2-43BD-AE9D-A266C2C58C16}" type="sibTrans" cxnId="{C26C0C51-5CDC-4B63-A4FD-BB37CC29ED5B}">
      <dgm:prSet/>
      <dgm:spPr/>
      <dgm:t>
        <a:bodyPr/>
        <a:lstStyle/>
        <a:p>
          <a:endParaRPr lang="en-US"/>
        </a:p>
      </dgm:t>
    </dgm:pt>
    <dgm:pt modelId="{6920284A-BE99-4912-82B3-D91FDC52CD98}">
      <dgm:prSet phldrT="[Text]" custT="1"/>
      <dgm:spPr/>
      <dgm:t>
        <a:bodyPr/>
        <a:lstStyle/>
        <a:p>
          <a:pPr>
            <a:lnSpc>
              <a:spcPct val="100000"/>
            </a:lnSpc>
            <a:spcBef>
              <a:spcPts val="1800"/>
            </a:spcBef>
            <a:spcAft>
              <a:spcPts val="1800"/>
            </a:spcAft>
          </a:pPr>
          <a:r>
            <a:rPr lang="en-US" sz="1200" dirty="0"/>
            <a:t>Propose and evaluate solutions</a:t>
          </a:r>
        </a:p>
      </dgm:t>
    </dgm:pt>
    <dgm:pt modelId="{98494C96-2671-4CC4-965F-D8764AE7E253}" type="parTrans" cxnId="{31C5CD12-C3EA-474F-BB2F-B1AF202354B8}">
      <dgm:prSet/>
      <dgm:spPr/>
      <dgm:t>
        <a:bodyPr/>
        <a:lstStyle/>
        <a:p>
          <a:endParaRPr lang="en-US"/>
        </a:p>
      </dgm:t>
    </dgm:pt>
    <dgm:pt modelId="{ADC05519-FB5B-47B9-83FF-BBAB134AEBCE}" type="sibTrans" cxnId="{31C5CD12-C3EA-474F-BB2F-B1AF202354B8}">
      <dgm:prSet/>
      <dgm:spPr/>
      <dgm:t>
        <a:bodyPr/>
        <a:lstStyle/>
        <a:p>
          <a:endParaRPr lang="en-US"/>
        </a:p>
      </dgm:t>
    </dgm:pt>
    <dgm:pt modelId="{44B48293-110C-455F-8DEC-3A56E892F77D}">
      <dgm:prSet custT="1"/>
      <dgm:spPr/>
      <dgm:t>
        <a:bodyPr/>
        <a:lstStyle/>
        <a:p>
          <a:pPr>
            <a:lnSpc>
              <a:spcPct val="100000"/>
            </a:lnSpc>
            <a:spcBef>
              <a:spcPts val="0"/>
            </a:spcBef>
            <a:spcAft>
              <a:spcPts val="0"/>
            </a:spcAft>
          </a:pPr>
          <a:endParaRPr lang="en-US" sz="1200" dirty="0"/>
        </a:p>
      </dgm:t>
    </dgm:pt>
    <dgm:pt modelId="{569DF165-E886-43F5-9B8D-D0FAC814D6BF}" type="parTrans" cxnId="{7103C6D9-1A31-4D4C-BFD7-B0D9F1B05CF0}">
      <dgm:prSet/>
      <dgm:spPr/>
      <dgm:t>
        <a:bodyPr/>
        <a:lstStyle/>
        <a:p>
          <a:endParaRPr lang="en-US"/>
        </a:p>
      </dgm:t>
    </dgm:pt>
    <dgm:pt modelId="{2D4434C0-5A42-49F4-9AAC-23FE6E54C31C}" type="sibTrans" cxnId="{7103C6D9-1A31-4D4C-BFD7-B0D9F1B05CF0}">
      <dgm:prSet/>
      <dgm:spPr/>
      <dgm:t>
        <a:bodyPr/>
        <a:lstStyle/>
        <a:p>
          <a:endParaRPr lang="en-US"/>
        </a:p>
      </dgm:t>
    </dgm:pt>
    <dgm:pt modelId="{28501AF8-EB2F-4D55-ADF6-7A936AE8A126}">
      <dgm:prSet phldrT="[Text]" custT="1"/>
      <dgm:spPr/>
      <dgm:t>
        <a:bodyPr/>
        <a:lstStyle/>
        <a:p>
          <a:pPr>
            <a:lnSpc>
              <a:spcPct val="100000"/>
            </a:lnSpc>
            <a:spcBef>
              <a:spcPts val="1800"/>
            </a:spcBef>
            <a:spcAft>
              <a:spcPts val="1800"/>
            </a:spcAft>
          </a:pPr>
          <a:r>
            <a:rPr lang="en-US" sz="1200" dirty="0"/>
            <a:t>May apply DOK Level 1 skills, but not in a complex way.</a:t>
          </a:r>
        </a:p>
      </dgm:t>
    </dgm:pt>
    <dgm:pt modelId="{C7D6179D-E1F5-46C3-AC0D-3EC357751BFE}" type="parTrans" cxnId="{22DA11A5-BBFD-455E-8FE1-B436F7F50CC3}">
      <dgm:prSet/>
      <dgm:spPr/>
      <dgm:t>
        <a:bodyPr/>
        <a:lstStyle/>
        <a:p>
          <a:endParaRPr lang="en-US"/>
        </a:p>
      </dgm:t>
    </dgm:pt>
    <dgm:pt modelId="{92FE64F3-C768-4CC4-8482-559E5D4043CD}" type="sibTrans" cxnId="{22DA11A5-BBFD-455E-8FE1-B436F7F50CC3}">
      <dgm:prSet/>
      <dgm:spPr/>
      <dgm:t>
        <a:bodyPr/>
        <a:lstStyle/>
        <a:p>
          <a:endParaRPr lang="en-US"/>
        </a:p>
      </dgm:t>
    </dgm:pt>
    <dgm:pt modelId="{FC4770E2-8FB2-445A-ADC1-948437857756}">
      <dgm:prSet phldrT="[Text]" custT="1"/>
      <dgm:spPr/>
      <dgm:t>
        <a:bodyPr/>
        <a:lstStyle/>
        <a:p>
          <a:pPr>
            <a:lnSpc>
              <a:spcPct val="100000"/>
            </a:lnSpc>
            <a:spcBef>
              <a:spcPts val="1800"/>
            </a:spcBef>
            <a:spcAft>
              <a:spcPts val="1800"/>
            </a:spcAft>
          </a:pPr>
          <a:r>
            <a:rPr lang="en-US" sz="1200" dirty="0"/>
            <a:t>Going beyond  text to explain/ connect ideas</a:t>
          </a:r>
        </a:p>
      </dgm:t>
    </dgm:pt>
    <dgm:pt modelId="{32661874-C5C9-402F-954F-E1149362350B}" type="parTrans" cxnId="{E61CD98F-216D-44DB-BDDE-4D2DC8890C72}">
      <dgm:prSet/>
      <dgm:spPr/>
      <dgm:t>
        <a:bodyPr/>
        <a:lstStyle/>
        <a:p>
          <a:endParaRPr lang="en-US"/>
        </a:p>
      </dgm:t>
    </dgm:pt>
    <dgm:pt modelId="{94898E98-03AA-4C02-AC29-9113D6014DAA}" type="sibTrans" cxnId="{E61CD98F-216D-44DB-BDDE-4D2DC8890C72}">
      <dgm:prSet/>
      <dgm:spPr/>
      <dgm:t>
        <a:bodyPr/>
        <a:lstStyle/>
        <a:p>
          <a:endParaRPr lang="en-US"/>
        </a:p>
      </dgm:t>
    </dgm:pt>
    <dgm:pt modelId="{78A36C9A-4850-471B-B1E1-192A1BD7CEA1}">
      <dgm:prSet custT="1"/>
      <dgm:spPr/>
      <dgm:t>
        <a:bodyPr/>
        <a:lstStyle/>
        <a:p>
          <a:pPr>
            <a:lnSpc>
              <a:spcPct val="100000"/>
            </a:lnSpc>
            <a:spcBef>
              <a:spcPts val="0"/>
            </a:spcBef>
            <a:spcAft>
              <a:spcPts val="0"/>
            </a:spcAft>
          </a:pPr>
          <a:r>
            <a:rPr lang="en-US" sz="1200" dirty="0"/>
            <a:t>Take material from one content and apply it to another content</a:t>
          </a:r>
        </a:p>
      </dgm:t>
    </dgm:pt>
    <dgm:pt modelId="{56427D67-39CA-4241-BFA8-A6FCA375161A}" type="parTrans" cxnId="{A32BD2B5-A219-451E-ADB0-C10A38652DE3}">
      <dgm:prSet/>
      <dgm:spPr/>
      <dgm:t>
        <a:bodyPr/>
        <a:lstStyle/>
        <a:p>
          <a:endParaRPr lang="en-US"/>
        </a:p>
      </dgm:t>
    </dgm:pt>
    <dgm:pt modelId="{84177AE2-8B5B-47E0-A15F-2A89E854B32B}" type="sibTrans" cxnId="{A32BD2B5-A219-451E-ADB0-C10A38652DE3}">
      <dgm:prSet/>
      <dgm:spPr/>
      <dgm:t>
        <a:bodyPr/>
        <a:lstStyle/>
        <a:p>
          <a:endParaRPr lang="en-US"/>
        </a:p>
      </dgm:t>
    </dgm:pt>
    <dgm:pt modelId="{7AC3A302-CD18-4A86-AB03-8A1F9B2E7DD7}">
      <dgm:prSet custT="1"/>
      <dgm:spPr/>
      <dgm:t>
        <a:bodyPr/>
        <a:lstStyle/>
        <a:p>
          <a:pPr>
            <a:lnSpc>
              <a:spcPct val="100000"/>
            </a:lnSpc>
            <a:spcBef>
              <a:spcPts val="0"/>
            </a:spcBef>
            <a:spcAft>
              <a:spcPts val="0"/>
            </a:spcAft>
          </a:pPr>
          <a:endParaRPr lang="en-US" sz="1200" dirty="0"/>
        </a:p>
      </dgm:t>
    </dgm:pt>
    <dgm:pt modelId="{450785E3-CCA3-49EB-BF18-71D959099E8E}" type="sibTrans" cxnId="{D607022B-A457-4987-BE35-F345D097C913}">
      <dgm:prSet/>
      <dgm:spPr/>
      <dgm:t>
        <a:bodyPr/>
        <a:lstStyle/>
        <a:p>
          <a:endParaRPr lang="en-US"/>
        </a:p>
      </dgm:t>
    </dgm:pt>
    <dgm:pt modelId="{34BD6696-DF99-4F81-87E7-9CCA77303C97}" type="parTrans" cxnId="{D607022B-A457-4987-BE35-F345D097C913}">
      <dgm:prSet/>
      <dgm:spPr/>
      <dgm:t>
        <a:bodyPr/>
        <a:lstStyle/>
        <a:p>
          <a:endParaRPr lang="en-US"/>
        </a:p>
      </dgm:t>
    </dgm:pt>
    <dgm:pt modelId="{FBBBD4E1-BC3B-4DF8-A78B-6BDA750BEBEC}">
      <dgm:prSet phldrT="[Text]" custT="1"/>
      <dgm:spPr/>
      <dgm:t>
        <a:bodyPr/>
        <a:lstStyle/>
        <a:p>
          <a:pPr>
            <a:lnSpc>
              <a:spcPct val="100000"/>
            </a:lnSpc>
            <a:spcBef>
              <a:spcPts val="1800"/>
            </a:spcBef>
            <a:spcAft>
              <a:spcPts val="1800"/>
            </a:spcAft>
          </a:pPr>
          <a:r>
            <a:rPr lang="en-US" sz="1200" dirty="0"/>
            <a:t>Infer with clues</a:t>
          </a:r>
        </a:p>
      </dgm:t>
    </dgm:pt>
    <dgm:pt modelId="{EDD86C8D-C64E-4E20-BEA5-07B9FDC722FE}" type="parTrans" cxnId="{D55B3C57-4AAD-457D-94C8-65008B7A999F}">
      <dgm:prSet/>
      <dgm:spPr/>
      <dgm:t>
        <a:bodyPr/>
        <a:lstStyle/>
        <a:p>
          <a:endParaRPr lang="en-US"/>
        </a:p>
      </dgm:t>
    </dgm:pt>
    <dgm:pt modelId="{2457351F-4690-4A45-8911-9A8E618CC8A3}" type="sibTrans" cxnId="{D55B3C57-4AAD-457D-94C8-65008B7A999F}">
      <dgm:prSet/>
      <dgm:spPr/>
      <dgm:t>
        <a:bodyPr/>
        <a:lstStyle/>
        <a:p>
          <a:endParaRPr lang="en-US"/>
        </a:p>
      </dgm:t>
    </dgm:pt>
    <dgm:pt modelId="{6E2A38AD-CD6C-433D-BA59-F047D51FE2E8}">
      <dgm:prSet phldrT="[Text]" custT="1"/>
      <dgm:spPr/>
      <dgm:t>
        <a:bodyPr/>
        <a:lstStyle/>
        <a:p>
          <a:pPr>
            <a:lnSpc>
              <a:spcPct val="100000"/>
            </a:lnSpc>
            <a:spcBef>
              <a:spcPts val="1800"/>
            </a:spcBef>
            <a:spcAft>
              <a:spcPts val="1800"/>
            </a:spcAft>
          </a:pPr>
          <a:r>
            <a:rPr lang="en-US" sz="1200" dirty="0"/>
            <a:t>Reasoning , planning and drawing on prior knowledge</a:t>
          </a:r>
        </a:p>
      </dgm:t>
    </dgm:pt>
    <dgm:pt modelId="{B71FF0A2-2D42-4086-A90F-ED0926DF0CBC}" type="parTrans" cxnId="{0EEA465A-369A-4E26-9F87-24FEA145AFB6}">
      <dgm:prSet/>
      <dgm:spPr/>
      <dgm:t>
        <a:bodyPr/>
        <a:lstStyle/>
        <a:p>
          <a:endParaRPr lang="en-US"/>
        </a:p>
      </dgm:t>
    </dgm:pt>
    <dgm:pt modelId="{0F746528-BA8A-4D46-8334-CB4A8997203A}" type="sibTrans" cxnId="{0EEA465A-369A-4E26-9F87-24FEA145AFB6}">
      <dgm:prSet/>
      <dgm:spPr/>
      <dgm:t>
        <a:bodyPr/>
        <a:lstStyle/>
        <a:p>
          <a:endParaRPr lang="en-US"/>
        </a:p>
      </dgm:t>
    </dgm:pt>
    <dgm:pt modelId="{A940CC2D-2571-4459-BD86-812D437A103D}">
      <dgm:prSet custT="1"/>
      <dgm:spPr/>
      <dgm:t>
        <a:bodyPr/>
        <a:lstStyle/>
        <a:p>
          <a:pPr>
            <a:lnSpc>
              <a:spcPct val="100000"/>
            </a:lnSpc>
            <a:spcBef>
              <a:spcPts val="0"/>
            </a:spcBef>
            <a:spcAft>
              <a:spcPts val="0"/>
            </a:spcAft>
          </a:pPr>
          <a:r>
            <a:rPr lang="en-US" sz="1200" dirty="0"/>
            <a:t>Extended Time is a must</a:t>
          </a:r>
        </a:p>
      </dgm:t>
    </dgm:pt>
    <dgm:pt modelId="{059A0296-FEB2-4CDB-B275-AD76240093F9}" type="parTrans" cxnId="{F2492D43-AF7D-42B8-A299-975B22461847}">
      <dgm:prSet/>
      <dgm:spPr/>
      <dgm:t>
        <a:bodyPr/>
        <a:lstStyle/>
        <a:p>
          <a:endParaRPr lang="en-US"/>
        </a:p>
      </dgm:t>
    </dgm:pt>
    <dgm:pt modelId="{B7369C27-EA26-49B0-B68C-9C6638F078FD}" type="sibTrans" cxnId="{F2492D43-AF7D-42B8-A299-975B22461847}">
      <dgm:prSet/>
      <dgm:spPr/>
      <dgm:t>
        <a:bodyPr/>
        <a:lstStyle/>
        <a:p>
          <a:endParaRPr lang="en-US"/>
        </a:p>
      </dgm:t>
    </dgm:pt>
    <dgm:pt modelId="{21DC0BC1-CE9A-420C-97FB-9C0609F6C2DD}">
      <dgm:prSet custT="1"/>
      <dgm:spPr/>
      <dgm:t>
        <a:bodyPr/>
        <a:lstStyle/>
        <a:p>
          <a:pPr>
            <a:lnSpc>
              <a:spcPct val="100000"/>
            </a:lnSpc>
            <a:spcBef>
              <a:spcPts val="0"/>
            </a:spcBef>
            <a:spcAft>
              <a:spcPts val="0"/>
            </a:spcAft>
          </a:pPr>
          <a:endParaRPr lang="en-US" sz="1200" dirty="0"/>
        </a:p>
      </dgm:t>
    </dgm:pt>
    <dgm:pt modelId="{109D906E-4C5D-431C-A565-1336EE3B1238}" type="parTrans" cxnId="{1015F7F5-EF28-4937-AFF3-DA6F79196F26}">
      <dgm:prSet/>
      <dgm:spPr/>
      <dgm:t>
        <a:bodyPr/>
        <a:lstStyle/>
        <a:p>
          <a:endParaRPr lang="en-US"/>
        </a:p>
      </dgm:t>
    </dgm:pt>
    <dgm:pt modelId="{2D7753CA-5EE0-441B-BB18-E3A95B7674FD}" type="sibTrans" cxnId="{1015F7F5-EF28-4937-AFF3-DA6F79196F26}">
      <dgm:prSet/>
      <dgm:spPr/>
      <dgm:t>
        <a:bodyPr/>
        <a:lstStyle/>
        <a:p>
          <a:endParaRPr lang="en-US"/>
        </a:p>
      </dgm:t>
    </dgm:pt>
    <dgm:pt modelId="{2097AAB6-488B-49B3-9396-25E7FA91E896}">
      <dgm:prSet custT="1"/>
      <dgm:spPr/>
      <dgm:t>
        <a:bodyPr/>
        <a:lstStyle/>
        <a:p>
          <a:pPr>
            <a:lnSpc>
              <a:spcPct val="100000"/>
            </a:lnSpc>
            <a:spcBef>
              <a:spcPts val="0"/>
            </a:spcBef>
            <a:spcAft>
              <a:spcPts val="0"/>
            </a:spcAft>
          </a:pPr>
          <a:r>
            <a:rPr lang="en-US" sz="1200" dirty="0"/>
            <a:t>Multi-faceted investigations</a:t>
          </a:r>
        </a:p>
      </dgm:t>
    </dgm:pt>
    <dgm:pt modelId="{7A4F06F4-70B1-44BA-9B9D-092935D3DF07}" type="parTrans" cxnId="{79B16CC9-6A6D-4B65-B315-10EAE94783B3}">
      <dgm:prSet/>
      <dgm:spPr/>
      <dgm:t>
        <a:bodyPr/>
        <a:lstStyle/>
        <a:p>
          <a:endParaRPr lang="en-US"/>
        </a:p>
      </dgm:t>
    </dgm:pt>
    <dgm:pt modelId="{DDD9FA1F-B164-43DC-BEA3-071660E5573D}" type="sibTrans" cxnId="{79B16CC9-6A6D-4B65-B315-10EAE94783B3}">
      <dgm:prSet/>
      <dgm:spPr/>
      <dgm:t>
        <a:bodyPr/>
        <a:lstStyle/>
        <a:p>
          <a:endParaRPr lang="en-US"/>
        </a:p>
      </dgm:t>
    </dgm:pt>
    <dgm:pt modelId="{0B7D714C-1E5C-470C-A0EF-4957F89E5D94}">
      <dgm:prSet custT="1"/>
      <dgm:spPr/>
      <dgm:t>
        <a:bodyPr/>
        <a:lstStyle/>
        <a:p>
          <a:pPr>
            <a:lnSpc>
              <a:spcPct val="100000"/>
            </a:lnSpc>
            <a:spcBef>
              <a:spcPts val="0"/>
            </a:spcBef>
            <a:spcAft>
              <a:spcPts val="0"/>
            </a:spcAft>
          </a:pPr>
          <a:endParaRPr lang="en-US" sz="1200" dirty="0"/>
        </a:p>
      </dgm:t>
    </dgm:pt>
    <dgm:pt modelId="{1D607823-6F22-44E1-A01A-5D16FCDFA67A}" type="parTrans" cxnId="{A79DDAC7-FE60-4F05-9893-E0E4B5B86F50}">
      <dgm:prSet/>
      <dgm:spPr/>
      <dgm:t>
        <a:bodyPr/>
        <a:lstStyle/>
        <a:p>
          <a:endParaRPr lang="en-US"/>
        </a:p>
      </dgm:t>
    </dgm:pt>
    <dgm:pt modelId="{555BF0C0-2637-460C-B670-AF4E1AD68210}" type="sibTrans" cxnId="{A79DDAC7-FE60-4F05-9893-E0E4B5B86F50}">
      <dgm:prSet/>
      <dgm:spPr/>
      <dgm:t>
        <a:bodyPr/>
        <a:lstStyle/>
        <a:p>
          <a:endParaRPr lang="en-US"/>
        </a:p>
      </dgm:t>
    </dgm:pt>
    <dgm:pt modelId="{CDC103BC-9098-4852-A883-1467E4473B9D}">
      <dgm:prSet phldrT="[Text]" custT="1"/>
      <dgm:spPr/>
      <dgm:t>
        <a:bodyPr/>
        <a:lstStyle/>
        <a:p>
          <a:pPr>
            <a:lnSpc>
              <a:spcPct val="100000"/>
            </a:lnSpc>
            <a:spcBef>
              <a:spcPts val="1200"/>
            </a:spcBef>
            <a:spcAft>
              <a:spcPts val="1200"/>
            </a:spcAft>
          </a:pPr>
          <a:r>
            <a:rPr lang="en-US" sz="1200" dirty="0"/>
            <a:t>Verbatim recall of who, what, when, and where</a:t>
          </a:r>
        </a:p>
      </dgm:t>
    </dgm:pt>
    <dgm:pt modelId="{BFE2BFF8-D31F-43FF-985E-4DE64F9E7116}" type="parTrans" cxnId="{C7EE5AA4-70FB-446B-85D5-D72C5130E239}">
      <dgm:prSet/>
      <dgm:spPr/>
      <dgm:t>
        <a:bodyPr/>
        <a:lstStyle/>
        <a:p>
          <a:endParaRPr lang="en-US"/>
        </a:p>
      </dgm:t>
    </dgm:pt>
    <dgm:pt modelId="{2936AD45-261E-47AE-BA0C-4B2C97F1FD66}" type="sibTrans" cxnId="{C7EE5AA4-70FB-446B-85D5-D72C5130E239}">
      <dgm:prSet/>
      <dgm:spPr/>
      <dgm:t>
        <a:bodyPr/>
        <a:lstStyle/>
        <a:p>
          <a:endParaRPr lang="en-US"/>
        </a:p>
      </dgm:t>
    </dgm:pt>
    <dgm:pt modelId="{EFE6A427-7FCC-4AC8-9199-F213D9C6A731}">
      <dgm:prSet phldrT="[Text]" custT="1"/>
      <dgm:spPr/>
      <dgm:t>
        <a:bodyPr/>
        <a:lstStyle/>
        <a:p>
          <a:pPr>
            <a:lnSpc>
              <a:spcPct val="100000"/>
            </a:lnSpc>
            <a:spcBef>
              <a:spcPts val="1200"/>
            </a:spcBef>
            <a:spcAft>
              <a:spcPts val="1200"/>
            </a:spcAft>
          </a:pPr>
          <a:r>
            <a:rPr lang="en-US" sz="1200" dirty="0"/>
            <a:t>Can be simple or complex</a:t>
          </a:r>
        </a:p>
      </dgm:t>
    </dgm:pt>
    <dgm:pt modelId="{DEF3C617-7816-41E5-8595-6D9E23AF1BC9}" type="parTrans" cxnId="{43BF8324-6BB8-403A-B877-7FB94D5AE0ED}">
      <dgm:prSet/>
      <dgm:spPr/>
      <dgm:t>
        <a:bodyPr/>
        <a:lstStyle/>
        <a:p>
          <a:endParaRPr lang="en-US"/>
        </a:p>
      </dgm:t>
    </dgm:pt>
    <dgm:pt modelId="{D6C50A62-599B-4C54-A6C9-760733AF511B}" type="sibTrans" cxnId="{43BF8324-6BB8-403A-B877-7FB94D5AE0ED}">
      <dgm:prSet/>
      <dgm:spPr/>
      <dgm:t>
        <a:bodyPr/>
        <a:lstStyle/>
        <a:p>
          <a:endParaRPr lang="en-US"/>
        </a:p>
      </dgm:t>
    </dgm:pt>
    <dgm:pt modelId="{21033A5F-3ECE-4716-90BD-B75C4A6A3B27}" type="pres">
      <dgm:prSet presAssocID="{3D3F4ECF-44D0-4C18-9083-4ED8E6266D39}" presName="Name0" presStyleCnt="0">
        <dgm:presLayoutVars>
          <dgm:dir/>
          <dgm:animLvl val="lvl"/>
          <dgm:resizeHandles val="exact"/>
        </dgm:presLayoutVars>
      </dgm:prSet>
      <dgm:spPr/>
    </dgm:pt>
    <dgm:pt modelId="{8500E5EA-E9F3-44A6-9D64-597E003AD42C}" type="pres">
      <dgm:prSet presAssocID="{70C42187-E680-4007-9ABF-3EBD65F5403F}" presName="composite" presStyleCnt="0"/>
      <dgm:spPr/>
    </dgm:pt>
    <dgm:pt modelId="{DA3A92C2-CA80-4B7A-B9A6-79B732F80D23}" type="pres">
      <dgm:prSet presAssocID="{70C42187-E680-4007-9ABF-3EBD65F5403F}" presName="parTx" presStyleLbl="alignNode1" presStyleIdx="0" presStyleCnt="4">
        <dgm:presLayoutVars>
          <dgm:chMax val="0"/>
          <dgm:chPref val="0"/>
          <dgm:bulletEnabled val="1"/>
        </dgm:presLayoutVars>
      </dgm:prSet>
      <dgm:spPr/>
    </dgm:pt>
    <dgm:pt modelId="{37CB58A6-3E42-434A-9EC4-2FBD846021CC}" type="pres">
      <dgm:prSet presAssocID="{70C42187-E680-4007-9ABF-3EBD65F5403F}" presName="desTx" presStyleLbl="alignAccFollowNode1" presStyleIdx="0" presStyleCnt="4">
        <dgm:presLayoutVars>
          <dgm:bulletEnabled val="1"/>
        </dgm:presLayoutVars>
      </dgm:prSet>
      <dgm:spPr/>
    </dgm:pt>
    <dgm:pt modelId="{5D5B75FD-774F-458D-B992-675710C4515B}" type="pres">
      <dgm:prSet presAssocID="{F6F93C87-C503-40FB-8A5D-E9561C1BA2E0}" presName="space" presStyleCnt="0"/>
      <dgm:spPr/>
    </dgm:pt>
    <dgm:pt modelId="{FD8A9D07-3083-42F0-AFD8-B1E9CCE37F03}" type="pres">
      <dgm:prSet presAssocID="{DADEABE8-066E-4BF1-AB56-05E40A1851BB}" presName="composite" presStyleCnt="0"/>
      <dgm:spPr/>
    </dgm:pt>
    <dgm:pt modelId="{5A7B1E18-832E-4A5A-A22A-D6ABC3F7A972}" type="pres">
      <dgm:prSet presAssocID="{DADEABE8-066E-4BF1-AB56-05E40A1851BB}" presName="parTx" presStyleLbl="alignNode1" presStyleIdx="1" presStyleCnt="4">
        <dgm:presLayoutVars>
          <dgm:chMax val="0"/>
          <dgm:chPref val="0"/>
          <dgm:bulletEnabled val="1"/>
        </dgm:presLayoutVars>
      </dgm:prSet>
      <dgm:spPr/>
    </dgm:pt>
    <dgm:pt modelId="{88293FF3-136C-4F86-806C-6BA7728E0306}" type="pres">
      <dgm:prSet presAssocID="{DADEABE8-066E-4BF1-AB56-05E40A1851BB}" presName="desTx" presStyleLbl="alignAccFollowNode1" presStyleIdx="1" presStyleCnt="4">
        <dgm:presLayoutVars>
          <dgm:bulletEnabled val="1"/>
        </dgm:presLayoutVars>
      </dgm:prSet>
      <dgm:spPr/>
    </dgm:pt>
    <dgm:pt modelId="{63C7990E-9B99-424F-9383-3FF9937F658A}" type="pres">
      <dgm:prSet presAssocID="{32B8F489-3683-42F5-88B3-95A5D69D168F}" presName="space" presStyleCnt="0"/>
      <dgm:spPr/>
    </dgm:pt>
    <dgm:pt modelId="{4BE851FD-8E7C-4437-B3B4-F044BD2FB23F}" type="pres">
      <dgm:prSet presAssocID="{8868E404-C81C-4139-8B89-5A97EA597DFC}" presName="composite" presStyleCnt="0"/>
      <dgm:spPr/>
    </dgm:pt>
    <dgm:pt modelId="{9512AC81-F50F-45CA-953A-56E4B458902A}" type="pres">
      <dgm:prSet presAssocID="{8868E404-C81C-4139-8B89-5A97EA597DFC}" presName="parTx" presStyleLbl="alignNode1" presStyleIdx="2" presStyleCnt="4">
        <dgm:presLayoutVars>
          <dgm:chMax val="0"/>
          <dgm:chPref val="0"/>
          <dgm:bulletEnabled val="1"/>
        </dgm:presLayoutVars>
      </dgm:prSet>
      <dgm:spPr/>
    </dgm:pt>
    <dgm:pt modelId="{B09AA056-B913-43B8-8642-FF293D2909BC}" type="pres">
      <dgm:prSet presAssocID="{8868E404-C81C-4139-8B89-5A97EA597DFC}" presName="desTx" presStyleLbl="alignAccFollowNode1" presStyleIdx="2" presStyleCnt="4">
        <dgm:presLayoutVars>
          <dgm:bulletEnabled val="1"/>
        </dgm:presLayoutVars>
      </dgm:prSet>
      <dgm:spPr/>
    </dgm:pt>
    <dgm:pt modelId="{15CC7626-3CF4-4F2A-B858-C2E4D640A125}" type="pres">
      <dgm:prSet presAssocID="{9B491E3D-2632-4B12-B597-A207DAE51B17}" presName="space" presStyleCnt="0"/>
      <dgm:spPr/>
    </dgm:pt>
    <dgm:pt modelId="{8AFE4A4F-4381-4EE3-BFB4-07CF5C9A1C5E}" type="pres">
      <dgm:prSet presAssocID="{E4219247-8703-45A5-B51B-91DCF25FFD3F}" presName="composite" presStyleCnt="0"/>
      <dgm:spPr/>
    </dgm:pt>
    <dgm:pt modelId="{CF71C912-3DA5-45E8-AECA-3D5868B4208C}" type="pres">
      <dgm:prSet presAssocID="{E4219247-8703-45A5-B51B-91DCF25FFD3F}" presName="parTx" presStyleLbl="alignNode1" presStyleIdx="3" presStyleCnt="4">
        <dgm:presLayoutVars>
          <dgm:chMax val="0"/>
          <dgm:chPref val="0"/>
          <dgm:bulletEnabled val="1"/>
        </dgm:presLayoutVars>
      </dgm:prSet>
      <dgm:spPr/>
    </dgm:pt>
    <dgm:pt modelId="{EB301E05-6728-4B48-B7E1-5212DA9612C6}" type="pres">
      <dgm:prSet presAssocID="{E4219247-8703-45A5-B51B-91DCF25FFD3F}" presName="desTx" presStyleLbl="alignAccFollowNode1" presStyleIdx="3" presStyleCnt="4">
        <dgm:presLayoutVars>
          <dgm:bulletEnabled val="1"/>
        </dgm:presLayoutVars>
      </dgm:prSet>
      <dgm:spPr/>
    </dgm:pt>
  </dgm:ptLst>
  <dgm:cxnLst>
    <dgm:cxn modelId="{72EF1402-F83C-4884-BB31-82EFFE9AC5E9}" type="presOf" srcId="{06D8B67C-ED80-449D-873D-9C1FECB43FB5}" destId="{88293FF3-136C-4F86-806C-6BA7728E0306}" srcOrd="0" destOrd="0" presId="urn:microsoft.com/office/officeart/2005/8/layout/hList1"/>
    <dgm:cxn modelId="{BCD8C305-930A-4A34-84DC-CEB5D6500A38}" type="presOf" srcId="{4E8E2095-95EC-499E-935E-9AA28BB085C8}" destId="{88293FF3-136C-4F86-806C-6BA7728E0306}" srcOrd="0" destOrd="1" presId="urn:microsoft.com/office/officeart/2005/8/layout/hList1"/>
    <dgm:cxn modelId="{9DFC7F07-9E41-4926-8426-7097444009C2}" type="presOf" srcId="{FC4770E2-8FB2-445A-ADC1-948437857756}" destId="{B09AA056-B913-43B8-8642-FF293D2909BC}" srcOrd="0" destOrd="2" presId="urn:microsoft.com/office/officeart/2005/8/layout/hList1"/>
    <dgm:cxn modelId="{8ACB8707-05BE-42B8-ABAC-1AEC027C2324}" srcId="{70C42187-E680-4007-9ABF-3EBD65F5403F}" destId="{9DAC566A-1948-43C2-9E6A-FAFCF7ABE718}" srcOrd="2" destOrd="0" parTransId="{F1DA470C-1F8D-408D-9783-0596A09BDC38}" sibTransId="{8DF5FE4A-9717-44D1-A0D6-FAE5EE827472}"/>
    <dgm:cxn modelId="{F62ABC0C-4641-47BA-9FCE-483354BF5428}" srcId="{8868E404-C81C-4139-8B89-5A97EA597DFC}" destId="{2C25E725-8509-4372-8D77-72E00622E211}" srcOrd="1" destOrd="0" parTransId="{F200D9A6-383E-4663-A2E9-8193BBA96D11}" sibTransId="{F1C1A53C-D371-4FB4-837D-64D17FC1172F}"/>
    <dgm:cxn modelId="{31C5CD12-C3EA-474F-BB2F-B1AF202354B8}" srcId="{8868E404-C81C-4139-8B89-5A97EA597DFC}" destId="{6920284A-BE99-4912-82B3-D91FDC52CD98}" srcOrd="3" destOrd="0" parTransId="{98494C96-2671-4CC4-965F-D8764AE7E253}" sibTransId="{ADC05519-FB5B-47B9-83FF-BBAB134AEBCE}"/>
    <dgm:cxn modelId="{6A83581A-805E-43DC-A090-B17942B12340}" type="presOf" srcId="{734BFA22-1789-4A0D-981B-9B2A2CEB8317}" destId="{EB301E05-6728-4B48-B7E1-5212DA9612C6}" srcOrd="0" destOrd="9" presId="urn:microsoft.com/office/officeart/2005/8/layout/hList1"/>
    <dgm:cxn modelId="{4E78291B-219B-4B42-9372-55A1E0A10785}" type="presOf" srcId="{A3BC6D9D-ED6A-487B-AC1A-BFAE02DEDE58}" destId="{EB301E05-6728-4B48-B7E1-5212DA9612C6}" srcOrd="0" destOrd="6" presId="urn:microsoft.com/office/officeart/2005/8/layout/hList1"/>
    <dgm:cxn modelId="{471AC020-FEB8-4509-ACBE-3BE0D3065A77}" srcId="{E4219247-8703-45A5-B51B-91DCF25FFD3F}" destId="{D653C4AB-77FE-42E4-8AE0-40FE399CB8C2}" srcOrd="2" destOrd="0" parTransId="{45AE2BFB-9D1D-4DB8-A791-8E1B249CD223}" sibTransId="{67626BEE-1288-4034-B598-A88491C0366B}"/>
    <dgm:cxn modelId="{43BF8324-6BB8-403A-B877-7FB94D5AE0ED}" srcId="{70C42187-E680-4007-9ABF-3EBD65F5403F}" destId="{EFE6A427-7FCC-4AC8-9199-F213D9C6A731}" srcOrd="1" destOrd="0" parTransId="{DEF3C617-7816-41E5-8595-6D9E23AF1BC9}" sibTransId="{D6C50A62-599B-4C54-A6C9-760733AF511B}"/>
    <dgm:cxn modelId="{3EC82226-8AB9-4A74-B2CB-44818E82D9E0}" type="presOf" srcId="{A940CC2D-2571-4459-BD86-812D437A103D}" destId="{EB301E05-6728-4B48-B7E1-5212DA9612C6}" srcOrd="0" destOrd="0" presId="urn:microsoft.com/office/officeart/2005/8/layout/hList1"/>
    <dgm:cxn modelId="{12174726-9D6C-4BE1-BB2E-8D3B87450F54}" srcId="{3D3F4ECF-44D0-4C18-9083-4ED8E6266D39}" destId="{8868E404-C81C-4139-8B89-5A97EA597DFC}" srcOrd="2" destOrd="0" parTransId="{2D08BE83-729E-4113-A39F-A8AF9FCF449E}" sibTransId="{9B491E3D-2632-4B12-B597-A207DAE51B17}"/>
    <dgm:cxn modelId="{2E0E2C27-8590-43ED-AED9-2943EAF37DDC}" type="presOf" srcId="{0B7D714C-1E5C-470C-A0EF-4957F89E5D94}" destId="{EB301E05-6728-4B48-B7E1-5212DA9612C6}" srcOrd="0" destOrd="7" presId="urn:microsoft.com/office/officeart/2005/8/layout/hList1"/>
    <dgm:cxn modelId="{C50C2A28-0F0C-4FC8-B06A-35BE9BE248B9}" type="presOf" srcId="{7AC3A302-CD18-4A86-AB03-8A1F9B2E7DD7}" destId="{EB301E05-6728-4B48-B7E1-5212DA9612C6}" srcOrd="0" destOrd="3" presId="urn:microsoft.com/office/officeart/2005/8/layout/hList1"/>
    <dgm:cxn modelId="{4AB78F28-C70C-41A9-B246-E0F9C14CDCED}" srcId="{E4219247-8703-45A5-B51B-91DCF25FFD3F}" destId="{A3BC6D9D-ED6A-487B-AC1A-BFAE02DEDE58}" srcOrd="6" destOrd="0" parTransId="{DFDA128A-3BB1-4139-83F9-0DB674D64F79}" sibTransId="{E02A63AD-F6C6-4AFF-B4E8-5695A83775C0}"/>
    <dgm:cxn modelId="{D607022B-A457-4987-BE35-F345D097C913}" srcId="{E4219247-8703-45A5-B51B-91DCF25FFD3F}" destId="{7AC3A302-CD18-4A86-AB03-8A1F9B2E7DD7}" srcOrd="3" destOrd="0" parTransId="{34BD6696-DF99-4F81-87E7-9CCA77303C97}" sibTransId="{450785E3-CCA3-49EB-BF18-71D959099E8E}"/>
    <dgm:cxn modelId="{43DDC92D-6CEA-4344-A598-7E31ED310B60}" srcId="{3D3F4ECF-44D0-4C18-9083-4ED8E6266D39}" destId="{70C42187-E680-4007-9ABF-3EBD65F5403F}" srcOrd="0" destOrd="0" parTransId="{6D19906A-7632-41CD-A91B-6C0DA0108E1F}" sibTransId="{F6F93C87-C503-40FB-8A5D-E9561C1BA2E0}"/>
    <dgm:cxn modelId="{F003DE5B-C753-4AD3-B5A3-33DABE0E34C4}" type="presOf" srcId="{2C25E725-8509-4372-8D77-72E00622E211}" destId="{B09AA056-B913-43B8-8642-FF293D2909BC}" srcOrd="0" destOrd="1" presId="urn:microsoft.com/office/officeart/2005/8/layout/hList1"/>
    <dgm:cxn modelId="{2BC57B41-1F1B-4BF1-A210-675DA98C5952}" type="presOf" srcId="{2097AAB6-488B-49B3-9396-25E7FA91E896}" destId="{EB301E05-6728-4B48-B7E1-5212DA9612C6}" srcOrd="0" destOrd="8" presId="urn:microsoft.com/office/officeart/2005/8/layout/hList1"/>
    <dgm:cxn modelId="{F8CE8161-F871-4247-BAFB-70F866E3F28A}" type="presOf" srcId="{6E2A38AD-CD6C-433D-BA59-F047D51FE2E8}" destId="{B09AA056-B913-43B8-8642-FF293D2909BC}" srcOrd="0" destOrd="4" presId="urn:microsoft.com/office/officeart/2005/8/layout/hList1"/>
    <dgm:cxn modelId="{80471942-1237-4CE6-9DC8-3FFD70A11E26}" srcId="{3D3F4ECF-44D0-4C18-9083-4ED8E6266D39}" destId="{DADEABE8-066E-4BF1-AB56-05E40A1851BB}" srcOrd="1" destOrd="0" parTransId="{53D9F4ED-FC1F-4ABF-8D46-9D09C34D975A}" sibTransId="{32B8F489-3683-42F5-88B3-95A5D69D168F}"/>
    <dgm:cxn modelId="{F2492D43-AF7D-42B8-A299-975B22461847}" srcId="{E4219247-8703-45A5-B51B-91DCF25FFD3F}" destId="{A940CC2D-2571-4459-BD86-812D437A103D}" srcOrd="0" destOrd="0" parTransId="{059A0296-FEB2-4CDB-B275-AD76240093F9}" sibTransId="{B7369C27-EA26-49B0-B68C-9C6638F078FD}"/>
    <dgm:cxn modelId="{AC786945-2EE6-496F-8A59-04CF0F30634B}" type="presOf" srcId="{EFE6A427-7FCC-4AC8-9199-F213D9C6A731}" destId="{37CB58A6-3E42-434A-9EC4-2FBD846021CC}" srcOrd="0" destOrd="1" presId="urn:microsoft.com/office/officeart/2005/8/layout/hList1"/>
    <dgm:cxn modelId="{5DAF7465-209D-4AEB-A6D5-3522962361AD}" type="presOf" srcId="{3D3F4ECF-44D0-4C18-9083-4ED8E6266D39}" destId="{21033A5F-3ECE-4716-90BD-B75C4A6A3B27}" srcOrd="0" destOrd="0" presId="urn:microsoft.com/office/officeart/2005/8/layout/hList1"/>
    <dgm:cxn modelId="{C26C0C51-5CDC-4B63-A4FD-BB37CC29ED5B}" srcId="{E4219247-8703-45A5-B51B-91DCF25FFD3F}" destId="{734BFA22-1789-4A0D-981B-9B2A2CEB8317}" srcOrd="9" destOrd="0" parTransId="{5616AA09-09CE-4EEF-81C0-5BEFAA412AC6}" sibTransId="{83F74DC3-9AE2-43BD-AE9D-A266C2C58C16}"/>
    <dgm:cxn modelId="{61D71B52-32C9-4776-B61A-14BD0C508881}" type="presOf" srcId="{28501AF8-EB2F-4D55-ADF6-7A936AE8A126}" destId="{88293FF3-136C-4F86-806C-6BA7728E0306}" srcOrd="0" destOrd="3" presId="urn:microsoft.com/office/officeart/2005/8/layout/hList1"/>
    <dgm:cxn modelId="{0E67B875-B58E-4D3D-9CC7-EE6869258D4A}" type="presOf" srcId="{69C22C25-D3AA-42EF-A583-A6A4813169B8}" destId="{88293FF3-136C-4F86-806C-6BA7728E0306}" srcOrd="0" destOrd="2" presId="urn:microsoft.com/office/officeart/2005/8/layout/hList1"/>
    <dgm:cxn modelId="{6346BD55-0D75-47A0-B7C7-119E66FC0610}" type="presOf" srcId="{44B48293-110C-455F-8DEC-3A56E892F77D}" destId="{EB301E05-6728-4B48-B7E1-5212DA9612C6}" srcOrd="0" destOrd="5" presId="urn:microsoft.com/office/officeart/2005/8/layout/hList1"/>
    <dgm:cxn modelId="{A0133976-FD69-4D0C-93EC-8443B7497D5F}" srcId="{DADEABE8-066E-4BF1-AB56-05E40A1851BB}" destId="{06D8B67C-ED80-449D-873D-9C1FECB43FB5}" srcOrd="0" destOrd="0" parTransId="{C2D21F2F-908E-4813-9A28-93475363E036}" sibTransId="{98C3C960-7188-44E7-AC7B-B48F102C3901}"/>
    <dgm:cxn modelId="{D55B3C57-4AAD-457D-94C8-65008B7A999F}" srcId="{DADEABE8-066E-4BF1-AB56-05E40A1851BB}" destId="{FBBBD4E1-BC3B-4DF8-A78B-6BDA750BEBEC}" srcOrd="4" destOrd="0" parTransId="{EDD86C8D-C64E-4E20-BEA5-07B9FDC722FE}" sibTransId="{2457351F-4690-4A45-8911-9A8E618CC8A3}"/>
    <dgm:cxn modelId="{1EE34757-E4AE-443F-9F62-620011CFE3E0}" type="presOf" srcId="{DADEABE8-066E-4BF1-AB56-05E40A1851BB}" destId="{5A7B1E18-832E-4A5A-A22A-D6ABC3F7A972}" srcOrd="0" destOrd="0" presId="urn:microsoft.com/office/officeart/2005/8/layout/hList1"/>
    <dgm:cxn modelId="{20647B57-8590-4219-A12C-4FBF26D3976E}" type="presOf" srcId="{9DAC566A-1948-43C2-9E6A-FAFCF7ABE718}" destId="{37CB58A6-3E42-434A-9EC4-2FBD846021CC}" srcOrd="0" destOrd="2" presId="urn:microsoft.com/office/officeart/2005/8/layout/hList1"/>
    <dgm:cxn modelId="{F680E357-7344-46A8-938C-8B4AE079A89C}" type="presOf" srcId="{70C42187-E680-4007-9ABF-3EBD65F5403F}" destId="{DA3A92C2-CA80-4B7A-B9A6-79B732F80D23}" srcOrd="0" destOrd="0" presId="urn:microsoft.com/office/officeart/2005/8/layout/hList1"/>
    <dgm:cxn modelId="{0EEA465A-369A-4E26-9F87-24FEA145AFB6}" srcId="{8868E404-C81C-4139-8B89-5A97EA597DFC}" destId="{6E2A38AD-CD6C-433D-BA59-F047D51FE2E8}" srcOrd="4" destOrd="0" parTransId="{B71FF0A2-2D42-4086-A90F-ED0926DF0CBC}" sibTransId="{0F746528-BA8A-4D46-8334-CB4A8997203A}"/>
    <dgm:cxn modelId="{7E2AC780-1202-432D-A5E3-1915DD68A5CD}" srcId="{3D3F4ECF-44D0-4C18-9083-4ED8E6266D39}" destId="{E4219247-8703-45A5-B51B-91DCF25FFD3F}" srcOrd="3" destOrd="0" parTransId="{4EF8469B-D73D-4827-92D4-CEB482864E53}" sibTransId="{3DA89F0B-693B-40F2-A92E-77D2B028DF99}"/>
    <dgm:cxn modelId="{E61CD98F-216D-44DB-BDDE-4D2DC8890C72}" srcId="{8868E404-C81C-4139-8B89-5A97EA597DFC}" destId="{FC4770E2-8FB2-445A-ADC1-948437857756}" srcOrd="2" destOrd="0" parTransId="{32661874-C5C9-402F-954F-E1149362350B}" sibTransId="{94898E98-03AA-4C02-AC29-9113D6014DAA}"/>
    <dgm:cxn modelId="{B0E1719D-7A68-426A-846F-D7B3E282402F}" type="presOf" srcId="{F3D99977-7D8C-480E-876B-E36278C534CF}" destId="{37CB58A6-3E42-434A-9EC4-2FBD846021CC}" srcOrd="0" destOrd="4" presId="urn:microsoft.com/office/officeart/2005/8/layout/hList1"/>
    <dgm:cxn modelId="{DE08E8A0-8B9A-42FA-BD83-F4B607822914}" type="presOf" srcId="{CDC103BC-9098-4852-A883-1467E4473B9D}" destId="{37CB58A6-3E42-434A-9EC4-2FBD846021CC}" srcOrd="0" destOrd="0" presId="urn:microsoft.com/office/officeart/2005/8/layout/hList1"/>
    <dgm:cxn modelId="{C7EE5AA4-70FB-446B-85D5-D72C5130E239}" srcId="{70C42187-E680-4007-9ABF-3EBD65F5403F}" destId="{CDC103BC-9098-4852-A883-1467E4473B9D}" srcOrd="0" destOrd="0" parTransId="{BFE2BFF8-D31F-43FF-985E-4DE64F9E7116}" sibTransId="{2936AD45-261E-47AE-BA0C-4B2C97F1FD66}"/>
    <dgm:cxn modelId="{22DA11A5-BBFD-455E-8FE1-B436F7F50CC3}" srcId="{DADEABE8-066E-4BF1-AB56-05E40A1851BB}" destId="{28501AF8-EB2F-4D55-ADF6-7A936AE8A126}" srcOrd="3" destOrd="0" parTransId="{C7D6179D-E1F5-46C3-AC0D-3EC357751BFE}" sibTransId="{92FE64F3-C768-4CC4-8482-559E5D4043CD}"/>
    <dgm:cxn modelId="{DE47B7AE-12AC-4336-9A6D-2C339083DD4E}" type="presOf" srcId="{21DC0BC1-CE9A-420C-97FB-9C0609F6C2DD}" destId="{EB301E05-6728-4B48-B7E1-5212DA9612C6}" srcOrd="0" destOrd="1" presId="urn:microsoft.com/office/officeart/2005/8/layout/hList1"/>
    <dgm:cxn modelId="{C65D68B4-1B15-480F-953A-C0991BCDF8EF}" type="presOf" srcId="{E4219247-8703-45A5-B51B-91DCF25FFD3F}" destId="{CF71C912-3DA5-45E8-AECA-3D5868B4208C}" srcOrd="0" destOrd="0" presId="urn:microsoft.com/office/officeart/2005/8/layout/hList1"/>
    <dgm:cxn modelId="{A32BD2B5-A219-451E-ADB0-C10A38652DE3}" srcId="{E4219247-8703-45A5-B51B-91DCF25FFD3F}" destId="{78A36C9A-4850-471B-B1E1-192A1BD7CEA1}" srcOrd="4" destOrd="0" parTransId="{56427D67-39CA-4241-BFA8-A6FCA375161A}" sibTransId="{84177AE2-8B5B-47E0-A15F-2A89E854B32B}"/>
    <dgm:cxn modelId="{FF2AB4B8-6974-47E0-AC4E-4E5DD57C3150}" type="presOf" srcId="{8868E404-C81C-4139-8B89-5A97EA597DFC}" destId="{9512AC81-F50F-45CA-953A-56E4B458902A}" srcOrd="0" destOrd="0" presId="urn:microsoft.com/office/officeart/2005/8/layout/hList1"/>
    <dgm:cxn modelId="{C94216C4-7AD8-47B8-A853-05AAD89CD285}" type="presOf" srcId="{78A36C9A-4850-471B-B1E1-192A1BD7CEA1}" destId="{EB301E05-6728-4B48-B7E1-5212DA9612C6}" srcOrd="0" destOrd="4" presId="urn:microsoft.com/office/officeart/2005/8/layout/hList1"/>
    <dgm:cxn modelId="{A79DDAC7-FE60-4F05-9893-E0E4B5B86F50}" srcId="{E4219247-8703-45A5-B51B-91DCF25FFD3F}" destId="{0B7D714C-1E5C-470C-A0EF-4957F89E5D94}" srcOrd="7" destOrd="0" parTransId="{1D607823-6F22-44E1-A01A-5D16FCDFA67A}" sibTransId="{555BF0C0-2637-460C-B670-AF4E1AD68210}"/>
    <dgm:cxn modelId="{79B16CC9-6A6D-4B65-B315-10EAE94783B3}" srcId="{E4219247-8703-45A5-B51B-91DCF25FFD3F}" destId="{2097AAB6-488B-49B3-9396-25E7FA91E896}" srcOrd="8" destOrd="0" parTransId="{7A4F06F4-70B1-44BA-9B9D-092935D3DF07}" sibTransId="{DDD9FA1F-B164-43DC-BEA3-071660E5573D}"/>
    <dgm:cxn modelId="{57AD7FC9-7DBD-4179-828E-134627C47B35}" type="presOf" srcId="{C30703A0-97B6-45A8-8BE2-3E19E826E2B4}" destId="{B09AA056-B913-43B8-8642-FF293D2909BC}" srcOrd="0" destOrd="0" presId="urn:microsoft.com/office/officeart/2005/8/layout/hList1"/>
    <dgm:cxn modelId="{682413CE-C3E4-4A2E-AFC2-AEF8DB991684}" type="presOf" srcId="{D653C4AB-77FE-42E4-8AE0-40FE399CB8C2}" destId="{EB301E05-6728-4B48-B7E1-5212DA9612C6}" srcOrd="0" destOrd="2" presId="urn:microsoft.com/office/officeart/2005/8/layout/hList1"/>
    <dgm:cxn modelId="{05C143D0-98E0-4E24-859E-5F81CDB08393}" type="presOf" srcId="{6920284A-BE99-4912-82B3-D91FDC52CD98}" destId="{B09AA056-B913-43B8-8642-FF293D2909BC}" srcOrd="0" destOrd="3" presId="urn:microsoft.com/office/officeart/2005/8/layout/hList1"/>
    <dgm:cxn modelId="{7103C6D9-1A31-4D4C-BFD7-B0D9F1B05CF0}" srcId="{E4219247-8703-45A5-B51B-91DCF25FFD3F}" destId="{44B48293-110C-455F-8DEC-3A56E892F77D}" srcOrd="5" destOrd="0" parTransId="{569DF165-E886-43F5-9B8D-D0FAC814D6BF}" sibTransId="{2D4434C0-5A42-49F4-9AAC-23FE6E54C31C}"/>
    <dgm:cxn modelId="{333857E4-5935-4B0B-97E4-18C2BC789359}" srcId="{70C42187-E680-4007-9ABF-3EBD65F5403F}" destId="{4B938F3F-8899-4A40-AAC8-FE200EB44752}" srcOrd="3" destOrd="0" parTransId="{6D845421-897B-4EDA-8731-F269F5A5E6FE}" sibTransId="{BE00D53E-7F3D-4AEC-B50C-A81548B4D32A}"/>
    <dgm:cxn modelId="{168296EC-4DDE-4D36-AF2F-4F39B123F4EE}" srcId="{8868E404-C81C-4139-8B89-5A97EA597DFC}" destId="{C30703A0-97B6-45A8-8BE2-3E19E826E2B4}" srcOrd="0" destOrd="0" parTransId="{844169D0-98F0-44A5-A6A6-33D93C1A9B82}" sibTransId="{7ADEB9EB-D0F8-4B0B-B11C-13B839B85CA2}"/>
    <dgm:cxn modelId="{17BC5CF0-1B04-4E9A-B89F-B01C9EAF94AF}" srcId="{DADEABE8-066E-4BF1-AB56-05E40A1851BB}" destId="{69C22C25-D3AA-42EF-A583-A6A4813169B8}" srcOrd="2" destOrd="0" parTransId="{C0CAB427-938C-4CBD-90AC-4CB21E63119E}" sibTransId="{B31A6374-D945-4633-9B0D-5C90ACB6239D}"/>
    <dgm:cxn modelId="{7090D5F2-EE98-432B-9976-4DCC3B6A6124}" type="presOf" srcId="{4B938F3F-8899-4A40-AAC8-FE200EB44752}" destId="{37CB58A6-3E42-434A-9EC4-2FBD846021CC}" srcOrd="0" destOrd="3" presId="urn:microsoft.com/office/officeart/2005/8/layout/hList1"/>
    <dgm:cxn modelId="{1015F7F5-EF28-4937-AFF3-DA6F79196F26}" srcId="{E4219247-8703-45A5-B51B-91DCF25FFD3F}" destId="{21DC0BC1-CE9A-420C-97FB-9C0609F6C2DD}" srcOrd="1" destOrd="0" parTransId="{109D906E-4C5D-431C-A565-1336EE3B1238}" sibTransId="{2D7753CA-5EE0-441B-BB18-E3A95B7674FD}"/>
    <dgm:cxn modelId="{BD84A5F6-AD68-4024-91F2-D0F9C4890B46}" srcId="{70C42187-E680-4007-9ABF-3EBD65F5403F}" destId="{F3D99977-7D8C-480E-876B-E36278C534CF}" srcOrd="4" destOrd="0" parTransId="{896CE2AB-5D67-4757-82F4-5DE3F9D628C0}" sibTransId="{61CCAFD4-84C6-4258-9D63-2C638935642E}"/>
    <dgm:cxn modelId="{788BADF8-76C3-4F49-AF9A-472C94167041}" srcId="{DADEABE8-066E-4BF1-AB56-05E40A1851BB}" destId="{4E8E2095-95EC-499E-935E-9AA28BB085C8}" srcOrd="1" destOrd="0" parTransId="{571991A3-2B33-476B-A83C-CA5AC859B37F}" sibTransId="{773F7ACD-4D0D-49CB-810E-CD8EE4F01FAF}"/>
    <dgm:cxn modelId="{3EEFB4FE-9730-4602-9330-38EDFAF4A09D}" type="presOf" srcId="{FBBBD4E1-BC3B-4DF8-A78B-6BDA750BEBEC}" destId="{88293FF3-136C-4F86-806C-6BA7728E0306}" srcOrd="0" destOrd="4" presId="urn:microsoft.com/office/officeart/2005/8/layout/hList1"/>
    <dgm:cxn modelId="{8A712346-7C70-458F-823C-8ABF79FF953C}" type="presParOf" srcId="{21033A5F-3ECE-4716-90BD-B75C4A6A3B27}" destId="{8500E5EA-E9F3-44A6-9D64-597E003AD42C}" srcOrd="0" destOrd="0" presId="urn:microsoft.com/office/officeart/2005/8/layout/hList1"/>
    <dgm:cxn modelId="{F3BDB228-2CFC-4390-B5B4-4A8A816A8EA6}" type="presParOf" srcId="{8500E5EA-E9F3-44A6-9D64-597E003AD42C}" destId="{DA3A92C2-CA80-4B7A-B9A6-79B732F80D23}" srcOrd="0" destOrd="0" presId="urn:microsoft.com/office/officeart/2005/8/layout/hList1"/>
    <dgm:cxn modelId="{DD954DAE-84DF-4DE7-9EE4-D9ACA502C006}" type="presParOf" srcId="{8500E5EA-E9F3-44A6-9D64-597E003AD42C}" destId="{37CB58A6-3E42-434A-9EC4-2FBD846021CC}" srcOrd="1" destOrd="0" presId="urn:microsoft.com/office/officeart/2005/8/layout/hList1"/>
    <dgm:cxn modelId="{F0121B12-580D-4AB1-A4FE-4C7C1D3E5D8E}" type="presParOf" srcId="{21033A5F-3ECE-4716-90BD-B75C4A6A3B27}" destId="{5D5B75FD-774F-458D-B992-675710C4515B}" srcOrd="1" destOrd="0" presId="urn:microsoft.com/office/officeart/2005/8/layout/hList1"/>
    <dgm:cxn modelId="{5AAC76DF-8E42-42F2-93BC-17B32BC443E6}" type="presParOf" srcId="{21033A5F-3ECE-4716-90BD-B75C4A6A3B27}" destId="{FD8A9D07-3083-42F0-AFD8-B1E9CCE37F03}" srcOrd="2" destOrd="0" presId="urn:microsoft.com/office/officeart/2005/8/layout/hList1"/>
    <dgm:cxn modelId="{C8099145-F333-455F-A386-FCC6C66965C4}" type="presParOf" srcId="{FD8A9D07-3083-42F0-AFD8-B1E9CCE37F03}" destId="{5A7B1E18-832E-4A5A-A22A-D6ABC3F7A972}" srcOrd="0" destOrd="0" presId="urn:microsoft.com/office/officeart/2005/8/layout/hList1"/>
    <dgm:cxn modelId="{BCE19790-8A62-456C-82E3-1EC226A55400}" type="presParOf" srcId="{FD8A9D07-3083-42F0-AFD8-B1E9CCE37F03}" destId="{88293FF3-136C-4F86-806C-6BA7728E0306}" srcOrd="1" destOrd="0" presId="urn:microsoft.com/office/officeart/2005/8/layout/hList1"/>
    <dgm:cxn modelId="{0AD87950-647A-4E2E-A402-BCEC712FA039}" type="presParOf" srcId="{21033A5F-3ECE-4716-90BD-B75C4A6A3B27}" destId="{63C7990E-9B99-424F-9383-3FF9937F658A}" srcOrd="3" destOrd="0" presId="urn:microsoft.com/office/officeart/2005/8/layout/hList1"/>
    <dgm:cxn modelId="{C8F96B0E-68E9-4D22-A4AB-BE2893AC1A82}" type="presParOf" srcId="{21033A5F-3ECE-4716-90BD-B75C4A6A3B27}" destId="{4BE851FD-8E7C-4437-B3B4-F044BD2FB23F}" srcOrd="4" destOrd="0" presId="urn:microsoft.com/office/officeart/2005/8/layout/hList1"/>
    <dgm:cxn modelId="{5A50B20D-4052-409D-AAEB-0021A992E670}" type="presParOf" srcId="{4BE851FD-8E7C-4437-B3B4-F044BD2FB23F}" destId="{9512AC81-F50F-45CA-953A-56E4B458902A}" srcOrd="0" destOrd="0" presId="urn:microsoft.com/office/officeart/2005/8/layout/hList1"/>
    <dgm:cxn modelId="{CE60772B-C613-4953-8580-0FE7A40C7C84}" type="presParOf" srcId="{4BE851FD-8E7C-4437-B3B4-F044BD2FB23F}" destId="{B09AA056-B913-43B8-8642-FF293D2909BC}" srcOrd="1" destOrd="0" presId="urn:microsoft.com/office/officeart/2005/8/layout/hList1"/>
    <dgm:cxn modelId="{C6DECB73-B230-4CA3-A447-606E2F4DB5C5}" type="presParOf" srcId="{21033A5F-3ECE-4716-90BD-B75C4A6A3B27}" destId="{15CC7626-3CF4-4F2A-B858-C2E4D640A125}" srcOrd="5" destOrd="0" presId="urn:microsoft.com/office/officeart/2005/8/layout/hList1"/>
    <dgm:cxn modelId="{4E3B8BC2-0343-4039-8025-8B305E53BFD6}" type="presParOf" srcId="{21033A5F-3ECE-4716-90BD-B75C4A6A3B27}" destId="{8AFE4A4F-4381-4EE3-BFB4-07CF5C9A1C5E}" srcOrd="6" destOrd="0" presId="urn:microsoft.com/office/officeart/2005/8/layout/hList1"/>
    <dgm:cxn modelId="{2C716A07-ADCD-4444-8BF0-49C4A2E77603}" type="presParOf" srcId="{8AFE4A4F-4381-4EE3-BFB4-07CF5C9A1C5E}" destId="{CF71C912-3DA5-45E8-AECA-3D5868B4208C}" srcOrd="0" destOrd="0" presId="urn:microsoft.com/office/officeart/2005/8/layout/hList1"/>
    <dgm:cxn modelId="{1AFE7479-9321-4103-902D-E535A998EFCC}" type="presParOf" srcId="{8AFE4A4F-4381-4EE3-BFB4-07CF5C9A1C5E}" destId="{EB301E05-6728-4B48-B7E1-5212DA9612C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F19FF8-2551-4645-9B23-E3C8A59595E7}" type="doc">
      <dgm:prSet loTypeId="urn:microsoft.com/office/officeart/2005/8/layout/process1" loCatId="process" qsTypeId="urn:microsoft.com/office/officeart/2005/8/quickstyle/simple1" qsCatId="simple" csTypeId="urn:microsoft.com/office/officeart/2005/8/colors/accent3_1" csCatId="accent3" phldr="1"/>
      <dgm:spPr/>
    </dgm:pt>
    <dgm:pt modelId="{30DB5EFB-752D-4E82-A855-290D1B5F30AD}" type="pres">
      <dgm:prSet presAssocID="{D3F19FF8-2551-4645-9B23-E3C8A59595E7}" presName="Name0" presStyleCnt="0">
        <dgm:presLayoutVars>
          <dgm:dir/>
          <dgm:resizeHandles val="exact"/>
        </dgm:presLayoutVars>
      </dgm:prSet>
      <dgm:spPr/>
    </dgm:pt>
  </dgm:ptLst>
  <dgm:cxnLst>
    <dgm:cxn modelId="{6F2EBFE6-A39E-4BC5-9207-FF1389CE3B8A}" type="presOf" srcId="{D3F19FF8-2551-4645-9B23-E3C8A59595E7}" destId="{30DB5EFB-752D-4E82-A855-290D1B5F30AD}"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DE313-80E6-46F1-A5BB-3B4E041DEC80}">
      <dsp:nvSpPr>
        <dsp:cNvPr id="0" name=""/>
        <dsp:cNvSpPr/>
      </dsp:nvSpPr>
      <dsp:spPr>
        <a:xfrm>
          <a:off x="4287" y="1121621"/>
          <a:ext cx="1329131" cy="195032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1:</a:t>
          </a:r>
        </a:p>
        <a:p>
          <a:pPr marL="0" lvl="0" indent="0" algn="ctr" defTabSz="666750">
            <a:lnSpc>
              <a:spcPct val="90000"/>
            </a:lnSpc>
            <a:spcBef>
              <a:spcPct val="0"/>
            </a:spcBef>
            <a:spcAft>
              <a:spcPct val="35000"/>
            </a:spcAft>
            <a:buNone/>
          </a:pPr>
          <a:r>
            <a:rPr lang="en-US" sz="1500" kern="1200" dirty="0"/>
            <a:t>Determine needs</a:t>
          </a:r>
        </a:p>
      </dsp:txBody>
      <dsp:txXfrm>
        <a:off x="43216" y="1160550"/>
        <a:ext cx="1251273" cy="1872467"/>
      </dsp:txXfrm>
    </dsp:sp>
    <dsp:sp modelId="{26A6B725-E340-45EB-A2B7-5057EEACCF8D}">
      <dsp:nvSpPr>
        <dsp:cNvPr id="0" name=""/>
        <dsp:cNvSpPr/>
      </dsp:nvSpPr>
      <dsp:spPr>
        <a:xfrm>
          <a:off x="1466332" y="1931972"/>
          <a:ext cx="281775" cy="32962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466332" y="1997897"/>
        <a:ext cx="197243" cy="197774"/>
      </dsp:txXfrm>
    </dsp:sp>
    <dsp:sp modelId="{FAB7E348-84F0-42D1-B2E8-6DD04A724922}">
      <dsp:nvSpPr>
        <dsp:cNvPr id="0" name=""/>
        <dsp:cNvSpPr/>
      </dsp:nvSpPr>
      <dsp:spPr>
        <a:xfrm>
          <a:off x="1865072" y="1121621"/>
          <a:ext cx="1329131" cy="195032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2:</a:t>
          </a:r>
        </a:p>
        <a:p>
          <a:pPr marL="0" lvl="0" indent="0" algn="ctr" defTabSz="666750">
            <a:lnSpc>
              <a:spcPct val="90000"/>
            </a:lnSpc>
            <a:spcBef>
              <a:spcPct val="0"/>
            </a:spcBef>
            <a:spcAft>
              <a:spcPct val="35000"/>
            </a:spcAft>
            <a:buNone/>
          </a:pPr>
          <a:r>
            <a:rPr lang="en-US" sz="1500" kern="1200" dirty="0"/>
            <a:t>Create specific learning goals based on pre-assessment</a:t>
          </a:r>
        </a:p>
      </dsp:txBody>
      <dsp:txXfrm>
        <a:off x="1904001" y="1160550"/>
        <a:ext cx="1251273" cy="1872467"/>
      </dsp:txXfrm>
    </dsp:sp>
    <dsp:sp modelId="{B8C529C3-031A-4EA2-ACC1-CB6A8CA5A36C}">
      <dsp:nvSpPr>
        <dsp:cNvPr id="0" name=""/>
        <dsp:cNvSpPr/>
      </dsp:nvSpPr>
      <dsp:spPr>
        <a:xfrm>
          <a:off x="3327117" y="1931972"/>
          <a:ext cx="281775" cy="32962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327117" y="1997897"/>
        <a:ext cx="197243" cy="197774"/>
      </dsp:txXfrm>
    </dsp:sp>
    <dsp:sp modelId="{4313B4AF-0A00-4071-B021-5C95AF2DE962}">
      <dsp:nvSpPr>
        <dsp:cNvPr id="0" name=""/>
        <dsp:cNvSpPr/>
      </dsp:nvSpPr>
      <dsp:spPr>
        <a:xfrm>
          <a:off x="3725857" y="1121621"/>
          <a:ext cx="1329131" cy="195032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3:</a:t>
          </a:r>
        </a:p>
        <a:p>
          <a:pPr marL="0" lvl="0" indent="0" algn="ctr" defTabSz="666750">
            <a:lnSpc>
              <a:spcPct val="90000"/>
            </a:lnSpc>
            <a:spcBef>
              <a:spcPct val="0"/>
            </a:spcBef>
            <a:spcAft>
              <a:spcPct val="35000"/>
            </a:spcAft>
            <a:buNone/>
          </a:pPr>
          <a:r>
            <a:rPr lang="en-US" sz="1500" kern="1200" dirty="0"/>
            <a:t>Create and implement teaching and learning strategies</a:t>
          </a:r>
        </a:p>
      </dsp:txBody>
      <dsp:txXfrm>
        <a:off x="3764786" y="1160550"/>
        <a:ext cx="1251273" cy="1872467"/>
      </dsp:txXfrm>
    </dsp:sp>
    <dsp:sp modelId="{90B896A4-9B61-42AF-9C96-6471A8B0F912}">
      <dsp:nvSpPr>
        <dsp:cNvPr id="0" name=""/>
        <dsp:cNvSpPr/>
      </dsp:nvSpPr>
      <dsp:spPr>
        <a:xfrm>
          <a:off x="5187902" y="1931972"/>
          <a:ext cx="281775" cy="32962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187902" y="1997897"/>
        <a:ext cx="197243" cy="197774"/>
      </dsp:txXfrm>
    </dsp:sp>
    <dsp:sp modelId="{EED96863-216B-4D40-B33F-8D7E62166E8F}">
      <dsp:nvSpPr>
        <dsp:cNvPr id="0" name=""/>
        <dsp:cNvSpPr/>
      </dsp:nvSpPr>
      <dsp:spPr>
        <a:xfrm>
          <a:off x="5586641" y="1121621"/>
          <a:ext cx="1329131" cy="195032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4:</a:t>
          </a:r>
        </a:p>
        <a:p>
          <a:pPr marL="0" lvl="0" indent="0" algn="ctr" defTabSz="666750">
            <a:lnSpc>
              <a:spcPct val="90000"/>
            </a:lnSpc>
            <a:spcBef>
              <a:spcPct val="0"/>
            </a:spcBef>
            <a:spcAft>
              <a:spcPct val="35000"/>
            </a:spcAft>
            <a:buNone/>
          </a:pPr>
          <a:r>
            <a:rPr lang="en-US" sz="1500" kern="1200" dirty="0"/>
            <a:t>Monitor student progress through ongoing formative assessment</a:t>
          </a:r>
        </a:p>
      </dsp:txBody>
      <dsp:txXfrm>
        <a:off x="5625570" y="1160550"/>
        <a:ext cx="1251273" cy="1872467"/>
      </dsp:txXfrm>
    </dsp:sp>
    <dsp:sp modelId="{0EBE87A4-7778-4E20-A1A1-6D3C11CCDA3C}">
      <dsp:nvSpPr>
        <dsp:cNvPr id="0" name=""/>
        <dsp:cNvSpPr/>
      </dsp:nvSpPr>
      <dsp:spPr>
        <a:xfrm>
          <a:off x="7048686" y="1931972"/>
          <a:ext cx="281775" cy="32962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7048686" y="1997897"/>
        <a:ext cx="197243" cy="197774"/>
      </dsp:txXfrm>
    </dsp:sp>
    <dsp:sp modelId="{5E0B94D2-C43D-43CE-B378-A4263D31E1FE}">
      <dsp:nvSpPr>
        <dsp:cNvPr id="0" name=""/>
        <dsp:cNvSpPr/>
      </dsp:nvSpPr>
      <dsp:spPr>
        <a:xfrm>
          <a:off x="7447426" y="1121621"/>
          <a:ext cx="1329131" cy="195032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5:</a:t>
          </a:r>
        </a:p>
        <a:p>
          <a:pPr marL="0" lvl="0" indent="0" algn="ctr" defTabSz="666750">
            <a:lnSpc>
              <a:spcPct val="90000"/>
            </a:lnSpc>
            <a:spcBef>
              <a:spcPct val="0"/>
            </a:spcBef>
            <a:spcAft>
              <a:spcPct val="35000"/>
            </a:spcAft>
            <a:buNone/>
          </a:pPr>
          <a:r>
            <a:rPr lang="en-US" sz="1500" kern="1200" dirty="0"/>
            <a:t>Determine whether students achieved the goals</a:t>
          </a:r>
        </a:p>
      </dsp:txBody>
      <dsp:txXfrm>
        <a:off x="7486355" y="1160550"/>
        <a:ext cx="1251273" cy="18724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07639-010F-431A-8D71-68428B7EA8EB}">
      <dsp:nvSpPr>
        <dsp:cNvPr id="0" name=""/>
        <dsp:cNvSpPr/>
      </dsp:nvSpPr>
      <dsp:spPr>
        <a:xfrm>
          <a:off x="2729" y="804930"/>
          <a:ext cx="1485101" cy="1224898"/>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Initiative and Risk-taking </a:t>
          </a:r>
        </a:p>
      </dsp:txBody>
      <dsp:txXfrm>
        <a:off x="30917" y="833118"/>
        <a:ext cx="1428725" cy="906044"/>
      </dsp:txXfrm>
    </dsp:sp>
    <dsp:sp modelId="{EE499896-355B-4ABB-9453-982925CE3438}">
      <dsp:nvSpPr>
        <dsp:cNvPr id="0" name=""/>
        <dsp:cNvSpPr/>
      </dsp:nvSpPr>
      <dsp:spPr>
        <a:xfrm>
          <a:off x="810196" y="999254"/>
          <a:ext cx="1781693" cy="1781693"/>
        </a:xfrm>
        <a:prstGeom prst="leftCircularArrow">
          <a:avLst>
            <a:gd name="adj1" fmla="val 3956"/>
            <a:gd name="adj2" fmla="val 496302"/>
            <a:gd name="adj3" fmla="val 2271813"/>
            <a:gd name="adj4" fmla="val 9024489"/>
            <a:gd name="adj5" fmla="val 4616"/>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EDE3D8-8E89-42C7-B67C-094B701A953E}">
      <dsp:nvSpPr>
        <dsp:cNvPr id="0" name=""/>
        <dsp:cNvSpPr/>
      </dsp:nvSpPr>
      <dsp:spPr>
        <a:xfrm>
          <a:off x="332752" y="1767350"/>
          <a:ext cx="1320090" cy="52495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Self-discipline</a:t>
          </a:r>
        </a:p>
      </dsp:txBody>
      <dsp:txXfrm>
        <a:off x="348127" y="1782725"/>
        <a:ext cx="1289340" cy="494206"/>
      </dsp:txXfrm>
    </dsp:sp>
    <dsp:sp modelId="{2460CA59-D040-40BD-8C2D-52F09648B00A}">
      <dsp:nvSpPr>
        <dsp:cNvPr id="0" name=""/>
        <dsp:cNvSpPr/>
      </dsp:nvSpPr>
      <dsp:spPr>
        <a:xfrm>
          <a:off x="1988509" y="804930"/>
          <a:ext cx="1485101" cy="1224898"/>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Time management</a:t>
          </a:r>
        </a:p>
      </dsp:txBody>
      <dsp:txXfrm>
        <a:off x="2016697" y="1095596"/>
        <a:ext cx="1428725" cy="906044"/>
      </dsp:txXfrm>
    </dsp:sp>
    <dsp:sp modelId="{2C436AEC-1861-417A-938F-65387FC4413F}">
      <dsp:nvSpPr>
        <dsp:cNvPr id="0" name=""/>
        <dsp:cNvSpPr/>
      </dsp:nvSpPr>
      <dsp:spPr>
        <a:xfrm>
          <a:off x="2783600" y="5784"/>
          <a:ext cx="1971456" cy="1971456"/>
        </a:xfrm>
        <a:prstGeom prst="circularArrow">
          <a:avLst>
            <a:gd name="adj1" fmla="val 3576"/>
            <a:gd name="adj2" fmla="val 444442"/>
            <a:gd name="adj3" fmla="val 19380047"/>
            <a:gd name="adj4" fmla="val 12575511"/>
            <a:gd name="adj5" fmla="val 4171"/>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05A0A25-3951-427A-ACFB-27E3997DC9C6}">
      <dsp:nvSpPr>
        <dsp:cNvPr id="0" name=""/>
        <dsp:cNvSpPr/>
      </dsp:nvSpPr>
      <dsp:spPr>
        <a:xfrm>
          <a:off x="2318532" y="542452"/>
          <a:ext cx="1320090" cy="52495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Independence</a:t>
          </a:r>
        </a:p>
      </dsp:txBody>
      <dsp:txXfrm>
        <a:off x="2333907" y="557827"/>
        <a:ext cx="1289340" cy="494206"/>
      </dsp:txXfrm>
    </dsp:sp>
    <dsp:sp modelId="{5E21F16E-0588-460F-8D3C-8FC7F0192554}">
      <dsp:nvSpPr>
        <dsp:cNvPr id="0" name=""/>
        <dsp:cNvSpPr/>
      </dsp:nvSpPr>
      <dsp:spPr>
        <a:xfrm>
          <a:off x="3974289" y="804930"/>
          <a:ext cx="1485101" cy="1224898"/>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Critical thinking and Teamwork</a:t>
          </a:r>
        </a:p>
      </dsp:txBody>
      <dsp:txXfrm>
        <a:off x="4002477" y="833118"/>
        <a:ext cx="1428725" cy="906044"/>
      </dsp:txXfrm>
    </dsp:sp>
    <dsp:sp modelId="{0EB01EBF-6955-4634-854B-6F07C07787B4}">
      <dsp:nvSpPr>
        <dsp:cNvPr id="0" name=""/>
        <dsp:cNvSpPr/>
      </dsp:nvSpPr>
      <dsp:spPr>
        <a:xfrm>
          <a:off x="4781756" y="999254"/>
          <a:ext cx="1781693" cy="1781693"/>
        </a:xfrm>
        <a:prstGeom prst="leftCircularArrow">
          <a:avLst>
            <a:gd name="adj1" fmla="val 3956"/>
            <a:gd name="adj2" fmla="val 496302"/>
            <a:gd name="adj3" fmla="val 2271813"/>
            <a:gd name="adj4" fmla="val 9024489"/>
            <a:gd name="adj5" fmla="val 4616"/>
          </a:avLst>
        </a:prstGeom>
        <a:gradFill rotWithShape="0">
          <a:gsLst>
            <a:gs pos="0">
              <a:schemeClr val="accent6">
                <a:tint val="60000"/>
                <a:hueOff val="0"/>
                <a:satOff val="0"/>
                <a:lumOff val="0"/>
                <a:alphaOff val="0"/>
                <a:satMod val="103000"/>
                <a:lumMod val="102000"/>
                <a:tint val="94000"/>
              </a:schemeClr>
            </a:gs>
            <a:gs pos="50000">
              <a:schemeClr val="accent6">
                <a:tint val="60000"/>
                <a:hueOff val="0"/>
                <a:satOff val="0"/>
                <a:lumOff val="0"/>
                <a:alphaOff val="0"/>
                <a:satMod val="110000"/>
                <a:lumMod val="100000"/>
                <a:shade val="100000"/>
              </a:schemeClr>
            </a:gs>
            <a:gs pos="100000">
              <a:schemeClr val="accent6">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9E84D88-099C-4EA0-8389-8AFAD3BAB2D7}">
      <dsp:nvSpPr>
        <dsp:cNvPr id="0" name=""/>
        <dsp:cNvSpPr/>
      </dsp:nvSpPr>
      <dsp:spPr>
        <a:xfrm>
          <a:off x="4304312" y="1767350"/>
          <a:ext cx="1320090" cy="52495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Problem solving</a:t>
          </a:r>
        </a:p>
      </dsp:txBody>
      <dsp:txXfrm>
        <a:off x="4319687" y="1782725"/>
        <a:ext cx="1289340" cy="494206"/>
      </dsp:txXfrm>
    </dsp:sp>
    <dsp:sp modelId="{8BF4BD6E-5190-493C-83FB-7357B67A55E9}">
      <dsp:nvSpPr>
        <dsp:cNvPr id="0" name=""/>
        <dsp:cNvSpPr/>
      </dsp:nvSpPr>
      <dsp:spPr>
        <a:xfrm>
          <a:off x="5960069" y="804930"/>
          <a:ext cx="1485101" cy="1224898"/>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Evaluating own work and giving feedback </a:t>
          </a:r>
        </a:p>
      </dsp:txBody>
      <dsp:txXfrm>
        <a:off x="5988257" y="1095596"/>
        <a:ext cx="1428725" cy="906044"/>
      </dsp:txXfrm>
    </dsp:sp>
    <dsp:sp modelId="{917AFC77-2624-4EE6-AFFE-3B7C799FBD86}">
      <dsp:nvSpPr>
        <dsp:cNvPr id="0" name=""/>
        <dsp:cNvSpPr/>
      </dsp:nvSpPr>
      <dsp:spPr>
        <a:xfrm>
          <a:off x="6290091" y="542452"/>
          <a:ext cx="1320090" cy="52495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Reflection</a:t>
          </a:r>
        </a:p>
      </dsp:txBody>
      <dsp:txXfrm>
        <a:off x="6305466" y="557827"/>
        <a:ext cx="1289340" cy="4942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CBEE4-CADA-4865-8F41-5B033C7CFC7A}">
      <dsp:nvSpPr>
        <dsp:cNvPr id="0" name=""/>
        <dsp:cNvSpPr/>
      </dsp:nvSpPr>
      <dsp:spPr>
        <a:xfrm>
          <a:off x="76193" y="0"/>
          <a:ext cx="8458213" cy="4114800"/>
        </a:xfrm>
        <a:prstGeom prst="rightArrow">
          <a:avLst/>
        </a:prstGeom>
        <a:solidFill>
          <a:schemeClr val="accent5">
            <a:tint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26E4D75-6FED-4BA6-B429-9A9254F7349C}">
      <dsp:nvSpPr>
        <dsp:cNvPr id="0" name=""/>
        <dsp:cNvSpPr/>
      </dsp:nvSpPr>
      <dsp:spPr>
        <a:xfrm>
          <a:off x="2371" y="990596"/>
          <a:ext cx="1978956" cy="2133606"/>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Metacognitive thinking and self/peer assessing learners are often a level IV </a:t>
          </a:r>
        </a:p>
      </dsp:txBody>
      <dsp:txXfrm>
        <a:off x="98976" y="1087201"/>
        <a:ext cx="1785746" cy="1940396"/>
      </dsp:txXfrm>
    </dsp:sp>
    <dsp:sp modelId="{F064A0C6-2992-46CB-BA67-4B94580C08B7}">
      <dsp:nvSpPr>
        <dsp:cNvPr id="0" name=""/>
        <dsp:cNvSpPr/>
      </dsp:nvSpPr>
      <dsp:spPr>
        <a:xfrm>
          <a:off x="2242421" y="990596"/>
          <a:ext cx="2025380" cy="2133606"/>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Cognitive engagement thinking learners are usually Level III</a:t>
          </a:r>
        </a:p>
      </dsp:txBody>
      <dsp:txXfrm>
        <a:off x="2341292" y="1089467"/>
        <a:ext cx="1827638" cy="1935864"/>
      </dsp:txXfrm>
    </dsp:sp>
    <dsp:sp modelId="{BABD9CC9-3694-4ADE-8BF7-2207A57ACA5D}">
      <dsp:nvSpPr>
        <dsp:cNvPr id="0" name=""/>
        <dsp:cNvSpPr/>
      </dsp:nvSpPr>
      <dsp:spPr>
        <a:xfrm>
          <a:off x="4528894" y="990596"/>
          <a:ext cx="1939929" cy="2133606"/>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Compliant learners reflect Level II</a:t>
          </a:r>
        </a:p>
      </dsp:txBody>
      <dsp:txXfrm>
        <a:off x="4623594" y="1085296"/>
        <a:ext cx="1750529" cy="1944206"/>
      </dsp:txXfrm>
    </dsp:sp>
    <dsp:sp modelId="{85886D28-D631-44CF-9EA5-FE74F2CAA93E}">
      <dsp:nvSpPr>
        <dsp:cNvPr id="0" name=""/>
        <dsp:cNvSpPr/>
      </dsp:nvSpPr>
      <dsp:spPr>
        <a:xfrm>
          <a:off x="6732288" y="990596"/>
          <a:ext cx="1878311" cy="2133606"/>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Unstructured learners are usually Level I</a:t>
          </a:r>
        </a:p>
      </dsp:txBody>
      <dsp:txXfrm>
        <a:off x="6823980" y="1082288"/>
        <a:ext cx="1694927" cy="1950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DE313-80E6-46F1-A5BB-3B4E041DEC80}">
      <dsp:nvSpPr>
        <dsp:cNvPr id="0" name=""/>
        <dsp:cNvSpPr/>
      </dsp:nvSpPr>
      <dsp:spPr>
        <a:xfrm>
          <a:off x="4287" y="1121621"/>
          <a:ext cx="1329131" cy="1950325"/>
        </a:xfrm>
        <a:prstGeom prst="roundRect">
          <a:avLst>
            <a:gd name="adj" fmla="val 10000"/>
          </a:avLst>
        </a:prstGeom>
        <a:solidFill>
          <a:schemeClr val="accent4">
            <a:lumMod val="60000"/>
            <a:lumOff val="40000"/>
          </a:schemeClr>
        </a:solidFill>
        <a:ln w="762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1:</a:t>
          </a:r>
        </a:p>
        <a:p>
          <a:pPr marL="0" lvl="0" indent="0" algn="ctr" defTabSz="666750">
            <a:lnSpc>
              <a:spcPct val="90000"/>
            </a:lnSpc>
            <a:spcBef>
              <a:spcPct val="0"/>
            </a:spcBef>
            <a:spcAft>
              <a:spcPct val="35000"/>
            </a:spcAft>
            <a:buNone/>
          </a:pPr>
          <a:r>
            <a:rPr lang="en-US" sz="1500" kern="1200" dirty="0"/>
            <a:t>Determine needs</a:t>
          </a:r>
        </a:p>
      </dsp:txBody>
      <dsp:txXfrm>
        <a:off x="43216" y="1160550"/>
        <a:ext cx="1251273" cy="1872467"/>
      </dsp:txXfrm>
    </dsp:sp>
    <dsp:sp modelId="{26A6B725-E340-45EB-A2B7-5057EEACCF8D}">
      <dsp:nvSpPr>
        <dsp:cNvPr id="0" name=""/>
        <dsp:cNvSpPr/>
      </dsp:nvSpPr>
      <dsp:spPr>
        <a:xfrm>
          <a:off x="1466332" y="1931972"/>
          <a:ext cx="281775" cy="32962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466332" y="1997897"/>
        <a:ext cx="197243" cy="197774"/>
      </dsp:txXfrm>
    </dsp:sp>
    <dsp:sp modelId="{FAB7E348-84F0-42D1-B2E8-6DD04A724922}">
      <dsp:nvSpPr>
        <dsp:cNvPr id="0" name=""/>
        <dsp:cNvSpPr/>
      </dsp:nvSpPr>
      <dsp:spPr>
        <a:xfrm>
          <a:off x="1865072" y="1121621"/>
          <a:ext cx="1329131" cy="195032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2:</a:t>
          </a:r>
        </a:p>
        <a:p>
          <a:pPr marL="0" lvl="0" indent="0" algn="ctr" defTabSz="666750">
            <a:lnSpc>
              <a:spcPct val="90000"/>
            </a:lnSpc>
            <a:spcBef>
              <a:spcPct val="0"/>
            </a:spcBef>
            <a:spcAft>
              <a:spcPct val="35000"/>
            </a:spcAft>
            <a:buNone/>
          </a:pPr>
          <a:r>
            <a:rPr lang="en-US" sz="1500" kern="1200" dirty="0"/>
            <a:t>Create specific learning goals based on pre-assessment</a:t>
          </a:r>
        </a:p>
      </dsp:txBody>
      <dsp:txXfrm>
        <a:off x="1904001" y="1160550"/>
        <a:ext cx="1251273" cy="1872467"/>
      </dsp:txXfrm>
    </dsp:sp>
    <dsp:sp modelId="{B8C529C3-031A-4EA2-ACC1-CB6A8CA5A36C}">
      <dsp:nvSpPr>
        <dsp:cNvPr id="0" name=""/>
        <dsp:cNvSpPr/>
      </dsp:nvSpPr>
      <dsp:spPr>
        <a:xfrm>
          <a:off x="3327117" y="1931972"/>
          <a:ext cx="281775" cy="32962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327117" y="1997897"/>
        <a:ext cx="197243" cy="197774"/>
      </dsp:txXfrm>
    </dsp:sp>
    <dsp:sp modelId="{4313B4AF-0A00-4071-B021-5C95AF2DE962}">
      <dsp:nvSpPr>
        <dsp:cNvPr id="0" name=""/>
        <dsp:cNvSpPr/>
      </dsp:nvSpPr>
      <dsp:spPr>
        <a:xfrm>
          <a:off x="3725857" y="1121621"/>
          <a:ext cx="1329131" cy="195032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3:</a:t>
          </a:r>
        </a:p>
        <a:p>
          <a:pPr marL="0" lvl="0" indent="0" algn="ctr" defTabSz="666750">
            <a:lnSpc>
              <a:spcPct val="90000"/>
            </a:lnSpc>
            <a:spcBef>
              <a:spcPct val="0"/>
            </a:spcBef>
            <a:spcAft>
              <a:spcPct val="35000"/>
            </a:spcAft>
            <a:buNone/>
          </a:pPr>
          <a:r>
            <a:rPr lang="en-US" sz="1500" kern="1200" dirty="0"/>
            <a:t>Create and implement teaching and learning strategies</a:t>
          </a:r>
        </a:p>
      </dsp:txBody>
      <dsp:txXfrm>
        <a:off x="3764786" y="1160550"/>
        <a:ext cx="1251273" cy="1872467"/>
      </dsp:txXfrm>
    </dsp:sp>
    <dsp:sp modelId="{90B896A4-9B61-42AF-9C96-6471A8B0F912}">
      <dsp:nvSpPr>
        <dsp:cNvPr id="0" name=""/>
        <dsp:cNvSpPr/>
      </dsp:nvSpPr>
      <dsp:spPr>
        <a:xfrm>
          <a:off x="5187902" y="1931972"/>
          <a:ext cx="281775" cy="32962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187902" y="1997897"/>
        <a:ext cx="197243" cy="197774"/>
      </dsp:txXfrm>
    </dsp:sp>
    <dsp:sp modelId="{EED96863-216B-4D40-B33F-8D7E62166E8F}">
      <dsp:nvSpPr>
        <dsp:cNvPr id="0" name=""/>
        <dsp:cNvSpPr/>
      </dsp:nvSpPr>
      <dsp:spPr>
        <a:xfrm>
          <a:off x="5586641" y="1121621"/>
          <a:ext cx="1329131" cy="195032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4:</a:t>
          </a:r>
        </a:p>
        <a:p>
          <a:pPr marL="0" lvl="0" indent="0" algn="ctr" defTabSz="666750">
            <a:lnSpc>
              <a:spcPct val="90000"/>
            </a:lnSpc>
            <a:spcBef>
              <a:spcPct val="0"/>
            </a:spcBef>
            <a:spcAft>
              <a:spcPct val="35000"/>
            </a:spcAft>
            <a:buNone/>
          </a:pPr>
          <a:r>
            <a:rPr lang="en-US" sz="1500" kern="1200" dirty="0"/>
            <a:t>Monitor student progress through ongoing formative assessment</a:t>
          </a:r>
        </a:p>
      </dsp:txBody>
      <dsp:txXfrm>
        <a:off x="5625570" y="1160550"/>
        <a:ext cx="1251273" cy="1872467"/>
      </dsp:txXfrm>
    </dsp:sp>
    <dsp:sp modelId="{0EBE87A4-7778-4E20-A1A1-6D3C11CCDA3C}">
      <dsp:nvSpPr>
        <dsp:cNvPr id="0" name=""/>
        <dsp:cNvSpPr/>
      </dsp:nvSpPr>
      <dsp:spPr>
        <a:xfrm>
          <a:off x="7048686" y="1931972"/>
          <a:ext cx="281775" cy="32962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7048686" y="1997897"/>
        <a:ext cx="197243" cy="197774"/>
      </dsp:txXfrm>
    </dsp:sp>
    <dsp:sp modelId="{5E0B94D2-C43D-43CE-B378-A4263D31E1FE}">
      <dsp:nvSpPr>
        <dsp:cNvPr id="0" name=""/>
        <dsp:cNvSpPr/>
      </dsp:nvSpPr>
      <dsp:spPr>
        <a:xfrm>
          <a:off x="7447426" y="1121621"/>
          <a:ext cx="1329131" cy="195032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5:</a:t>
          </a:r>
        </a:p>
        <a:p>
          <a:pPr marL="0" lvl="0" indent="0" algn="ctr" defTabSz="666750">
            <a:lnSpc>
              <a:spcPct val="90000"/>
            </a:lnSpc>
            <a:spcBef>
              <a:spcPct val="0"/>
            </a:spcBef>
            <a:spcAft>
              <a:spcPct val="35000"/>
            </a:spcAft>
            <a:buNone/>
          </a:pPr>
          <a:r>
            <a:rPr lang="en-US" sz="1500" kern="1200" dirty="0"/>
            <a:t>Determine whether students achieved the goals</a:t>
          </a:r>
        </a:p>
      </dsp:txBody>
      <dsp:txXfrm>
        <a:off x="7486355" y="1160550"/>
        <a:ext cx="1251273" cy="1872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DE313-80E6-46F1-A5BB-3B4E041DEC80}">
      <dsp:nvSpPr>
        <dsp:cNvPr id="0" name=""/>
        <dsp:cNvSpPr/>
      </dsp:nvSpPr>
      <dsp:spPr>
        <a:xfrm>
          <a:off x="4200" y="1184407"/>
          <a:ext cx="1302125" cy="195318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1:</a:t>
          </a:r>
        </a:p>
        <a:p>
          <a:pPr marL="0" lvl="0" indent="0" algn="ctr" defTabSz="666750">
            <a:lnSpc>
              <a:spcPct val="90000"/>
            </a:lnSpc>
            <a:spcBef>
              <a:spcPct val="0"/>
            </a:spcBef>
            <a:spcAft>
              <a:spcPct val="35000"/>
            </a:spcAft>
            <a:buNone/>
          </a:pPr>
          <a:r>
            <a:rPr lang="en-US" sz="1500" kern="1200" dirty="0"/>
            <a:t>Determine needs</a:t>
          </a:r>
        </a:p>
      </dsp:txBody>
      <dsp:txXfrm>
        <a:off x="42338" y="1222545"/>
        <a:ext cx="1225849" cy="1876911"/>
      </dsp:txXfrm>
    </dsp:sp>
    <dsp:sp modelId="{26A6B725-E340-45EB-A2B7-5057EEACCF8D}">
      <dsp:nvSpPr>
        <dsp:cNvPr id="0" name=""/>
        <dsp:cNvSpPr/>
      </dsp:nvSpPr>
      <dsp:spPr>
        <a:xfrm>
          <a:off x="1436538" y="1999537"/>
          <a:ext cx="276050" cy="32292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436538" y="2064122"/>
        <a:ext cx="193235" cy="193757"/>
      </dsp:txXfrm>
    </dsp:sp>
    <dsp:sp modelId="{FAB7E348-84F0-42D1-B2E8-6DD04A724922}">
      <dsp:nvSpPr>
        <dsp:cNvPr id="0" name=""/>
        <dsp:cNvSpPr/>
      </dsp:nvSpPr>
      <dsp:spPr>
        <a:xfrm>
          <a:off x="1827175" y="1184407"/>
          <a:ext cx="1302125" cy="1953187"/>
        </a:xfrm>
        <a:prstGeom prst="roundRect">
          <a:avLst>
            <a:gd name="adj" fmla="val 10000"/>
          </a:avLst>
        </a:prstGeom>
        <a:solidFill>
          <a:schemeClr val="accent4">
            <a:lumMod val="60000"/>
            <a:lumOff val="40000"/>
          </a:schemeClr>
        </a:solidFill>
        <a:ln w="762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2:</a:t>
          </a:r>
        </a:p>
        <a:p>
          <a:pPr marL="0" lvl="0" indent="0" algn="ctr" defTabSz="666750">
            <a:lnSpc>
              <a:spcPct val="90000"/>
            </a:lnSpc>
            <a:spcBef>
              <a:spcPct val="0"/>
            </a:spcBef>
            <a:spcAft>
              <a:spcPct val="35000"/>
            </a:spcAft>
            <a:buNone/>
          </a:pPr>
          <a:r>
            <a:rPr lang="en-US" sz="1500" kern="1200" dirty="0"/>
            <a:t>Create specific learning goals based on pre-assessment</a:t>
          </a:r>
        </a:p>
      </dsp:txBody>
      <dsp:txXfrm>
        <a:off x="1865313" y="1222545"/>
        <a:ext cx="1225849" cy="1876911"/>
      </dsp:txXfrm>
    </dsp:sp>
    <dsp:sp modelId="{B8C529C3-031A-4EA2-ACC1-CB6A8CA5A36C}">
      <dsp:nvSpPr>
        <dsp:cNvPr id="0" name=""/>
        <dsp:cNvSpPr/>
      </dsp:nvSpPr>
      <dsp:spPr>
        <a:xfrm>
          <a:off x="3259513" y="1999537"/>
          <a:ext cx="276050" cy="32292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259513" y="2064122"/>
        <a:ext cx="193235" cy="193757"/>
      </dsp:txXfrm>
    </dsp:sp>
    <dsp:sp modelId="{4313B4AF-0A00-4071-B021-5C95AF2DE962}">
      <dsp:nvSpPr>
        <dsp:cNvPr id="0" name=""/>
        <dsp:cNvSpPr/>
      </dsp:nvSpPr>
      <dsp:spPr>
        <a:xfrm>
          <a:off x="3650150" y="1184407"/>
          <a:ext cx="1302125" cy="195318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3:</a:t>
          </a:r>
        </a:p>
        <a:p>
          <a:pPr marL="0" lvl="0" indent="0" algn="ctr" defTabSz="666750">
            <a:lnSpc>
              <a:spcPct val="90000"/>
            </a:lnSpc>
            <a:spcBef>
              <a:spcPct val="0"/>
            </a:spcBef>
            <a:spcAft>
              <a:spcPct val="35000"/>
            </a:spcAft>
            <a:buNone/>
          </a:pPr>
          <a:r>
            <a:rPr lang="en-US" sz="1500" kern="1200" dirty="0"/>
            <a:t>Create and implement teaching and learning strategies</a:t>
          </a:r>
        </a:p>
      </dsp:txBody>
      <dsp:txXfrm>
        <a:off x="3688288" y="1222545"/>
        <a:ext cx="1225849" cy="1876911"/>
      </dsp:txXfrm>
    </dsp:sp>
    <dsp:sp modelId="{90B896A4-9B61-42AF-9C96-6471A8B0F912}">
      <dsp:nvSpPr>
        <dsp:cNvPr id="0" name=""/>
        <dsp:cNvSpPr/>
      </dsp:nvSpPr>
      <dsp:spPr>
        <a:xfrm>
          <a:off x="5082488" y="1999537"/>
          <a:ext cx="276050" cy="32292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082488" y="2064122"/>
        <a:ext cx="193235" cy="193757"/>
      </dsp:txXfrm>
    </dsp:sp>
    <dsp:sp modelId="{EED96863-216B-4D40-B33F-8D7E62166E8F}">
      <dsp:nvSpPr>
        <dsp:cNvPr id="0" name=""/>
        <dsp:cNvSpPr/>
      </dsp:nvSpPr>
      <dsp:spPr>
        <a:xfrm>
          <a:off x="5473126" y="1184407"/>
          <a:ext cx="1302125" cy="195318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4:</a:t>
          </a:r>
        </a:p>
        <a:p>
          <a:pPr marL="0" lvl="0" indent="0" algn="ctr" defTabSz="666750">
            <a:lnSpc>
              <a:spcPct val="90000"/>
            </a:lnSpc>
            <a:spcBef>
              <a:spcPct val="0"/>
            </a:spcBef>
            <a:spcAft>
              <a:spcPct val="35000"/>
            </a:spcAft>
            <a:buNone/>
          </a:pPr>
          <a:r>
            <a:rPr lang="en-US" sz="1500" kern="1200" dirty="0"/>
            <a:t>Monitor student progress through ongoing formative assessment</a:t>
          </a:r>
        </a:p>
      </dsp:txBody>
      <dsp:txXfrm>
        <a:off x="5511264" y="1222545"/>
        <a:ext cx="1225849" cy="1876911"/>
      </dsp:txXfrm>
    </dsp:sp>
    <dsp:sp modelId="{0EBE87A4-7778-4E20-A1A1-6D3C11CCDA3C}">
      <dsp:nvSpPr>
        <dsp:cNvPr id="0" name=""/>
        <dsp:cNvSpPr/>
      </dsp:nvSpPr>
      <dsp:spPr>
        <a:xfrm>
          <a:off x="6905463" y="1999537"/>
          <a:ext cx="276050" cy="32292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6905463" y="2064122"/>
        <a:ext cx="193235" cy="193757"/>
      </dsp:txXfrm>
    </dsp:sp>
    <dsp:sp modelId="{5E0B94D2-C43D-43CE-B378-A4263D31E1FE}">
      <dsp:nvSpPr>
        <dsp:cNvPr id="0" name=""/>
        <dsp:cNvSpPr/>
      </dsp:nvSpPr>
      <dsp:spPr>
        <a:xfrm>
          <a:off x="7296101" y="1184407"/>
          <a:ext cx="1302125" cy="195318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5:</a:t>
          </a:r>
        </a:p>
        <a:p>
          <a:pPr marL="0" lvl="0" indent="0" algn="ctr" defTabSz="666750">
            <a:lnSpc>
              <a:spcPct val="90000"/>
            </a:lnSpc>
            <a:spcBef>
              <a:spcPct val="0"/>
            </a:spcBef>
            <a:spcAft>
              <a:spcPct val="35000"/>
            </a:spcAft>
            <a:buNone/>
          </a:pPr>
          <a:r>
            <a:rPr lang="en-US" sz="1500" kern="1200" dirty="0"/>
            <a:t>Determine whether students achieved the goals</a:t>
          </a:r>
        </a:p>
      </dsp:txBody>
      <dsp:txXfrm>
        <a:off x="7334239" y="1222545"/>
        <a:ext cx="1225849" cy="1876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DE313-80E6-46F1-A5BB-3B4E041DEC80}">
      <dsp:nvSpPr>
        <dsp:cNvPr id="0" name=""/>
        <dsp:cNvSpPr/>
      </dsp:nvSpPr>
      <dsp:spPr>
        <a:xfrm>
          <a:off x="4263" y="1271292"/>
          <a:ext cx="1321536" cy="195480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1:</a:t>
          </a:r>
        </a:p>
        <a:p>
          <a:pPr marL="0" lvl="0" indent="0" algn="ctr" defTabSz="666750">
            <a:lnSpc>
              <a:spcPct val="90000"/>
            </a:lnSpc>
            <a:spcBef>
              <a:spcPct val="0"/>
            </a:spcBef>
            <a:spcAft>
              <a:spcPct val="35000"/>
            </a:spcAft>
            <a:buNone/>
          </a:pPr>
          <a:r>
            <a:rPr lang="en-US" sz="1500" kern="1200" dirty="0"/>
            <a:t>Determine needs</a:t>
          </a:r>
        </a:p>
      </dsp:txBody>
      <dsp:txXfrm>
        <a:off x="42969" y="1309998"/>
        <a:ext cx="1244124" cy="1877393"/>
      </dsp:txXfrm>
    </dsp:sp>
    <dsp:sp modelId="{26A6B725-E340-45EB-A2B7-5057EEACCF8D}">
      <dsp:nvSpPr>
        <dsp:cNvPr id="0" name=""/>
        <dsp:cNvSpPr/>
      </dsp:nvSpPr>
      <dsp:spPr>
        <a:xfrm>
          <a:off x="1457953" y="2084824"/>
          <a:ext cx="280165" cy="3277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457953" y="2150372"/>
        <a:ext cx="196116" cy="196645"/>
      </dsp:txXfrm>
    </dsp:sp>
    <dsp:sp modelId="{FAB7E348-84F0-42D1-B2E8-6DD04A724922}">
      <dsp:nvSpPr>
        <dsp:cNvPr id="0" name=""/>
        <dsp:cNvSpPr/>
      </dsp:nvSpPr>
      <dsp:spPr>
        <a:xfrm>
          <a:off x="1854414" y="1271292"/>
          <a:ext cx="1321536" cy="195480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2:</a:t>
          </a:r>
        </a:p>
        <a:p>
          <a:pPr marL="0" lvl="0" indent="0" algn="ctr" defTabSz="666750">
            <a:lnSpc>
              <a:spcPct val="90000"/>
            </a:lnSpc>
            <a:spcBef>
              <a:spcPct val="0"/>
            </a:spcBef>
            <a:spcAft>
              <a:spcPct val="35000"/>
            </a:spcAft>
            <a:buNone/>
          </a:pPr>
          <a:r>
            <a:rPr lang="en-US" sz="1500" kern="1200" dirty="0"/>
            <a:t>Create specific learning goals based on pre-assessment</a:t>
          </a:r>
        </a:p>
      </dsp:txBody>
      <dsp:txXfrm>
        <a:off x="1893120" y="1309998"/>
        <a:ext cx="1244124" cy="1877393"/>
      </dsp:txXfrm>
    </dsp:sp>
    <dsp:sp modelId="{B8C529C3-031A-4EA2-ACC1-CB6A8CA5A36C}">
      <dsp:nvSpPr>
        <dsp:cNvPr id="0" name=""/>
        <dsp:cNvSpPr/>
      </dsp:nvSpPr>
      <dsp:spPr>
        <a:xfrm>
          <a:off x="3308104" y="2084824"/>
          <a:ext cx="280165" cy="3277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308104" y="2150372"/>
        <a:ext cx="196116" cy="196645"/>
      </dsp:txXfrm>
    </dsp:sp>
    <dsp:sp modelId="{4313B4AF-0A00-4071-B021-5C95AF2DE962}">
      <dsp:nvSpPr>
        <dsp:cNvPr id="0" name=""/>
        <dsp:cNvSpPr/>
      </dsp:nvSpPr>
      <dsp:spPr>
        <a:xfrm>
          <a:off x="3704565" y="1271292"/>
          <a:ext cx="1321536" cy="1954805"/>
        </a:xfrm>
        <a:prstGeom prst="roundRect">
          <a:avLst>
            <a:gd name="adj" fmla="val 10000"/>
          </a:avLst>
        </a:prstGeom>
        <a:solidFill>
          <a:schemeClr val="accent4">
            <a:lumMod val="60000"/>
            <a:lumOff val="40000"/>
          </a:schemeClr>
        </a:solidFill>
        <a:ln w="762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3:</a:t>
          </a:r>
        </a:p>
        <a:p>
          <a:pPr marL="0" lvl="0" indent="0" algn="ctr" defTabSz="666750">
            <a:lnSpc>
              <a:spcPct val="90000"/>
            </a:lnSpc>
            <a:spcBef>
              <a:spcPct val="0"/>
            </a:spcBef>
            <a:spcAft>
              <a:spcPct val="35000"/>
            </a:spcAft>
            <a:buNone/>
          </a:pPr>
          <a:r>
            <a:rPr lang="en-US" sz="1500" kern="1200" dirty="0"/>
            <a:t>Create and implement teaching and learning strategies</a:t>
          </a:r>
        </a:p>
      </dsp:txBody>
      <dsp:txXfrm>
        <a:off x="3743271" y="1309998"/>
        <a:ext cx="1244124" cy="1877393"/>
      </dsp:txXfrm>
    </dsp:sp>
    <dsp:sp modelId="{90B896A4-9B61-42AF-9C96-6471A8B0F912}">
      <dsp:nvSpPr>
        <dsp:cNvPr id="0" name=""/>
        <dsp:cNvSpPr/>
      </dsp:nvSpPr>
      <dsp:spPr>
        <a:xfrm>
          <a:off x="5158255" y="2084824"/>
          <a:ext cx="280165" cy="3277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158255" y="2150372"/>
        <a:ext cx="196116" cy="196645"/>
      </dsp:txXfrm>
    </dsp:sp>
    <dsp:sp modelId="{EED96863-216B-4D40-B33F-8D7E62166E8F}">
      <dsp:nvSpPr>
        <dsp:cNvPr id="0" name=""/>
        <dsp:cNvSpPr/>
      </dsp:nvSpPr>
      <dsp:spPr>
        <a:xfrm>
          <a:off x="5554716" y="1271292"/>
          <a:ext cx="1321536" cy="195480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4:</a:t>
          </a:r>
        </a:p>
        <a:p>
          <a:pPr marL="0" lvl="0" indent="0" algn="ctr" defTabSz="666750">
            <a:lnSpc>
              <a:spcPct val="90000"/>
            </a:lnSpc>
            <a:spcBef>
              <a:spcPct val="0"/>
            </a:spcBef>
            <a:spcAft>
              <a:spcPct val="35000"/>
            </a:spcAft>
            <a:buNone/>
          </a:pPr>
          <a:r>
            <a:rPr lang="en-US" sz="1500" kern="1200" dirty="0"/>
            <a:t>Monitor student progress through ongoing formative assessment</a:t>
          </a:r>
        </a:p>
      </dsp:txBody>
      <dsp:txXfrm>
        <a:off x="5593422" y="1309998"/>
        <a:ext cx="1244124" cy="1877393"/>
      </dsp:txXfrm>
    </dsp:sp>
    <dsp:sp modelId="{0EBE87A4-7778-4E20-A1A1-6D3C11CCDA3C}">
      <dsp:nvSpPr>
        <dsp:cNvPr id="0" name=""/>
        <dsp:cNvSpPr/>
      </dsp:nvSpPr>
      <dsp:spPr>
        <a:xfrm>
          <a:off x="7008406" y="2084824"/>
          <a:ext cx="280165" cy="32774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7008406" y="2150372"/>
        <a:ext cx="196116" cy="196645"/>
      </dsp:txXfrm>
    </dsp:sp>
    <dsp:sp modelId="{5E0B94D2-C43D-43CE-B378-A4263D31E1FE}">
      <dsp:nvSpPr>
        <dsp:cNvPr id="0" name=""/>
        <dsp:cNvSpPr/>
      </dsp:nvSpPr>
      <dsp:spPr>
        <a:xfrm>
          <a:off x="7404867" y="1271292"/>
          <a:ext cx="1321536" cy="195480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5:</a:t>
          </a:r>
        </a:p>
        <a:p>
          <a:pPr marL="0" lvl="0" indent="0" algn="ctr" defTabSz="666750">
            <a:lnSpc>
              <a:spcPct val="90000"/>
            </a:lnSpc>
            <a:spcBef>
              <a:spcPct val="0"/>
            </a:spcBef>
            <a:spcAft>
              <a:spcPct val="35000"/>
            </a:spcAft>
            <a:buNone/>
          </a:pPr>
          <a:r>
            <a:rPr lang="en-US" sz="1500" kern="1200" dirty="0"/>
            <a:t>Determine whether students  achieved the goals</a:t>
          </a:r>
        </a:p>
      </dsp:txBody>
      <dsp:txXfrm>
        <a:off x="7443573" y="1309998"/>
        <a:ext cx="1244124" cy="18773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DE313-80E6-46F1-A5BB-3B4E041DEC80}">
      <dsp:nvSpPr>
        <dsp:cNvPr id="0" name=""/>
        <dsp:cNvSpPr/>
      </dsp:nvSpPr>
      <dsp:spPr>
        <a:xfrm>
          <a:off x="4167" y="1255589"/>
          <a:ext cx="1291828" cy="183063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Step 1:</a:t>
          </a:r>
        </a:p>
        <a:p>
          <a:pPr marL="0" lvl="0" indent="0" algn="ctr" defTabSz="622300">
            <a:lnSpc>
              <a:spcPct val="90000"/>
            </a:lnSpc>
            <a:spcBef>
              <a:spcPct val="0"/>
            </a:spcBef>
            <a:spcAft>
              <a:spcPct val="35000"/>
            </a:spcAft>
            <a:buNone/>
          </a:pPr>
          <a:r>
            <a:rPr lang="en-US" sz="1400" kern="1200" dirty="0"/>
            <a:t>Determine needs</a:t>
          </a:r>
        </a:p>
      </dsp:txBody>
      <dsp:txXfrm>
        <a:off x="42003" y="1293425"/>
        <a:ext cx="1216156" cy="1754961"/>
      </dsp:txXfrm>
    </dsp:sp>
    <dsp:sp modelId="{26A6B725-E340-45EB-A2B7-5057EEACCF8D}">
      <dsp:nvSpPr>
        <dsp:cNvPr id="0" name=""/>
        <dsp:cNvSpPr/>
      </dsp:nvSpPr>
      <dsp:spPr>
        <a:xfrm>
          <a:off x="1425178" y="2010719"/>
          <a:ext cx="273867" cy="32037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425178" y="2074794"/>
        <a:ext cx="191707" cy="192223"/>
      </dsp:txXfrm>
    </dsp:sp>
    <dsp:sp modelId="{FAB7E348-84F0-42D1-B2E8-6DD04A724922}">
      <dsp:nvSpPr>
        <dsp:cNvPr id="0" name=""/>
        <dsp:cNvSpPr/>
      </dsp:nvSpPr>
      <dsp:spPr>
        <a:xfrm>
          <a:off x="1812726" y="1255589"/>
          <a:ext cx="1291828" cy="183063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Step 2:</a:t>
          </a:r>
        </a:p>
        <a:p>
          <a:pPr marL="0" lvl="0" indent="0" algn="ctr" defTabSz="622300">
            <a:lnSpc>
              <a:spcPct val="90000"/>
            </a:lnSpc>
            <a:spcBef>
              <a:spcPct val="0"/>
            </a:spcBef>
            <a:spcAft>
              <a:spcPct val="35000"/>
            </a:spcAft>
            <a:buNone/>
          </a:pPr>
          <a:r>
            <a:rPr lang="en-US" sz="1400" kern="1200" dirty="0"/>
            <a:t>Create specific learning goals based on pre-assessment</a:t>
          </a:r>
        </a:p>
      </dsp:txBody>
      <dsp:txXfrm>
        <a:off x="1850562" y="1293425"/>
        <a:ext cx="1216156" cy="1754961"/>
      </dsp:txXfrm>
    </dsp:sp>
    <dsp:sp modelId="{B8C529C3-031A-4EA2-ACC1-CB6A8CA5A36C}">
      <dsp:nvSpPr>
        <dsp:cNvPr id="0" name=""/>
        <dsp:cNvSpPr/>
      </dsp:nvSpPr>
      <dsp:spPr>
        <a:xfrm>
          <a:off x="3233737" y="2010719"/>
          <a:ext cx="273867" cy="32037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233737" y="2074794"/>
        <a:ext cx="191707" cy="192223"/>
      </dsp:txXfrm>
    </dsp:sp>
    <dsp:sp modelId="{4313B4AF-0A00-4071-B021-5C95AF2DE962}">
      <dsp:nvSpPr>
        <dsp:cNvPr id="0" name=""/>
        <dsp:cNvSpPr/>
      </dsp:nvSpPr>
      <dsp:spPr>
        <a:xfrm>
          <a:off x="3621285" y="1255589"/>
          <a:ext cx="1291828" cy="183063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Step 3:</a:t>
          </a:r>
        </a:p>
        <a:p>
          <a:pPr marL="0" lvl="0" indent="0" algn="ctr" defTabSz="622300">
            <a:lnSpc>
              <a:spcPct val="90000"/>
            </a:lnSpc>
            <a:spcBef>
              <a:spcPct val="0"/>
            </a:spcBef>
            <a:spcAft>
              <a:spcPct val="35000"/>
            </a:spcAft>
            <a:buNone/>
          </a:pPr>
          <a:r>
            <a:rPr lang="en-US" sz="1400" kern="1200" dirty="0"/>
            <a:t>Create and implement teaching and learning strategies</a:t>
          </a:r>
        </a:p>
      </dsp:txBody>
      <dsp:txXfrm>
        <a:off x="3659121" y="1293425"/>
        <a:ext cx="1216156" cy="1754961"/>
      </dsp:txXfrm>
    </dsp:sp>
    <dsp:sp modelId="{90B896A4-9B61-42AF-9C96-6471A8B0F912}">
      <dsp:nvSpPr>
        <dsp:cNvPr id="0" name=""/>
        <dsp:cNvSpPr/>
      </dsp:nvSpPr>
      <dsp:spPr>
        <a:xfrm>
          <a:off x="5042296" y="2010719"/>
          <a:ext cx="273867" cy="32037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5042296" y="2074794"/>
        <a:ext cx="191707" cy="192223"/>
      </dsp:txXfrm>
    </dsp:sp>
    <dsp:sp modelId="{EED96863-216B-4D40-B33F-8D7E62166E8F}">
      <dsp:nvSpPr>
        <dsp:cNvPr id="0" name=""/>
        <dsp:cNvSpPr/>
      </dsp:nvSpPr>
      <dsp:spPr>
        <a:xfrm>
          <a:off x="5429845" y="1255589"/>
          <a:ext cx="1291828" cy="1830633"/>
        </a:xfrm>
        <a:prstGeom prst="roundRect">
          <a:avLst>
            <a:gd name="adj" fmla="val 10000"/>
          </a:avLst>
        </a:prstGeom>
        <a:solidFill>
          <a:schemeClr val="accent4">
            <a:lumMod val="60000"/>
            <a:lumOff val="40000"/>
          </a:schemeClr>
        </a:solidFill>
        <a:ln w="762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Step 4:</a:t>
          </a:r>
        </a:p>
        <a:p>
          <a:pPr marL="0" lvl="0" indent="0" algn="ctr" defTabSz="622300">
            <a:lnSpc>
              <a:spcPct val="90000"/>
            </a:lnSpc>
            <a:spcBef>
              <a:spcPct val="0"/>
            </a:spcBef>
            <a:spcAft>
              <a:spcPct val="35000"/>
            </a:spcAft>
            <a:buNone/>
          </a:pPr>
          <a:r>
            <a:rPr lang="en-US" sz="1400" kern="1200" dirty="0"/>
            <a:t>Monitor student progress through ongoing formative assessment</a:t>
          </a:r>
        </a:p>
      </dsp:txBody>
      <dsp:txXfrm>
        <a:off x="5467681" y="1293425"/>
        <a:ext cx="1216156" cy="1754961"/>
      </dsp:txXfrm>
    </dsp:sp>
    <dsp:sp modelId="{0EBE87A4-7778-4E20-A1A1-6D3C11CCDA3C}">
      <dsp:nvSpPr>
        <dsp:cNvPr id="0" name=""/>
        <dsp:cNvSpPr/>
      </dsp:nvSpPr>
      <dsp:spPr>
        <a:xfrm>
          <a:off x="6850856" y="2010719"/>
          <a:ext cx="273867" cy="32037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6850856" y="2074794"/>
        <a:ext cx="191707" cy="192223"/>
      </dsp:txXfrm>
    </dsp:sp>
    <dsp:sp modelId="{5E0B94D2-C43D-43CE-B378-A4263D31E1FE}">
      <dsp:nvSpPr>
        <dsp:cNvPr id="0" name=""/>
        <dsp:cNvSpPr/>
      </dsp:nvSpPr>
      <dsp:spPr>
        <a:xfrm>
          <a:off x="7238404" y="1255589"/>
          <a:ext cx="1291828" cy="183063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Step 5:</a:t>
          </a:r>
        </a:p>
        <a:p>
          <a:pPr marL="0" lvl="0" indent="0" algn="ctr" defTabSz="622300">
            <a:lnSpc>
              <a:spcPct val="90000"/>
            </a:lnSpc>
            <a:spcBef>
              <a:spcPct val="0"/>
            </a:spcBef>
            <a:spcAft>
              <a:spcPct val="35000"/>
            </a:spcAft>
            <a:buNone/>
          </a:pPr>
          <a:r>
            <a:rPr lang="en-US" sz="1400" kern="1200" dirty="0"/>
            <a:t>Determine whether students achieved the goals</a:t>
          </a:r>
        </a:p>
      </dsp:txBody>
      <dsp:txXfrm>
        <a:off x="7276240" y="1293425"/>
        <a:ext cx="1216156" cy="17549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DE313-80E6-46F1-A5BB-3B4E041DEC80}">
      <dsp:nvSpPr>
        <dsp:cNvPr id="0" name=""/>
        <dsp:cNvSpPr/>
      </dsp:nvSpPr>
      <dsp:spPr>
        <a:xfrm>
          <a:off x="4200" y="1163992"/>
          <a:ext cx="1302125" cy="195318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1:</a:t>
          </a:r>
        </a:p>
        <a:p>
          <a:pPr marL="0" lvl="0" indent="0" algn="ctr" defTabSz="666750">
            <a:lnSpc>
              <a:spcPct val="90000"/>
            </a:lnSpc>
            <a:spcBef>
              <a:spcPct val="0"/>
            </a:spcBef>
            <a:spcAft>
              <a:spcPct val="35000"/>
            </a:spcAft>
            <a:buNone/>
          </a:pPr>
          <a:r>
            <a:rPr lang="en-US" sz="1500" kern="1200" dirty="0"/>
            <a:t>Determine needs</a:t>
          </a:r>
        </a:p>
      </dsp:txBody>
      <dsp:txXfrm>
        <a:off x="42338" y="1202130"/>
        <a:ext cx="1225849" cy="1876911"/>
      </dsp:txXfrm>
    </dsp:sp>
    <dsp:sp modelId="{26A6B725-E340-45EB-A2B7-5057EEACCF8D}">
      <dsp:nvSpPr>
        <dsp:cNvPr id="0" name=""/>
        <dsp:cNvSpPr/>
      </dsp:nvSpPr>
      <dsp:spPr>
        <a:xfrm>
          <a:off x="1436538" y="1979122"/>
          <a:ext cx="276050" cy="32292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436538" y="2043707"/>
        <a:ext cx="193235" cy="193757"/>
      </dsp:txXfrm>
    </dsp:sp>
    <dsp:sp modelId="{FAB7E348-84F0-42D1-B2E8-6DD04A724922}">
      <dsp:nvSpPr>
        <dsp:cNvPr id="0" name=""/>
        <dsp:cNvSpPr/>
      </dsp:nvSpPr>
      <dsp:spPr>
        <a:xfrm>
          <a:off x="1827175" y="1163992"/>
          <a:ext cx="1302125" cy="195318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2:</a:t>
          </a:r>
        </a:p>
        <a:p>
          <a:pPr marL="0" lvl="0" indent="0" algn="ctr" defTabSz="666750">
            <a:lnSpc>
              <a:spcPct val="90000"/>
            </a:lnSpc>
            <a:spcBef>
              <a:spcPct val="0"/>
            </a:spcBef>
            <a:spcAft>
              <a:spcPct val="35000"/>
            </a:spcAft>
            <a:buNone/>
          </a:pPr>
          <a:r>
            <a:rPr lang="en-US" sz="1500" kern="1200" dirty="0"/>
            <a:t>Create specific learning goals based on pre-assessment</a:t>
          </a:r>
        </a:p>
      </dsp:txBody>
      <dsp:txXfrm>
        <a:off x="1865313" y="1202130"/>
        <a:ext cx="1225849" cy="1876911"/>
      </dsp:txXfrm>
    </dsp:sp>
    <dsp:sp modelId="{B8C529C3-031A-4EA2-ACC1-CB6A8CA5A36C}">
      <dsp:nvSpPr>
        <dsp:cNvPr id="0" name=""/>
        <dsp:cNvSpPr/>
      </dsp:nvSpPr>
      <dsp:spPr>
        <a:xfrm>
          <a:off x="3259513" y="1979122"/>
          <a:ext cx="276050" cy="32292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259513" y="2043707"/>
        <a:ext cx="193235" cy="193757"/>
      </dsp:txXfrm>
    </dsp:sp>
    <dsp:sp modelId="{4313B4AF-0A00-4071-B021-5C95AF2DE962}">
      <dsp:nvSpPr>
        <dsp:cNvPr id="0" name=""/>
        <dsp:cNvSpPr/>
      </dsp:nvSpPr>
      <dsp:spPr>
        <a:xfrm>
          <a:off x="3650150" y="1163992"/>
          <a:ext cx="1302125" cy="195318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3:</a:t>
          </a:r>
        </a:p>
        <a:p>
          <a:pPr marL="0" lvl="0" indent="0" algn="ctr" defTabSz="666750">
            <a:lnSpc>
              <a:spcPct val="90000"/>
            </a:lnSpc>
            <a:spcBef>
              <a:spcPct val="0"/>
            </a:spcBef>
            <a:spcAft>
              <a:spcPct val="35000"/>
            </a:spcAft>
            <a:buNone/>
          </a:pPr>
          <a:r>
            <a:rPr lang="en-US" sz="1500" kern="1200" dirty="0"/>
            <a:t>Create and implement teaching and learning strategies</a:t>
          </a:r>
        </a:p>
      </dsp:txBody>
      <dsp:txXfrm>
        <a:off x="3688288" y="1202130"/>
        <a:ext cx="1225849" cy="1876911"/>
      </dsp:txXfrm>
    </dsp:sp>
    <dsp:sp modelId="{90B896A4-9B61-42AF-9C96-6471A8B0F912}">
      <dsp:nvSpPr>
        <dsp:cNvPr id="0" name=""/>
        <dsp:cNvSpPr/>
      </dsp:nvSpPr>
      <dsp:spPr>
        <a:xfrm>
          <a:off x="5082488" y="1979122"/>
          <a:ext cx="276050" cy="32292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082488" y="2043707"/>
        <a:ext cx="193235" cy="193757"/>
      </dsp:txXfrm>
    </dsp:sp>
    <dsp:sp modelId="{EED96863-216B-4D40-B33F-8D7E62166E8F}">
      <dsp:nvSpPr>
        <dsp:cNvPr id="0" name=""/>
        <dsp:cNvSpPr/>
      </dsp:nvSpPr>
      <dsp:spPr>
        <a:xfrm>
          <a:off x="5473126" y="1163992"/>
          <a:ext cx="1302125" cy="195318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4:</a:t>
          </a:r>
        </a:p>
        <a:p>
          <a:pPr marL="0" lvl="0" indent="0" algn="ctr" defTabSz="666750">
            <a:lnSpc>
              <a:spcPct val="90000"/>
            </a:lnSpc>
            <a:spcBef>
              <a:spcPct val="0"/>
            </a:spcBef>
            <a:spcAft>
              <a:spcPct val="35000"/>
            </a:spcAft>
            <a:buNone/>
          </a:pPr>
          <a:r>
            <a:rPr lang="en-US" sz="1500" kern="1200" dirty="0"/>
            <a:t>Monitor student progress through ongoing formative assessment</a:t>
          </a:r>
        </a:p>
      </dsp:txBody>
      <dsp:txXfrm>
        <a:off x="5511264" y="1202130"/>
        <a:ext cx="1225849" cy="1876911"/>
      </dsp:txXfrm>
    </dsp:sp>
    <dsp:sp modelId="{0EBE87A4-7778-4E20-A1A1-6D3C11CCDA3C}">
      <dsp:nvSpPr>
        <dsp:cNvPr id="0" name=""/>
        <dsp:cNvSpPr/>
      </dsp:nvSpPr>
      <dsp:spPr>
        <a:xfrm>
          <a:off x="6905463" y="1979122"/>
          <a:ext cx="276050" cy="32292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6905463" y="2043707"/>
        <a:ext cx="193235" cy="193757"/>
      </dsp:txXfrm>
    </dsp:sp>
    <dsp:sp modelId="{5E0B94D2-C43D-43CE-B378-A4263D31E1FE}">
      <dsp:nvSpPr>
        <dsp:cNvPr id="0" name=""/>
        <dsp:cNvSpPr/>
      </dsp:nvSpPr>
      <dsp:spPr>
        <a:xfrm>
          <a:off x="7296101" y="1163992"/>
          <a:ext cx="1302125" cy="1953187"/>
        </a:xfrm>
        <a:prstGeom prst="roundRect">
          <a:avLst>
            <a:gd name="adj" fmla="val 10000"/>
          </a:avLst>
        </a:prstGeom>
        <a:solidFill>
          <a:schemeClr val="accent4">
            <a:lumMod val="60000"/>
            <a:lumOff val="40000"/>
          </a:schemeClr>
        </a:solidFill>
        <a:ln w="76200" cap="flat" cmpd="sng" algn="ctr">
          <a:solidFill>
            <a:srgbClr val="0035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Step 5:</a:t>
          </a:r>
        </a:p>
        <a:p>
          <a:pPr marL="0" lvl="0" indent="0" algn="ctr" defTabSz="666750">
            <a:lnSpc>
              <a:spcPct val="90000"/>
            </a:lnSpc>
            <a:spcBef>
              <a:spcPct val="0"/>
            </a:spcBef>
            <a:spcAft>
              <a:spcPct val="35000"/>
            </a:spcAft>
            <a:buNone/>
          </a:pPr>
          <a:r>
            <a:rPr lang="en-US" sz="1500" kern="1200" dirty="0"/>
            <a:t>Determine whether students achieved the goals</a:t>
          </a:r>
        </a:p>
      </dsp:txBody>
      <dsp:txXfrm>
        <a:off x="7334239" y="1202130"/>
        <a:ext cx="1225849" cy="18769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0A4B8-4E69-48F6-A0FD-BEB63F793558}">
      <dsp:nvSpPr>
        <dsp:cNvPr id="0" name=""/>
        <dsp:cNvSpPr/>
      </dsp:nvSpPr>
      <dsp:spPr>
        <a:xfrm>
          <a:off x="431303" y="982"/>
          <a:ext cx="2195028" cy="13170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  Engagement in Standards-Based Lesson Objectives</a:t>
          </a:r>
        </a:p>
      </dsp:txBody>
      <dsp:txXfrm>
        <a:off x="431303" y="982"/>
        <a:ext cx="2195028" cy="1317017"/>
      </dsp:txXfrm>
    </dsp:sp>
    <dsp:sp modelId="{BA39D28F-559D-4955-BFE2-92DDD312B80D}">
      <dsp:nvSpPr>
        <dsp:cNvPr id="0" name=""/>
        <dsp:cNvSpPr/>
      </dsp:nvSpPr>
      <dsp:spPr>
        <a:xfrm>
          <a:off x="2845835" y="982"/>
          <a:ext cx="2195028" cy="13170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Clear Communication of Content</a:t>
          </a:r>
        </a:p>
      </dsp:txBody>
      <dsp:txXfrm>
        <a:off x="2845835" y="982"/>
        <a:ext cx="2195028" cy="1317017"/>
      </dsp:txXfrm>
    </dsp:sp>
    <dsp:sp modelId="{52B7A4FB-B36F-46DE-8933-FBA2D47170B8}">
      <dsp:nvSpPr>
        <dsp:cNvPr id="0" name=""/>
        <dsp:cNvSpPr/>
      </dsp:nvSpPr>
      <dsp:spPr>
        <a:xfrm>
          <a:off x="5260367" y="982"/>
          <a:ext cx="2195028" cy="13170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  Questioning for Deep Understanding/Text-Based</a:t>
          </a:r>
        </a:p>
      </dsp:txBody>
      <dsp:txXfrm>
        <a:off x="5260367" y="982"/>
        <a:ext cx="2195028" cy="1317017"/>
      </dsp:txXfrm>
    </dsp:sp>
    <dsp:sp modelId="{E4F7B353-151D-492B-BC7F-364299C855C4}">
      <dsp:nvSpPr>
        <dsp:cNvPr id="0" name=""/>
        <dsp:cNvSpPr/>
      </dsp:nvSpPr>
      <dsp:spPr>
        <a:xfrm>
          <a:off x="431303" y="1537502"/>
          <a:ext cx="2195028" cy="13170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  Responding to Student Misunderstanding</a:t>
          </a:r>
        </a:p>
      </dsp:txBody>
      <dsp:txXfrm>
        <a:off x="431303" y="1537502"/>
        <a:ext cx="2195028" cy="1317017"/>
      </dsp:txXfrm>
    </dsp:sp>
    <dsp:sp modelId="{D38A08AD-BC3F-4A37-BA45-1E5ED594D62F}">
      <dsp:nvSpPr>
        <dsp:cNvPr id="0" name=""/>
        <dsp:cNvSpPr/>
      </dsp:nvSpPr>
      <dsp:spPr>
        <a:xfrm>
          <a:off x="2845835" y="1537502"/>
          <a:ext cx="2195028" cy="13170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 Student-to-Student Interaction and Academic Talk</a:t>
          </a:r>
        </a:p>
      </dsp:txBody>
      <dsp:txXfrm>
        <a:off x="2845835" y="1537502"/>
        <a:ext cx="2195028" cy="1317017"/>
      </dsp:txXfrm>
    </dsp:sp>
    <dsp:sp modelId="{9C0723C7-B206-4051-ABAD-4A1B4B7D436A}">
      <dsp:nvSpPr>
        <dsp:cNvPr id="0" name=""/>
        <dsp:cNvSpPr/>
      </dsp:nvSpPr>
      <dsp:spPr>
        <a:xfrm>
          <a:off x="5260367" y="1537502"/>
          <a:ext cx="2195028" cy="13170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  Differentiated Strategies and Tasks</a:t>
          </a:r>
        </a:p>
      </dsp:txBody>
      <dsp:txXfrm>
        <a:off x="5260367" y="1537502"/>
        <a:ext cx="2195028" cy="1317017"/>
      </dsp:txXfrm>
    </dsp:sp>
    <dsp:sp modelId="{A401DD2A-DD23-44E5-A531-E8183DAAD1EA}">
      <dsp:nvSpPr>
        <dsp:cNvPr id="0" name=""/>
        <dsp:cNvSpPr/>
      </dsp:nvSpPr>
      <dsp:spPr>
        <a:xfrm>
          <a:off x="431303" y="3074022"/>
          <a:ext cx="2195028" cy="13170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  Project- and Performance-Based Learning</a:t>
          </a:r>
        </a:p>
      </dsp:txBody>
      <dsp:txXfrm>
        <a:off x="431303" y="3074022"/>
        <a:ext cx="2195028" cy="1317017"/>
      </dsp:txXfrm>
    </dsp:sp>
    <dsp:sp modelId="{ADCFF8F3-ACDF-4352-85FE-E4A7A971C21F}">
      <dsp:nvSpPr>
        <dsp:cNvPr id="0" name=""/>
        <dsp:cNvSpPr/>
      </dsp:nvSpPr>
      <dsp:spPr>
        <a:xfrm>
          <a:off x="2845835" y="3074022"/>
          <a:ext cx="2195028" cy="13170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 Independent Learning</a:t>
          </a:r>
        </a:p>
      </dsp:txBody>
      <dsp:txXfrm>
        <a:off x="2845835" y="3074022"/>
        <a:ext cx="2195028" cy="1317017"/>
      </dsp:txXfrm>
    </dsp:sp>
    <dsp:sp modelId="{4EB770FC-D280-4525-9BDF-FE2E2CEBBFD6}">
      <dsp:nvSpPr>
        <dsp:cNvPr id="0" name=""/>
        <dsp:cNvSpPr/>
      </dsp:nvSpPr>
      <dsp:spPr>
        <a:xfrm>
          <a:off x="5260367" y="3074022"/>
          <a:ext cx="2195028" cy="13170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  Challenging Formative and Summative Assessments</a:t>
          </a:r>
        </a:p>
      </dsp:txBody>
      <dsp:txXfrm>
        <a:off x="5260367" y="3074022"/>
        <a:ext cx="2195028" cy="13170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92C2-CA80-4B7A-B9A6-79B732F80D23}">
      <dsp:nvSpPr>
        <dsp:cNvPr id="0" name=""/>
        <dsp:cNvSpPr/>
      </dsp:nvSpPr>
      <dsp:spPr>
        <a:xfrm>
          <a:off x="3236" y="393166"/>
          <a:ext cx="1946131" cy="77845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DOK Level 1</a:t>
          </a:r>
        </a:p>
      </dsp:txBody>
      <dsp:txXfrm>
        <a:off x="3236" y="393166"/>
        <a:ext cx="1946131" cy="778452"/>
      </dsp:txXfrm>
    </dsp:sp>
    <dsp:sp modelId="{37CB58A6-3E42-434A-9EC4-2FBD846021CC}">
      <dsp:nvSpPr>
        <dsp:cNvPr id="0" name=""/>
        <dsp:cNvSpPr/>
      </dsp:nvSpPr>
      <dsp:spPr>
        <a:xfrm>
          <a:off x="3236" y="1171619"/>
          <a:ext cx="1946131" cy="331201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1200"/>
            </a:spcAft>
            <a:buChar char="•"/>
          </a:pPr>
          <a:r>
            <a:rPr lang="en-US" sz="1200" kern="1200" dirty="0"/>
            <a:t>Verbatim recall of who, what, when, and where</a:t>
          </a:r>
        </a:p>
        <a:p>
          <a:pPr marL="114300" lvl="1" indent="-114300" algn="l" defTabSz="533400">
            <a:lnSpc>
              <a:spcPct val="100000"/>
            </a:lnSpc>
            <a:spcBef>
              <a:spcPct val="0"/>
            </a:spcBef>
            <a:spcAft>
              <a:spcPts val="1200"/>
            </a:spcAft>
            <a:buChar char="•"/>
          </a:pPr>
          <a:r>
            <a:rPr lang="en-US" sz="1200" kern="1200" dirty="0"/>
            <a:t>Can be simple or complex</a:t>
          </a:r>
        </a:p>
        <a:p>
          <a:pPr marL="114300" lvl="1" indent="-114300" algn="l" defTabSz="533400">
            <a:lnSpc>
              <a:spcPct val="100000"/>
            </a:lnSpc>
            <a:spcBef>
              <a:spcPct val="0"/>
            </a:spcBef>
            <a:spcAft>
              <a:spcPts val="1200"/>
            </a:spcAft>
            <a:buChar char="•"/>
          </a:pPr>
          <a:r>
            <a:rPr lang="en-US" sz="1200" kern="1200" dirty="0"/>
            <a:t>Recall understanding of a word or phrase</a:t>
          </a:r>
        </a:p>
        <a:p>
          <a:pPr marL="114300" lvl="1" indent="-114300" algn="l" defTabSz="533400">
            <a:lnSpc>
              <a:spcPct val="100000"/>
            </a:lnSpc>
            <a:spcBef>
              <a:spcPct val="0"/>
            </a:spcBef>
            <a:spcAft>
              <a:spcPts val="1200"/>
            </a:spcAft>
            <a:buChar char="•"/>
          </a:pPr>
          <a:r>
            <a:rPr lang="en-US" sz="1200" kern="1200" dirty="0"/>
            <a:t>Shallow understanding of text</a:t>
          </a:r>
        </a:p>
        <a:p>
          <a:pPr marL="114300" lvl="1" indent="-114300" algn="l" defTabSz="533400">
            <a:lnSpc>
              <a:spcPct val="100000"/>
            </a:lnSpc>
            <a:spcBef>
              <a:spcPct val="0"/>
            </a:spcBef>
            <a:spcAft>
              <a:spcPts val="1200"/>
            </a:spcAft>
            <a:buChar char="•"/>
          </a:pPr>
          <a:r>
            <a:rPr lang="en-US" sz="1200" kern="1200" dirty="0"/>
            <a:t>Solve basic mathematical formulas</a:t>
          </a:r>
        </a:p>
      </dsp:txBody>
      <dsp:txXfrm>
        <a:off x="3236" y="1171619"/>
        <a:ext cx="1946131" cy="3312014"/>
      </dsp:txXfrm>
    </dsp:sp>
    <dsp:sp modelId="{5A7B1E18-832E-4A5A-A22A-D6ABC3F7A972}">
      <dsp:nvSpPr>
        <dsp:cNvPr id="0" name=""/>
        <dsp:cNvSpPr/>
      </dsp:nvSpPr>
      <dsp:spPr>
        <a:xfrm>
          <a:off x="2221826" y="393166"/>
          <a:ext cx="1946131" cy="77845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DOK Level 2</a:t>
          </a:r>
        </a:p>
      </dsp:txBody>
      <dsp:txXfrm>
        <a:off x="2221826" y="393166"/>
        <a:ext cx="1946131" cy="778452"/>
      </dsp:txXfrm>
    </dsp:sp>
    <dsp:sp modelId="{88293FF3-136C-4F86-806C-6BA7728E0306}">
      <dsp:nvSpPr>
        <dsp:cNvPr id="0" name=""/>
        <dsp:cNvSpPr/>
      </dsp:nvSpPr>
      <dsp:spPr>
        <a:xfrm>
          <a:off x="2221826" y="1171619"/>
          <a:ext cx="1946131" cy="331201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1800"/>
            </a:spcAft>
            <a:buChar char="•"/>
          </a:pPr>
          <a:r>
            <a:rPr lang="en-US" sz="1200" kern="1200" dirty="0"/>
            <a:t>Apply skills and concepts</a:t>
          </a:r>
        </a:p>
        <a:p>
          <a:pPr marL="114300" lvl="1" indent="-114300" algn="l" defTabSz="533400">
            <a:lnSpc>
              <a:spcPct val="100000"/>
            </a:lnSpc>
            <a:spcBef>
              <a:spcPct val="0"/>
            </a:spcBef>
            <a:spcAft>
              <a:spcPts val="1800"/>
            </a:spcAft>
            <a:buChar char="•"/>
          </a:pPr>
          <a:r>
            <a:rPr lang="en-US" sz="1200" kern="1200" dirty="0"/>
            <a:t>Comprehend and process portions of a text; Main idea</a:t>
          </a:r>
        </a:p>
        <a:p>
          <a:pPr marL="114300" lvl="1" indent="-114300" algn="l" defTabSz="533400">
            <a:lnSpc>
              <a:spcPct val="100000"/>
            </a:lnSpc>
            <a:spcBef>
              <a:spcPct val="0"/>
            </a:spcBef>
            <a:spcAft>
              <a:spcPts val="1800"/>
            </a:spcAft>
            <a:buChar char="•"/>
          </a:pPr>
          <a:r>
            <a:rPr lang="en-US" sz="1200" kern="1200" dirty="0"/>
            <a:t>Explanation of how and why</a:t>
          </a:r>
        </a:p>
        <a:p>
          <a:pPr marL="114300" lvl="1" indent="-114300" algn="l" defTabSz="533400">
            <a:lnSpc>
              <a:spcPct val="100000"/>
            </a:lnSpc>
            <a:spcBef>
              <a:spcPct val="0"/>
            </a:spcBef>
            <a:spcAft>
              <a:spcPts val="1800"/>
            </a:spcAft>
            <a:buChar char="•"/>
          </a:pPr>
          <a:r>
            <a:rPr lang="en-US" sz="1200" kern="1200" dirty="0"/>
            <a:t>May apply DOK Level 1 skills, but not in a complex way.</a:t>
          </a:r>
        </a:p>
        <a:p>
          <a:pPr marL="114300" lvl="1" indent="-114300" algn="l" defTabSz="533400">
            <a:lnSpc>
              <a:spcPct val="100000"/>
            </a:lnSpc>
            <a:spcBef>
              <a:spcPct val="0"/>
            </a:spcBef>
            <a:spcAft>
              <a:spcPts val="1800"/>
            </a:spcAft>
            <a:buChar char="•"/>
          </a:pPr>
          <a:r>
            <a:rPr lang="en-US" sz="1200" kern="1200" dirty="0"/>
            <a:t>Infer with clues</a:t>
          </a:r>
        </a:p>
      </dsp:txBody>
      <dsp:txXfrm>
        <a:off x="2221826" y="1171619"/>
        <a:ext cx="1946131" cy="3312014"/>
      </dsp:txXfrm>
    </dsp:sp>
    <dsp:sp modelId="{9512AC81-F50F-45CA-953A-56E4B458902A}">
      <dsp:nvSpPr>
        <dsp:cNvPr id="0" name=""/>
        <dsp:cNvSpPr/>
      </dsp:nvSpPr>
      <dsp:spPr>
        <a:xfrm>
          <a:off x="4440416" y="393166"/>
          <a:ext cx="1946131" cy="77845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DOK Level 3</a:t>
          </a:r>
        </a:p>
      </dsp:txBody>
      <dsp:txXfrm>
        <a:off x="4440416" y="393166"/>
        <a:ext cx="1946131" cy="778452"/>
      </dsp:txXfrm>
    </dsp:sp>
    <dsp:sp modelId="{B09AA056-B913-43B8-8642-FF293D2909BC}">
      <dsp:nvSpPr>
        <dsp:cNvPr id="0" name=""/>
        <dsp:cNvSpPr/>
      </dsp:nvSpPr>
      <dsp:spPr>
        <a:xfrm>
          <a:off x="4440416" y="1171619"/>
          <a:ext cx="1946131" cy="331201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1800"/>
            </a:spcAft>
            <a:buChar char="•"/>
          </a:pPr>
          <a:r>
            <a:rPr lang="en-US" sz="1200" kern="1200" dirty="0"/>
            <a:t>Cognitive reasoning is critical  to ensure  items/tasks complexity</a:t>
          </a:r>
        </a:p>
        <a:p>
          <a:pPr marL="114300" lvl="1" indent="-114300" algn="l" defTabSz="533400">
            <a:lnSpc>
              <a:spcPct val="100000"/>
            </a:lnSpc>
            <a:spcBef>
              <a:spcPct val="0"/>
            </a:spcBef>
            <a:spcAft>
              <a:spcPts val="1800"/>
            </a:spcAft>
            <a:buChar char="•"/>
          </a:pPr>
          <a:r>
            <a:rPr lang="en-US" sz="1200" kern="1200" dirty="0"/>
            <a:t>Justify how and why from DOK Level 2</a:t>
          </a:r>
        </a:p>
        <a:p>
          <a:pPr marL="114300" lvl="1" indent="-114300" algn="l" defTabSz="533400">
            <a:lnSpc>
              <a:spcPct val="100000"/>
            </a:lnSpc>
            <a:spcBef>
              <a:spcPct val="0"/>
            </a:spcBef>
            <a:spcAft>
              <a:spcPts val="1800"/>
            </a:spcAft>
            <a:buChar char="•"/>
          </a:pPr>
          <a:r>
            <a:rPr lang="en-US" sz="1200" kern="1200" dirty="0"/>
            <a:t>Going beyond  text to explain/ connect ideas</a:t>
          </a:r>
        </a:p>
        <a:p>
          <a:pPr marL="114300" lvl="1" indent="-114300" algn="l" defTabSz="533400">
            <a:lnSpc>
              <a:spcPct val="100000"/>
            </a:lnSpc>
            <a:spcBef>
              <a:spcPct val="0"/>
            </a:spcBef>
            <a:spcAft>
              <a:spcPts val="1800"/>
            </a:spcAft>
            <a:buChar char="•"/>
          </a:pPr>
          <a:r>
            <a:rPr lang="en-US" sz="1200" kern="1200" dirty="0"/>
            <a:t>Propose and evaluate solutions</a:t>
          </a:r>
        </a:p>
        <a:p>
          <a:pPr marL="114300" lvl="1" indent="-114300" algn="l" defTabSz="533400">
            <a:lnSpc>
              <a:spcPct val="100000"/>
            </a:lnSpc>
            <a:spcBef>
              <a:spcPct val="0"/>
            </a:spcBef>
            <a:spcAft>
              <a:spcPts val="1800"/>
            </a:spcAft>
            <a:buChar char="•"/>
          </a:pPr>
          <a:r>
            <a:rPr lang="en-US" sz="1200" kern="1200" dirty="0"/>
            <a:t>Reasoning , planning and drawing on prior knowledge</a:t>
          </a:r>
        </a:p>
      </dsp:txBody>
      <dsp:txXfrm>
        <a:off x="4440416" y="1171619"/>
        <a:ext cx="1946131" cy="3312014"/>
      </dsp:txXfrm>
    </dsp:sp>
    <dsp:sp modelId="{CF71C912-3DA5-45E8-AECA-3D5868B4208C}">
      <dsp:nvSpPr>
        <dsp:cNvPr id="0" name=""/>
        <dsp:cNvSpPr/>
      </dsp:nvSpPr>
      <dsp:spPr>
        <a:xfrm>
          <a:off x="6659006" y="393166"/>
          <a:ext cx="1946131" cy="77845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DOK Level 4</a:t>
          </a:r>
        </a:p>
      </dsp:txBody>
      <dsp:txXfrm>
        <a:off x="6659006" y="393166"/>
        <a:ext cx="1946131" cy="778452"/>
      </dsp:txXfrm>
    </dsp:sp>
    <dsp:sp modelId="{EB301E05-6728-4B48-B7E1-5212DA9612C6}">
      <dsp:nvSpPr>
        <dsp:cNvPr id="0" name=""/>
        <dsp:cNvSpPr/>
      </dsp:nvSpPr>
      <dsp:spPr>
        <a:xfrm>
          <a:off x="6659006" y="1171619"/>
          <a:ext cx="1946131" cy="3312014"/>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0"/>
            </a:spcAft>
            <a:buChar char="•"/>
          </a:pPr>
          <a:r>
            <a:rPr lang="en-US" sz="1200" kern="1200" dirty="0"/>
            <a:t>Extended Time is a must</a:t>
          </a:r>
        </a:p>
        <a:p>
          <a:pPr marL="114300" lvl="1" indent="-114300" algn="l" defTabSz="533400">
            <a:lnSpc>
              <a:spcPct val="100000"/>
            </a:lnSpc>
            <a:spcBef>
              <a:spcPct val="0"/>
            </a:spcBef>
            <a:spcAft>
              <a:spcPts val="0"/>
            </a:spcAft>
            <a:buChar char="•"/>
          </a:pPr>
          <a:endParaRPr lang="en-US" sz="1200" kern="1200" dirty="0"/>
        </a:p>
        <a:p>
          <a:pPr marL="114300" lvl="1" indent="-114300" algn="l" defTabSz="533400">
            <a:lnSpc>
              <a:spcPct val="100000"/>
            </a:lnSpc>
            <a:spcBef>
              <a:spcPct val="0"/>
            </a:spcBef>
            <a:spcAft>
              <a:spcPts val="0"/>
            </a:spcAft>
            <a:buChar char="•"/>
          </a:pPr>
          <a:r>
            <a:rPr lang="en-US" sz="1200" kern="1200" dirty="0"/>
            <a:t>High cognitive demand</a:t>
          </a:r>
        </a:p>
        <a:p>
          <a:pPr marL="114300" lvl="1" indent="-114300" algn="l" defTabSz="533400">
            <a:lnSpc>
              <a:spcPct val="100000"/>
            </a:lnSpc>
            <a:spcBef>
              <a:spcPct val="0"/>
            </a:spcBef>
            <a:spcAft>
              <a:spcPts val="0"/>
            </a:spcAft>
            <a:buChar char="•"/>
          </a:pPr>
          <a:endParaRPr lang="en-US" sz="1200" kern="1200" dirty="0"/>
        </a:p>
        <a:p>
          <a:pPr marL="114300" lvl="1" indent="-114300" algn="l" defTabSz="533400">
            <a:lnSpc>
              <a:spcPct val="100000"/>
            </a:lnSpc>
            <a:spcBef>
              <a:spcPct val="0"/>
            </a:spcBef>
            <a:spcAft>
              <a:spcPts val="0"/>
            </a:spcAft>
            <a:buChar char="•"/>
          </a:pPr>
          <a:r>
            <a:rPr lang="en-US" sz="1200" kern="1200" dirty="0"/>
            <a:t>Take material from one content and apply it to another content</a:t>
          </a:r>
        </a:p>
        <a:p>
          <a:pPr marL="114300" lvl="1" indent="-114300" algn="l" defTabSz="533400">
            <a:lnSpc>
              <a:spcPct val="100000"/>
            </a:lnSpc>
            <a:spcBef>
              <a:spcPct val="0"/>
            </a:spcBef>
            <a:spcAft>
              <a:spcPts val="0"/>
            </a:spcAft>
            <a:buChar char="•"/>
          </a:pPr>
          <a:endParaRPr lang="en-US" sz="1200" kern="1200" dirty="0"/>
        </a:p>
        <a:p>
          <a:pPr marL="114300" lvl="1" indent="-114300" algn="l" defTabSz="533400">
            <a:lnSpc>
              <a:spcPct val="100000"/>
            </a:lnSpc>
            <a:spcBef>
              <a:spcPct val="0"/>
            </a:spcBef>
            <a:spcAft>
              <a:spcPts val="0"/>
            </a:spcAft>
            <a:buChar char="•"/>
          </a:pPr>
          <a:r>
            <a:rPr lang="en-US" sz="1200" kern="1200" dirty="0"/>
            <a:t>New situations with deep awareness and great creativity</a:t>
          </a:r>
        </a:p>
        <a:p>
          <a:pPr marL="114300" lvl="1" indent="-114300" algn="l" defTabSz="533400">
            <a:lnSpc>
              <a:spcPct val="100000"/>
            </a:lnSpc>
            <a:spcBef>
              <a:spcPct val="0"/>
            </a:spcBef>
            <a:spcAft>
              <a:spcPts val="0"/>
            </a:spcAft>
            <a:buChar char="•"/>
          </a:pPr>
          <a:endParaRPr lang="en-US" sz="1200" kern="1200" dirty="0"/>
        </a:p>
        <a:p>
          <a:pPr marL="114300" lvl="1" indent="-114300" algn="l" defTabSz="533400">
            <a:lnSpc>
              <a:spcPct val="100000"/>
            </a:lnSpc>
            <a:spcBef>
              <a:spcPct val="0"/>
            </a:spcBef>
            <a:spcAft>
              <a:spcPts val="0"/>
            </a:spcAft>
            <a:buChar char="•"/>
          </a:pPr>
          <a:r>
            <a:rPr lang="en-US" sz="1200" kern="1200" dirty="0"/>
            <a:t>Multi-faceted investigations</a:t>
          </a:r>
        </a:p>
        <a:p>
          <a:pPr marL="171450" lvl="1" indent="-171450" algn="l" defTabSz="711200">
            <a:lnSpc>
              <a:spcPct val="100000"/>
            </a:lnSpc>
            <a:spcBef>
              <a:spcPct val="0"/>
            </a:spcBef>
            <a:spcAft>
              <a:spcPts val="0"/>
            </a:spcAft>
            <a:buChar char="•"/>
          </a:pPr>
          <a:endParaRPr lang="en-US" sz="1600" kern="1200" dirty="0"/>
        </a:p>
      </dsp:txBody>
      <dsp:txXfrm>
        <a:off x="6659006" y="1171619"/>
        <a:ext cx="1946131" cy="33120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r>
              <a:rPr lang="en-US" dirty="0"/>
              <a:t>7-1-2016</a:t>
            </a:r>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r>
              <a:rPr lang="en-US" dirty="0"/>
              <a:t>7-1-2016</a:t>
            </a:r>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E352333A-3EE1-4B3B-9D2C-3D591A851147}" type="slidenum">
              <a:rPr lang="en-US" smtClean="0"/>
              <a:t>‹#›</a:t>
            </a:fld>
            <a:endParaRPr lang="en-US" dirty="0"/>
          </a:p>
        </p:txBody>
      </p:sp>
    </p:spTree>
    <p:extLst>
      <p:ext uri="{BB962C8B-B14F-4D97-AF65-F5344CB8AC3E}">
        <p14:creationId xmlns:p14="http://schemas.microsoft.com/office/powerpoint/2010/main" val="283036958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r>
              <a:rPr lang="en-US" dirty="0"/>
              <a:t>7-10-2015</a:t>
            </a:r>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r>
              <a:rPr lang="en-US" dirty="0"/>
              <a:t>7-1-2016</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9EAE2243-6155-4A98-B8A8-E05803994D1B}" type="slidenum">
              <a:rPr lang="en-US" smtClean="0"/>
              <a:t>‹#›</a:t>
            </a:fld>
            <a:endParaRPr lang="en-US" dirty="0"/>
          </a:p>
        </p:txBody>
      </p:sp>
    </p:spTree>
    <p:extLst>
      <p:ext uri="{BB962C8B-B14F-4D97-AF65-F5344CB8AC3E}">
        <p14:creationId xmlns:p14="http://schemas.microsoft.com/office/powerpoint/2010/main" val="52489353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ad.amazon.com/kp/embed?asin=B01N0WU65A&amp;preview=newtab&amp;linkCode=kpe&amp;ref_=cm_sw_r_kb_dp_BbPoAb4DDTFYQ&amp;tag=thewaspos09-2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rJxFXjfB_B4"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schooltube.com/video/521b6b3645ededf887ab/Rick%20Wormeli:%20Formative%20and%20Summative%20Assessment"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goodreads.com/author/show/7316324.John_A_C_Hattie"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goodreads.com/work/quotes/16751811"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ornerstoneondemand.com/rework/profile/dr-tom-tonkin"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youtube.com/watch?v=27aWgfXmY_8&amp;t=1s"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www.ascd.org/Publications/Books/Overview/Understanding-by-Design-Expanded-2nd-Edition.asp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xfrm>
            <a:off x="1181100" y="695325"/>
            <a:ext cx="4648200" cy="3486150"/>
          </a:xfrm>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0071">
              <a:lnSpc>
                <a:spcPct val="90000"/>
              </a:lnSpc>
              <a:spcBef>
                <a:spcPct val="0"/>
              </a:spcBef>
              <a:defRPr/>
            </a:pPr>
            <a:r>
              <a:rPr lang="en-US" dirty="0"/>
              <a:t>Welcome and thank you for your participation in the 2017-2018 Teacher Keys</a:t>
            </a:r>
          </a:p>
          <a:p>
            <a:endParaRPr lang="en-US" dirty="0"/>
          </a:p>
          <a:p>
            <a:r>
              <a:rPr lang="en-US" dirty="0"/>
              <a:t>Today we will:</a:t>
            </a:r>
          </a:p>
          <a:p>
            <a:pPr defTabSz="970071">
              <a:lnSpc>
                <a:spcPct val="90000"/>
              </a:lnSpc>
              <a:spcBef>
                <a:spcPct val="0"/>
              </a:spcBef>
              <a:defRPr/>
            </a:pPr>
            <a:endParaRPr lang="en-US" dirty="0"/>
          </a:p>
          <a:p>
            <a:pPr defTabSz="970071">
              <a:lnSpc>
                <a:spcPct val="90000"/>
              </a:lnSpc>
              <a:spcBef>
                <a:spcPct val="0"/>
              </a:spcBef>
              <a:defRPr/>
            </a:pPr>
            <a:endParaRPr lang="en-US" dirty="0"/>
          </a:p>
          <a:p>
            <a:pPr defTabSz="970071">
              <a:lnSpc>
                <a:spcPct val="90000"/>
              </a:lnSpc>
              <a:spcBef>
                <a:spcPct val="0"/>
              </a:spcBef>
              <a:defRPr/>
            </a:pPr>
            <a:r>
              <a:rPr lang="en-US" b="1" dirty="0"/>
              <a:t> </a:t>
            </a:r>
            <a:r>
              <a:rPr lang="en-US" dirty="0"/>
              <a:t> </a:t>
            </a:r>
          </a:p>
          <a:p>
            <a:pPr defTabSz="970071">
              <a:lnSpc>
                <a:spcPct val="90000"/>
              </a:lnSpc>
              <a:spcBef>
                <a:spcPct val="0"/>
              </a:spcBef>
              <a:defRPr/>
            </a:pPr>
            <a:endParaRPr lang="en-US" dirty="0"/>
          </a:p>
          <a:p>
            <a:pPr defTabSz="970071">
              <a:lnSpc>
                <a:spcPct val="90000"/>
              </a:lnSpc>
              <a:spcBef>
                <a:spcPct val="0"/>
              </a:spcBef>
              <a:defRPr/>
            </a:pPr>
            <a:endParaRPr lang="en-US" sz="1000" dirty="0"/>
          </a:p>
          <a:p>
            <a:endParaRPr lang="en-US" dirty="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99" eaLnBrk="0" hangingPunct="0">
              <a:defRPr sz="1100">
                <a:solidFill>
                  <a:srgbClr val="5F5F5F"/>
                </a:solidFill>
                <a:latin typeface="Arial" charset="0"/>
                <a:ea typeface="ＭＳ Ｐゴシック" pitchFamily="34" charset="-128"/>
              </a:defRPr>
            </a:lvl1pPr>
            <a:lvl2pPr marL="742819" indent="-285699" defTabSz="931699" eaLnBrk="0" hangingPunct="0">
              <a:defRPr sz="1100">
                <a:solidFill>
                  <a:srgbClr val="5F5F5F"/>
                </a:solidFill>
                <a:latin typeface="Arial" charset="0"/>
                <a:ea typeface="ＭＳ Ｐゴシック" pitchFamily="34" charset="-128"/>
              </a:defRPr>
            </a:lvl2pPr>
            <a:lvl3pPr marL="1142799" indent="-228560" defTabSz="931699" eaLnBrk="0" hangingPunct="0">
              <a:defRPr sz="1100">
                <a:solidFill>
                  <a:srgbClr val="5F5F5F"/>
                </a:solidFill>
                <a:latin typeface="Arial" charset="0"/>
                <a:ea typeface="ＭＳ Ｐゴシック" pitchFamily="34" charset="-128"/>
              </a:defRPr>
            </a:lvl3pPr>
            <a:lvl4pPr marL="1599919" indent="-228560" defTabSz="931699" eaLnBrk="0" hangingPunct="0">
              <a:defRPr sz="1100">
                <a:solidFill>
                  <a:srgbClr val="5F5F5F"/>
                </a:solidFill>
                <a:latin typeface="Arial" charset="0"/>
                <a:ea typeface="ＭＳ Ｐゴシック" pitchFamily="34" charset="-128"/>
              </a:defRPr>
            </a:lvl4pPr>
            <a:lvl5pPr marL="2057039" indent="-228560" defTabSz="931699" eaLnBrk="0" hangingPunct="0">
              <a:defRPr sz="1100">
                <a:solidFill>
                  <a:srgbClr val="5F5F5F"/>
                </a:solidFill>
                <a:latin typeface="Arial" charset="0"/>
                <a:ea typeface="ＭＳ Ｐゴシック" pitchFamily="34" charset="-128"/>
              </a:defRPr>
            </a:lvl5pPr>
            <a:lvl6pPr marL="2514159" indent="-228560" defTabSz="931699" eaLnBrk="0" fontAlgn="base" hangingPunct="0">
              <a:spcBef>
                <a:spcPct val="0"/>
              </a:spcBef>
              <a:spcAft>
                <a:spcPct val="0"/>
              </a:spcAft>
              <a:defRPr sz="1100">
                <a:solidFill>
                  <a:srgbClr val="5F5F5F"/>
                </a:solidFill>
                <a:latin typeface="Arial" charset="0"/>
                <a:ea typeface="ＭＳ Ｐゴシック" pitchFamily="34" charset="-128"/>
              </a:defRPr>
            </a:lvl6pPr>
            <a:lvl7pPr marL="2971279" indent="-228560" defTabSz="931699" eaLnBrk="0" fontAlgn="base" hangingPunct="0">
              <a:spcBef>
                <a:spcPct val="0"/>
              </a:spcBef>
              <a:spcAft>
                <a:spcPct val="0"/>
              </a:spcAft>
              <a:defRPr sz="1100">
                <a:solidFill>
                  <a:srgbClr val="5F5F5F"/>
                </a:solidFill>
                <a:latin typeface="Arial" charset="0"/>
                <a:ea typeface="ＭＳ Ｐゴシック" pitchFamily="34" charset="-128"/>
              </a:defRPr>
            </a:lvl7pPr>
            <a:lvl8pPr marL="3428399" indent="-228560" defTabSz="931699" eaLnBrk="0" fontAlgn="base" hangingPunct="0">
              <a:spcBef>
                <a:spcPct val="0"/>
              </a:spcBef>
              <a:spcAft>
                <a:spcPct val="0"/>
              </a:spcAft>
              <a:defRPr sz="1100">
                <a:solidFill>
                  <a:srgbClr val="5F5F5F"/>
                </a:solidFill>
                <a:latin typeface="Arial" charset="0"/>
                <a:ea typeface="ＭＳ Ｐゴシック" pitchFamily="34" charset="-128"/>
              </a:defRPr>
            </a:lvl8pPr>
            <a:lvl9pPr marL="3885518" indent="-228560" defTabSz="931699" eaLnBrk="0" fontAlgn="base" hangingPunct="0">
              <a:spcBef>
                <a:spcPct val="0"/>
              </a:spcBef>
              <a:spcAft>
                <a:spcPct val="0"/>
              </a:spcAft>
              <a:defRPr sz="1100">
                <a:solidFill>
                  <a:srgbClr val="5F5F5F"/>
                </a:solidFill>
                <a:latin typeface="Arial" charset="0"/>
                <a:ea typeface="ＭＳ Ｐゴシック" pitchFamily="34" charset="-128"/>
              </a:defRPr>
            </a:lvl9pPr>
          </a:lstStyle>
          <a:p>
            <a:fld id="{B1FA1940-6A80-476D-AC2A-CD442341EF7D}" type="slidenum">
              <a:rPr lang="en-US" sz="1200">
                <a:solidFill>
                  <a:srgbClr val="000000"/>
                </a:solidFill>
                <a:latin typeface="Times" pitchFamily="18" charset="0"/>
              </a:rPr>
              <a:pPr/>
              <a:t>1</a:t>
            </a:fld>
            <a:endParaRPr lang="en-US" sz="1200" dirty="0">
              <a:solidFill>
                <a:srgbClr val="000000"/>
              </a:solidFill>
              <a:latin typeface="Times" pitchFamily="18" charset="0"/>
            </a:endParaRPr>
          </a:p>
        </p:txBody>
      </p:sp>
      <p:sp>
        <p:nvSpPr>
          <p:cNvPr id="2" name="Header Placeholder 1">
            <a:extLst>
              <a:ext uri="{FF2B5EF4-FFF2-40B4-BE49-F238E27FC236}">
                <a16:creationId xmlns:a16="http://schemas.microsoft.com/office/drawing/2014/main" id="{6411BF8E-084D-472F-8852-26A7659524FF}"/>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2681191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must always focus on our “core business” of </a:t>
            </a:r>
            <a:r>
              <a:rPr lang="en-US" baseline="0" dirty="0"/>
              <a:t>teaching and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Framework Purpose: Helps</a:t>
            </a:r>
            <a:r>
              <a:rPr lang="en-US" baseline="0" dirty="0"/>
              <a:t> to place all leaders on the same page of effective and shared school improvement work.</a:t>
            </a:r>
          </a:p>
          <a:p>
            <a:r>
              <a:rPr lang="en-US" baseline="0" dirty="0"/>
              <a:t>Presentation Purpose: </a:t>
            </a:r>
            <a:r>
              <a:rPr lang="en-US" baseline="0" dirty="0">
                <a:solidFill>
                  <a:srgbClr val="FF0000"/>
                </a:solidFill>
              </a:rPr>
              <a:t>Provides background to make connections to the 5 systems of continuous improvement in schools and districts statewide.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E6530340-F5C0-43BA-9CC1-D63E860F355B}" type="slidenum">
              <a:rPr lang="en-US" smtClean="0"/>
              <a:t>10</a:t>
            </a:fld>
            <a:endParaRPr lang="en-US" dirty="0"/>
          </a:p>
        </p:txBody>
      </p:sp>
      <p:sp>
        <p:nvSpPr>
          <p:cNvPr id="5" name="Header Placeholder 4">
            <a:extLst>
              <a:ext uri="{FF2B5EF4-FFF2-40B4-BE49-F238E27FC236}">
                <a16:creationId xmlns:a16="http://schemas.microsoft.com/office/drawing/2014/main" id="{30EF61CF-B252-4341-8C21-6117540477B4}"/>
              </a:ext>
            </a:extLst>
          </p:cNvPr>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675717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on our journey of continuous improvement, let’s investigate how these connections look with TAPS standards 5, 6 and 8.</a:t>
            </a:r>
          </a:p>
        </p:txBody>
      </p:sp>
      <p:sp>
        <p:nvSpPr>
          <p:cNvPr id="5" name="Slide Number Placeholder 4"/>
          <p:cNvSpPr>
            <a:spLocks noGrp="1"/>
          </p:cNvSpPr>
          <p:nvPr>
            <p:ph type="sldNum" sz="quarter" idx="11"/>
          </p:nvPr>
        </p:nvSpPr>
        <p:spPr/>
        <p:txBody>
          <a:bodyPr/>
          <a:lstStyle/>
          <a:p>
            <a:fld id="{9EAE2243-6155-4A98-B8A8-E05803994D1B}" type="slidenum">
              <a:rPr lang="en-US" smtClean="0"/>
              <a:t>11</a:t>
            </a:fld>
            <a:endParaRPr lang="en-US" dirty="0"/>
          </a:p>
        </p:txBody>
      </p:sp>
      <p:sp>
        <p:nvSpPr>
          <p:cNvPr id="6" name="Header Placeholder 5">
            <a:extLst>
              <a:ext uri="{FF2B5EF4-FFF2-40B4-BE49-F238E27FC236}">
                <a16:creationId xmlns:a16="http://schemas.microsoft.com/office/drawing/2014/main" id="{4BD6767E-5D67-4650-8B24-EDE98CA8B94A}"/>
              </a:ext>
            </a:extLst>
          </p:cNvPr>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232254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take a deeper dive into Performance Standard</a:t>
            </a:r>
            <a:r>
              <a:rPr lang="en-US" baseline="0" dirty="0"/>
              <a:t>s 5 and 6 which are in the Assessment of and for Learning domain. </a:t>
            </a:r>
            <a:endParaRPr lang="en-US" dirty="0"/>
          </a:p>
        </p:txBody>
      </p:sp>
      <p:sp>
        <p:nvSpPr>
          <p:cNvPr id="4" name="Slide Number Placeholder 3"/>
          <p:cNvSpPr>
            <a:spLocks noGrp="1"/>
          </p:cNvSpPr>
          <p:nvPr>
            <p:ph type="sldNum" sz="quarter" idx="10"/>
          </p:nvPr>
        </p:nvSpPr>
        <p:spPr/>
        <p:txBody>
          <a:bodyPr/>
          <a:lstStyle/>
          <a:p>
            <a:fld id="{52A30282-D242-49A0-8C5D-748F5A518814}" type="slidenum">
              <a:rPr lang="en-US" smtClean="0"/>
              <a:t>12</a:t>
            </a:fld>
            <a:endParaRPr lang="en-US" dirty="0"/>
          </a:p>
        </p:txBody>
      </p:sp>
      <p:sp>
        <p:nvSpPr>
          <p:cNvPr id="5" name="Header Placeholder 4">
            <a:extLst>
              <a:ext uri="{FF2B5EF4-FFF2-40B4-BE49-F238E27FC236}">
                <a16:creationId xmlns:a16="http://schemas.microsoft.com/office/drawing/2014/main" id="{A3265654-D79A-4DDD-A5F4-60349C86292F}"/>
              </a:ext>
            </a:extLst>
          </p:cNvPr>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357197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8A7CA7-0B81-4C09-AF39-65DE24BFC10B}" type="slidenum">
              <a:rPr lang="en-AU" altLang="en-US"/>
              <a:pPr/>
              <a:t>13</a:t>
            </a:fld>
            <a:endParaRPr lang="en-AU" altLang="en-US" dirty="0"/>
          </a:p>
        </p:txBody>
      </p:sp>
      <p:sp>
        <p:nvSpPr>
          <p:cNvPr id="105474" name="Rectangle 2"/>
          <p:cNvSpPr>
            <a:spLocks noGrp="1" noRot="1" noChangeAspect="1" noChangeArrowheads="1" noTextEdit="1"/>
          </p:cNvSpPr>
          <p:nvPr>
            <p:ph type="sldImg"/>
          </p:nvPr>
        </p:nvSpPr>
        <p:spPr>
          <a:xfrm>
            <a:off x="2289175" y="684213"/>
            <a:ext cx="1919288" cy="1439862"/>
          </a:xfrm>
          <a:ln/>
        </p:spPr>
      </p:sp>
      <p:sp>
        <p:nvSpPr>
          <p:cNvPr id="105475" name="Rectangle 3"/>
          <p:cNvSpPr>
            <a:spLocks noGrp="1" noChangeArrowheads="1"/>
          </p:cNvSpPr>
          <p:nvPr>
            <p:ph type="body" idx="1"/>
          </p:nvPr>
        </p:nvSpPr>
        <p:spPr>
          <a:xfrm>
            <a:off x="685800" y="2339975"/>
            <a:ext cx="5486400" cy="6118225"/>
          </a:xfrm>
        </p:spPr>
        <p:txBody>
          <a:bodyPr/>
          <a:lstStyle/>
          <a:p>
            <a:r>
              <a:rPr lang="en-US" altLang="zh-CN" dirty="0"/>
              <a:t>Assessment </a:t>
            </a:r>
            <a:r>
              <a:rPr lang="en-US" altLang="zh-CN" b="1" dirty="0"/>
              <a:t>for</a:t>
            </a:r>
            <a:r>
              <a:rPr lang="en-US" altLang="zh-CN" dirty="0"/>
              <a:t>, </a:t>
            </a:r>
            <a:r>
              <a:rPr lang="en-US" altLang="zh-CN" b="1" dirty="0"/>
              <a:t>as </a:t>
            </a:r>
            <a:r>
              <a:rPr lang="en-US" altLang="zh-CN" dirty="0"/>
              <a:t>and </a:t>
            </a:r>
            <a:r>
              <a:rPr lang="en-US" altLang="zh-CN" b="1" dirty="0"/>
              <a:t>of</a:t>
            </a:r>
            <a:r>
              <a:rPr lang="en-US" altLang="zh-CN" dirty="0"/>
              <a:t> learning are all important in student learning. Assessment </a:t>
            </a:r>
            <a:r>
              <a:rPr lang="en-US" altLang="zh-CN" b="1" dirty="0"/>
              <a:t>for </a:t>
            </a:r>
            <a:r>
              <a:rPr lang="en-US" altLang="zh-CN" dirty="0"/>
              <a:t>learning and assessment </a:t>
            </a:r>
            <a:r>
              <a:rPr lang="en-US" altLang="zh-CN" b="1" dirty="0"/>
              <a:t>as</a:t>
            </a:r>
            <a:r>
              <a:rPr lang="en-US" altLang="zh-CN" dirty="0"/>
              <a:t> learning are both referred to as formative assessment. Assessment </a:t>
            </a:r>
            <a:r>
              <a:rPr lang="en-US" altLang="zh-CN" b="1" dirty="0"/>
              <a:t>of</a:t>
            </a:r>
            <a:r>
              <a:rPr lang="en-US" altLang="zh-CN" dirty="0"/>
              <a:t> learning is referred to as summative assessment.</a:t>
            </a:r>
            <a:endParaRPr lang="en-AU" altLang="zh-CN" b="1" dirty="0"/>
          </a:p>
          <a:p>
            <a:endParaRPr lang="en-AU" altLang="zh-CN" b="1" dirty="0"/>
          </a:p>
          <a:p>
            <a:r>
              <a:rPr lang="en-AU" altLang="zh-CN" b="1" dirty="0"/>
              <a:t>Definitions of assessment purposes:</a:t>
            </a:r>
            <a:endParaRPr lang="en-AU" altLang="zh-CN" dirty="0"/>
          </a:p>
          <a:p>
            <a:r>
              <a:rPr lang="en-AU" altLang="zh-CN" dirty="0"/>
              <a:t>Assessment</a:t>
            </a:r>
            <a:r>
              <a:rPr lang="en-AU" altLang="zh-CN" b="1" dirty="0"/>
              <a:t> for </a:t>
            </a:r>
            <a:r>
              <a:rPr lang="en-AU" altLang="zh-CN" dirty="0"/>
              <a:t>learning occurs when teachers use inferences about student progress to inform their teaching. </a:t>
            </a:r>
          </a:p>
          <a:p>
            <a:r>
              <a:rPr lang="en-AU" altLang="zh-CN" dirty="0"/>
              <a:t>Assessment</a:t>
            </a:r>
            <a:r>
              <a:rPr lang="en-AU" altLang="zh-CN" b="1" dirty="0"/>
              <a:t> as </a:t>
            </a:r>
            <a:r>
              <a:rPr lang="en-AU" altLang="zh-CN" dirty="0"/>
              <a:t>learning occurs when students reflect on and monitor their progress to inform their future learning goals. </a:t>
            </a:r>
          </a:p>
          <a:p>
            <a:r>
              <a:rPr lang="en-AU" altLang="zh-CN" dirty="0"/>
              <a:t>Assessment</a:t>
            </a:r>
            <a:r>
              <a:rPr lang="en-AU" altLang="zh-CN" b="1" dirty="0"/>
              <a:t> of </a:t>
            </a:r>
            <a:r>
              <a:rPr lang="en-AU" altLang="zh-CN" dirty="0"/>
              <a:t>learning</a:t>
            </a:r>
            <a:r>
              <a:rPr lang="en-AU" altLang="zh-CN" b="1" dirty="0"/>
              <a:t> </a:t>
            </a:r>
            <a:r>
              <a:rPr lang="en-AU" altLang="zh-CN" dirty="0"/>
              <a:t>occurs when teachers use evidence of student learning to make judgements on student achievement against goals and standards. </a:t>
            </a:r>
            <a:endParaRPr lang="en-US" altLang="zh-CN" dirty="0"/>
          </a:p>
          <a:p>
            <a:endParaRPr lang="en-US" altLang="zh-CN" dirty="0"/>
          </a:p>
          <a:p>
            <a:r>
              <a:rPr lang="en-US" altLang="zh-CN" dirty="0"/>
              <a:t>All</a:t>
            </a:r>
            <a:r>
              <a:rPr lang="en-US" altLang="zh-CN" baseline="0" dirty="0"/>
              <a:t> of these assessment purposes are within standards 5 and 6. </a:t>
            </a:r>
            <a:endParaRPr lang="en-US" altLang="zh-CN" dirty="0"/>
          </a:p>
        </p:txBody>
      </p:sp>
      <p:sp>
        <p:nvSpPr>
          <p:cNvPr id="2" name="Header Placeholder 1">
            <a:extLst>
              <a:ext uri="{FF2B5EF4-FFF2-40B4-BE49-F238E27FC236}">
                <a16:creationId xmlns:a16="http://schemas.microsoft.com/office/drawing/2014/main" id="{82EFBBDF-A616-4FB8-B7D1-429DF49516F3}"/>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068002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xfrm>
            <a:off x="946080" y="4247938"/>
            <a:ext cx="5144206" cy="41527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i="1" kern="1200" dirty="0">
                <a:solidFill>
                  <a:schemeClr val="tx1"/>
                </a:solidFill>
                <a:effectLst/>
                <a:latin typeface="+mn-lt"/>
                <a:ea typeface="+mn-ea"/>
                <a:cs typeface="+mn-cs"/>
              </a:rPr>
              <a:t>Standard 5, </a:t>
            </a:r>
            <a:r>
              <a:rPr lang="en-US" sz="1200" kern="1200" dirty="0">
                <a:solidFill>
                  <a:schemeClr val="tx1"/>
                </a:solidFill>
                <a:effectLst/>
                <a:latin typeface="+mn-lt"/>
                <a:ea typeface="+mn-ea"/>
                <a:cs typeface="+mn-cs"/>
              </a:rPr>
              <a:t>Assessment Strategies, focuses on the teacher’s decisions about assessments. </a:t>
            </a:r>
            <a:r>
              <a:rPr lang="en-US" sz="1200" b="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Are the assessments aligned to the curriculum? Does the assessment reflect the instruction? Is the assessment appropriate for students? Is grading focused on </a:t>
            </a:r>
            <a:r>
              <a:rPr lang="en-US" sz="1200" i="1" kern="1200" dirty="0">
                <a:solidFill>
                  <a:schemeClr val="tx1"/>
                </a:solidFill>
                <a:effectLst/>
                <a:latin typeface="+mn-lt"/>
                <a:ea typeface="+mn-ea"/>
                <a:cs typeface="+mn-cs"/>
              </a:rPr>
              <a:t>mastery of the standards or is it a “got-you”?)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you are familiar with the standards, let’s review the structure of the standard.</a:t>
            </a:r>
            <a:r>
              <a:rPr lang="en-US" b="1" dirty="0"/>
              <a:t> Trainer should read the standard on the slide in its entirety and place emphasis on the key words underlined. </a:t>
            </a:r>
            <a:endParaRPr lang="en-US" dirty="0"/>
          </a:p>
          <a:p>
            <a:r>
              <a:rPr lang="en-US" sz="1200" kern="1200" dirty="0">
                <a:solidFill>
                  <a:schemeClr val="tx1"/>
                </a:solidFill>
                <a:effectLst/>
                <a:latin typeface="+mn-lt"/>
                <a:ea typeface="+mn-ea"/>
                <a:cs typeface="+mn-cs"/>
              </a:rPr>
              <a:t>Let’s take a minute to review all ten Teacher Performance Standards using your yellow reference  card to identify other standard linkage with standards 5. </a:t>
            </a:r>
            <a:endParaRPr lang="en-US" dirty="0"/>
          </a:p>
        </p:txBody>
      </p:sp>
      <p:sp>
        <p:nvSpPr>
          <p:cNvPr id="229380" name="Slide Number Placeholder 3"/>
          <p:cNvSpPr>
            <a:spLocks noGrp="1"/>
          </p:cNvSpPr>
          <p:nvPr>
            <p:ph type="sldNum" sz="quarter" idx="5"/>
          </p:nvPr>
        </p:nvSpPr>
        <p:spPr/>
        <p:txBody>
          <a:bodyPr/>
          <a:lstStyle>
            <a:lvl1pPr defTabSz="928538" eaLnBrk="0" hangingPunct="0">
              <a:defRPr sz="1700">
                <a:solidFill>
                  <a:schemeClr val="tx1"/>
                </a:solidFill>
                <a:latin typeface="Arial" panose="020B0604020202020204" pitchFamily="34" charset="0"/>
                <a:cs typeface="Arial" panose="020B0604020202020204" pitchFamily="34" charset="0"/>
              </a:defRPr>
            </a:lvl1pPr>
            <a:lvl2pPr marL="757066" indent="-291179" defTabSz="928538" eaLnBrk="0" hangingPunct="0">
              <a:defRPr sz="1700">
                <a:solidFill>
                  <a:schemeClr val="tx1"/>
                </a:solidFill>
                <a:latin typeface="Arial" panose="020B0604020202020204" pitchFamily="34" charset="0"/>
                <a:cs typeface="Arial" panose="020B0604020202020204" pitchFamily="34" charset="0"/>
              </a:defRPr>
            </a:lvl2pPr>
            <a:lvl3pPr marL="1164717" indent="-232943" defTabSz="928538" eaLnBrk="0" hangingPunct="0">
              <a:defRPr sz="1700">
                <a:solidFill>
                  <a:schemeClr val="tx1"/>
                </a:solidFill>
                <a:latin typeface="Arial" panose="020B0604020202020204" pitchFamily="34" charset="0"/>
                <a:cs typeface="Arial" panose="020B0604020202020204" pitchFamily="34" charset="0"/>
              </a:defRPr>
            </a:lvl3pPr>
            <a:lvl4pPr marL="1630604" indent="-232943" defTabSz="928538" eaLnBrk="0" hangingPunct="0">
              <a:defRPr sz="1700">
                <a:solidFill>
                  <a:schemeClr val="tx1"/>
                </a:solidFill>
                <a:latin typeface="Arial" panose="020B0604020202020204" pitchFamily="34" charset="0"/>
                <a:cs typeface="Arial" panose="020B0604020202020204" pitchFamily="34" charset="0"/>
              </a:defRPr>
            </a:lvl4pPr>
            <a:lvl5pPr marL="2096491" indent="-232943" defTabSz="928538" eaLnBrk="0" hangingPunct="0">
              <a:defRPr sz="1700">
                <a:solidFill>
                  <a:schemeClr val="tx1"/>
                </a:solidFill>
                <a:latin typeface="Arial" panose="020B0604020202020204" pitchFamily="34" charset="0"/>
                <a:cs typeface="Arial" panose="020B0604020202020204" pitchFamily="34" charset="0"/>
              </a:defRPr>
            </a:lvl5pPr>
            <a:lvl6pPr marL="2562377" indent="-232943" defTabSz="928538"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3028264" indent="-232943" defTabSz="928538"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94151" indent="-232943" defTabSz="928538"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960038" indent="-232943" defTabSz="928538"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fld id="{F099C16B-934F-4859-AADC-27F678430F6D}" type="slidenum">
              <a:rPr lang="en-US" altLang="en-US" sz="1100">
                <a:solidFill>
                  <a:srgbClr val="000000"/>
                </a:solidFill>
                <a:latin typeface="Times" panose="02020603050405020304" pitchFamily="18" charset="0"/>
              </a:rPr>
              <a:pPr eaLnBrk="1" hangingPunct="1"/>
              <a:t>14</a:t>
            </a:fld>
            <a:endParaRPr lang="en-US" altLang="en-US" sz="1100" dirty="0">
              <a:solidFill>
                <a:srgbClr val="000000"/>
              </a:solidFill>
              <a:latin typeface="Times" panose="02020603050405020304" pitchFamily="18" charset="0"/>
            </a:endParaRPr>
          </a:p>
        </p:txBody>
      </p:sp>
      <p:sp>
        <p:nvSpPr>
          <p:cNvPr id="2" name="Header Placeholder 1">
            <a:extLst>
              <a:ext uri="{FF2B5EF4-FFF2-40B4-BE49-F238E27FC236}">
                <a16:creationId xmlns:a16="http://schemas.microsoft.com/office/drawing/2014/main" id="{0E1D3235-E0F3-4C4F-BDDF-72D85664C0A6}"/>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2711227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Trainer should read the slide and lead </a:t>
            </a:r>
            <a:r>
              <a:rPr lang="en-US" b="1" dirty="0"/>
              <a:t>a</a:t>
            </a:r>
            <a:r>
              <a:rPr lang="en-US" b="1" dirty="0">
                <a:solidFill>
                  <a:schemeClr val="tx1"/>
                </a:solidFill>
              </a:rPr>
              <a:t> discussion on if </a:t>
            </a:r>
            <a:r>
              <a:rPr lang="en-US" b="1" dirty="0"/>
              <a:t>the</a:t>
            </a:r>
            <a:r>
              <a:rPr lang="en-US" b="1" baseline="0" dirty="0">
                <a:solidFill>
                  <a:schemeClr val="tx1"/>
                </a:solidFill>
              </a:rPr>
              <a:t> statement from Stiggins is still true today. </a:t>
            </a: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52A30282-D242-49A0-8C5D-748F5A518814}" type="slidenum">
              <a:rPr lang="en-US" smtClean="0"/>
              <a:t>15</a:t>
            </a:fld>
            <a:endParaRPr lang="en-US" dirty="0"/>
          </a:p>
        </p:txBody>
      </p:sp>
      <p:sp>
        <p:nvSpPr>
          <p:cNvPr id="5" name="Header Placeholder 4">
            <a:extLst>
              <a:ext uri="{FF2B5EF4-FFF2-40B4-BE49-F238E27FC236}">
                <a16:creationId xmlns:a16="http://schemas.microsoft.com/office/drawing/2014/main" id="{2D9CDA9E-3327-46A5-A59B-77C95E08B070}"/>
              </a:ext>
            </a:extLst>
          </p:cNvPr>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90065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eaLnBrk="1" hangingPunct="1">
              <a:buFontTx/>
              <a:buNone/>
              <a:defRPr/>
            </a:pPr>
            <a:r>
              <a:rPr lang="en-GB" dirty="0"/>
              <a:t>One factor that</a:t>
            </a:r>
            <a:r>
              <a:rPr lang="en-GB" baseline="0" dirty="0"/>
              <a:t> could influence the assessment is if the teacher doesn’t understand why or when to use certain assessments strategies. </a:t>
            </a:r>
            <a:endParaRPr lang="en-GB" dirty="0"/>
          </a:p>
          <a:p>
            <a:pPr marL="228600" indent="-228600" eaLnBrk="1" hangingPunct="1">
              <a:buFontTx/>
              <a:buAutoNum type="arabicPeriod"/>
              <a:defRPr/>
            </a:pPr>
            <a:r>
              <a:rPr lang="en-GB" dirty="0"/>
              <a:t>Where am I now? Where do I need to be? </a:t>
            </a:r>
          </a:p>
          <a:p>
            <a:pPr marL="228600" indent="-228600" eaLnBrk="1" hangingPunct="1">
              <a:buFontTx/>
              <a:buAutoNum type="arabicPeriod"/>
              <a:defRPr/>
            </a:pPr>
            <a:r>
              <a:rPr lang="en-GB" dirty="0"/>
              <a:t>Am I on the right track? How far am I from successful completion? (Formative Assessment)</a:t>
            </a:r>
          </a:p>
          <a:p>
            <a:pPr marL="228600" indent="-228600" eaLnBrk="1" hangingPunct="1">
              <a:buFontTx/>
              <a:buAutoNum type="arabicPeriod"/>
              <a:defRPr/>
            </a:pPr>
            <a:r>
              <a:rPr lang="en-GB" dirty="0"/>
              <a:t>Am I finished? How will I know? (Summative Assessment)</a:t>
            </a:r>
          </a:p>
          <a:p>
            <a:pPr marL="228600" indent="-228600" eaLnBrk="1" hangingPunct="1">
              <a:defRPr/>
            </a:pPr>
            <a:endParaRPr lang="en-GB" dirty="0"/>
          </a:p>
          <a:p>
            <a:pPr>
              <a:defRPr/>
            </a:pPr>
            <a:endParaRPr lang="en-US" dirty="0"/>
          </a:p>
        </p:txBody>
      </p:sp>
      <p:sp>
        <p:nvSpPr>
          <p:cNvPr id="4" name="Slide Number Placeholder 3"/>
          <p:cNvSpPr>
            <a:spLocks noGrp="1"/>
          </p:cNvSpPr>
          <p:nvPr>
            <p:ph type="sldNum" sz="quarter" idx="5"/>
          </p:nvPr>
        </p:nvSpPr>
        <p:spPr/>
        <p:txBody>
          <a:bodyPr/>
          <a:lstStyle/>
          <a:p>
            <a:fld id="{1F354BBD-D3FC-48B7-8356-8E4F2D69585D}" type="slidenum">
              <a:rPr lang="en-US" altLang="en-US"/>
              <a:pPr/>
              <a:t>16</a:t>
            </a:fld>
            <a:endParaRPr lang="en-US" altLang="en-US" dirty="0"/>
          </a:p>
        </p:txBody>
      </p:sp>
      <p:sp>
        <p:nvSpPr>
          <p:cNvPr id="2" name="Header Placeholder 1">
            <a:extLst>
              <a:ext uri="{FF2B5EF4-FFF2-40B4-BE49-F238E27FC236}">
                <a16:creationId xmlns:a16="http://schemas.microsoft.com/office/drawing/2014/main" id="{C10191DB-ED62-490D-8A15-92E2044B09FE}"/>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2803164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eaLnBrk="1" hangingPunct="1">
              <a:buFontTx/>
              <a:buNone/>
              <a:defRPr/>
            </a:pPr>
            <a:r>
              <a:rPr lang="en-GB" sz="1400" baseline="0" dirty="0"/>
              <a:t>Assessments that answer w</a:t>
            </a:r>
            <a:r>
              <a:rPr lang="en-GB" sz="1400" dirty="0"/>
              <a:t>here am I now</a:t>
            </a:r>
            <a:r>
              <a:rPr lang="en-GB" sz="1400" baseline="0" dirty="0"/>
              <a:t> and </a:t>
            </a:r>
            <a:r>
              <a:rPr lang="en-GB" sz="1400" dirty="0"/>
              <a:t> where do I need to be</a:t>
            </a:r>
            <a:r>
              <a:rPr lang="en-GB" sz="1400" baseline="0" dirty="0"/>
              <a:t> are</a:t>
            </a:r>
            <a:r>
              <a:rPr lang="en-GB" sz="1400" dirty="0"/>
              <a:t> </a:t>
            </a:r>
            <a:r>
              <a:rPr lang="en-GB" sz="1400" baseline="0" dirty="0"/>
              <a:t> </a:t>
            </a:r>
            <a:r>
              <a:rPr lang="en-US" sz="1400" b="0" dirty="0"/>
              <a:t>Diagnostic </a:t>
            </a:r>
            <a:r>
              <a:rPr lang="en-US" sz="1400" b="0" baseline="0" dirty="0"/>
              <a:t>such as </a:t>
            </a:r>
            <a:r>
              <a:rPr lang="en-US" sz="1400" b="0" dirty="0"/>
              <a:t> Pre-Assessments.</a:t>
            </a:r>
            <a:r>
              <a:rPr lang="en-US" sz="1400" b="0" baseline="0" dirty="0"/>
              <a:t> It i</a:t>
            </a:r>
            <a:r>
              <a:rPr lang="en-US" sz="1400" dirty="0"/>
              <a:t>dentifies student strengths, weaknesses, knowledge and skills.</a:t>
            </a:r>
            <a:r>
              <a:rPr lang="en-US" sz="1400" baseline="0" dirty="0"/>
              <a:t> Also they should  g</a:t>
            </a:r>
            <a:r>
              <a:rPr lang="en-US" sz="1400" dirty="0"/>
              <a:t>uide remediation, acceleration, or differentiation. </a:t>
            </a:r>
          </a:p>
          <a:p>
            <a:pPr marL="0" indent="0" eaLnBrk="1" hangingPunct="1">
              <a:buFontTx/>
              <a:buNone/>
              <a:defRPr/>
            </a:pPr>
            <a:endParaRPr lang="en-US" sz="1400" dirty="0"/>
          </a:p>
          <a:p>
            <a:pPr marL="0" indent="0" eaLnBrk="1" hangingPunct="1">
              <a:buFontTx/>
              <a:buNone/>
              <a:defRPr/>
            </a:pPr>
            <a:r>
              <a:rPr lang="en-US" sz="1400" b="1" dirty="0"/>
              <a:t>A</a:t>
            </a:r>
            <a:r>
              <a:rPr lang="en-US" sz="1400" b="1" baseline="0" dirty="0"/>
              <a:t>sk: </a:t>
            </a:r>
            <a:r>
              <a:rPr lang="en-US" sz="1400" baseline="0" dirty="0"/>
              <a:t>As leaders where should you see evidence of this and how</a:t>
            </a:r>
            <a:r>
              <a:rPr lang="en-US" sz="1400" dirty="0"/>
              <a:t>?</a:t>
            </a:r>
          </a:p>
        </p:txBody>
      </p:sp>
      <p:sp>
        <p:nvSpPr>
          <p:cNvPr id="4" name="Slide Number Placeholder 3"/>
          <p:cNvSpPr>
            <a:spLocks noGrp="1"/>
          </p:cNvSpPr>
          <p:nvPr>
            <p:ph type="sldNum" sz="quarter" idx="5"/>
          </p:nvPr>
        </p:nvSpPr>
        <p:spPr/>
        <p:txBody>
          <a:bodyPr/>
          <a:lstStyle/>
          <a:p>
            <a:fld id="{0E99AF2C-A02F-49FA-9994-89713CA08D4F}" type="slidenum">
              <a:rPr lang="en-US" altLang="en-US"/>
              <a:pPr/>
              <a:t>17</a:t>
            </a:fld>
            <a:endParaRPr lang="en-US" altLang="en-US" dirty="0"/>
          </a:p>
        </p:txBody>
      </p:sp>
      <p:sp>
        <p:nvSpPr>
          <p:cNvPr id="2" name="Header Placeholder 1">
            <a:extLst>
              <a:ext uri="{FF2B5EF4-FFF2-40B4-BE49-F238E27FC236}">
                <a16:creationId xmlns:a16="http://schemas.microsoft.com/office/drawing/2014/main" id="{C30F2A51-DA94-4A94-96FA-E96DB9E8C8B4}"/>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995382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itchFamily="18" charset="0"/>
              </a:rPr>
              <a:t>Trainer will read:</a:t>
            </a:r>
          </a:p>
          <a:p>
            <a:r>
              <a:rPr lang="en-GB" sz="1200" kern="1200" dirty="0">
                <a:solidFill>
                  <a:schemeClr val="tx1"/>
                </a:solidFill>
                <a:effectLst/>
                <a:latin typeface="+mn-lt"/>
                <a:ea typeface="+mn-ea"/>
                <a:cs typeface="+mn-cs"/>
              </a:rPr>
              <a:t>Assessments that answer am I on the right track or how far am I from successful completion are formative assessments.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Formative assessments have the  GR</a:t>
            </a:r>
            <a:r>
              <a:rPr lang="en-US" sz="1200" kern="1200" dirty="0">
                <a:solidFill>
                  <a:schemeClr val="tx1"/>
                </a:solidFill>
                <a:effectLst/>
                <a:latin typeface="+mn-lt"/>
                <a:ea typeface="+mn-ea"/>
                <a:cs typeface="+mn-cs"/>
              </a:rPr>
              <a:t>EATEST impact on student achievement. The Council of Chief State School Officers (CCSSO) defines  f</a:t>
            </a:r>
            <a:r>
              <a:rPr lang="en-US" sz="1200" i="1" kern="1200" dirty="0">
                <a:solidFill>
                  <a:schemeClr val="tx1"/>
                </a:solidFill>
                <a:effectLst/>
                <a:latin typeface="+mn-lt"/>
                <a:ea typeface="+mn-ea"/>
                <a:cs typeface="+mn-cs"/>
              </a:rPr>
              <a:t>ormative assessment </a:t>
            </a:r>
            <a:r>
              <a:rPr lang="en-US" i="1" dirty="0"/>
              <a:t>as</a:t>
            </a:r>
            <a:r>
              <a:rPr lang="en-US" sz="1200" i="1" kern="1200" dirty="0">
                <a:solidFill>
                  <a:schemeClr val="tx1"/>
                </a:solidFill>
                <a:effectLst/>
                <a:latin typeface="+mn-lt"/>
                <a:ea typeface="+mn-ea"/>
                <a:cs typeface="+mn-cs"/>
              </a:rPr>
              <a:t> a process used by teachers and students during instruction that provides feedback to adjust ongoing teaching and learning to improve students’ achievement of intended instructional outcomes.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Teachers should actively involve students and have belief that ALL students can improve.  An emphasis should be on improving learning, rather than letter grades.  The teacher should provide descriptive feedback. </a:t>
            </a:r>
          </a:p>
          <a:p>
            <a:pPr marL="228600" indent="-228600" eaLnBrk="1" hangingPunct="1">
              <a:buFontTx/>
              <a:buAutoNum type="arabicPeriod"/>
              <a:defRPr/>
            </a:pPr>
            <a:endParaRPr lang="en-GB" dirty="0"/>
          </a:p>
        </p:txBody>
      </p:sp>
      <p:sp>
        <p:nvSpPr>
          <p:cNvPr id="4" name="Slide Number Placeholder 3"/>
          <p:cNvSpPr>
            <a:spLocks noGrp="1"/>
          </p:cNvSpPr>
          <p:nvPr>
            <p:ph type="sldNum" sz="quarter" idx="5"/>
          </p:nvPr>
        </p:nvSpPr>
        <p:spPr/>
        <p:txBody>
          <a:bodyPr/>
          <a:lstStyle/>
          <a:p>
            <a:fld id="{A4E3142E-D365-4424-B665-5EC12A4B5DC6}" type="slidenum">
              <a:rPr lang="en-US" altLang="en-US"/>
              <a:pPr/>
              <a:t>18</a:t>
            </a:fld>
            <a:endParaRPr lang="en-US" altLang="en-US" dirty="0"/>
          </a:p>
        </p:txBody>
      </p:sp>
      <p:sp>
        <p:nvSpPr>
          <p:cNvPr id="2" name="Header Placeholder 1">
            <a:extLst>
              <a:ext uri="{FF2B5EF4-FFF2-40B4-BE49-F238E27FC236}">
                <a16:creationId xmlns:a16="http://schemas.microsoft.com/office/drawing/2014/main" id="{A482FCA9-2259-4A16-BCAB-14008E40A167}"/>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3915709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eaLnBrk="1" hangingPunct="1">
              <a:buFontTx/>
              <a:buNone/>
              <a:defRPr/>
            </a:pPr>
            <a:r>
              <a:rPr lang="en-GB" sz="1400" dirty="0"/>
              <a:t>To answer am I finished</a:t>
            </a:r>
            <a:r>
              <a:rPr lang="en-GB" sz="1400" baseline="0" dirty="0"/>
              <a:t> or how wil</a:t>
            </a:r>
            <a:r>
              <a:rPr lang="en-GB" sz="1400" dirty="0"/>
              <a:t>l I know the students have learned the skills, summative assessments</a:t>
            </a:r>
            <a:r>
              <a:rPr lang="en-GB" sz="1400" baseline="0" dirty="0"/>
              <a:t> are used.</a:t>
            </a:r>
            <a:endParaRPr lang="en-GB" sz="1400" dirty="0"/>
          </a:p>
          <a:p>
            <a:r>
              <a:rPr lang="en-US" sz="1400" b="0" dirty="0"/>
              <a:t>Summative</a:t>
            </a:r>
            <a:r>
              <a:rPr lang="en-US" sz="1400" b="0" baseline="0" dirty="0"/>
              <a:t> assessments c</a:t>
            </a:r>
            <a:r>
              <a:rPr lang="en-US" sz="1400" b="0" dirty="0"/>
              <a:t>an occur </a:t>
            </a:r>
            <a:r>
              <a:rPr lang="en-US" sz="1400" dirty="0"/>
              <a:t>at end of unit/semester/chapter</a:t>
            </a:r>
            <a:r>
              <a:rPr lang="en-US" sz="1400" baseline="0" dirty="0"/>
              <a:t> to d</a:t>
            </a:r>
            <a:r>
              <a:rPr lang="en-US" sz="1400" dirty="0"/>
              <a:t>etermine</a:t>
            </a:r>
            <a:r>
              <a:rPr lang="en-US" sz="1400" baseline="0" dirty="0"/>
              <a:t> student</a:t>
            </a:r>
            <a:r>
              <a:rPr lang="en-US" sz="1400" dirty="0"/>
              <a:t> attainment of the standards or instruction effectiveness.</a:t>
            </a:r>
            <a:r>
              <a:rPr lang="en-US" sz="1400" baseline="0" dirty="0"/>
              <a:t> The teacher should provide evaluative feedback. </a:t>
            </a:r>
            <a:endParaRPr lang="en-US" sz="1400" dirty="0"/>
          </a:p>
          <a:p>
            <a:pPr marL="228600" indent="-228600" eaLnBrk="1" hangingPunct="1">
              <a:buFontTx/>
              <a:buAutoNum type="arabicPeriod"/>
              <a:defRPr/>
            </a:pPr>
            <a:endParaRPr lang="en-GB" sz="1400" dirty="0"/>
          </a:p>
        </p:txBody>
      </p:sp>
      <p:sp>
        <p:nvSpPr>
          <p:cNvPr id="4" name="Slide Number Placeholder 3"/>
          <p:cNvSpPr>
            <a:spLocks noGrp="1"/>
          </p:cNvSpPr>
          <p:nvPr>
            <p:ph type="sldNum" sz="quarter" idx="5"/>
          </p:nvPr>
        </p:nvSpPr>
        <p:spPr/>
        <p:txBody>
          <a:bodyPr/>
          <a:lstStyle/>
          <a:p>
            <a:fld id="{68C40F30-F27E-4EB4-A16E-61265712BD79}" type="slidenum">
              <a:rPr lang="en-US" altLang="en-US"/>
              <a:pPr/>
              <a:t>19</a:t>
            </a:fld>
            <a:endParaRPr lang="en-US" altLang="en-US" dirty="0"/>
          </a:p>
        </p:txBody>
      </p:sp>
      <p:sp>
        <p:nvSpPr>
          <p:cNvPr id="2" name="Header Placeholder 1">
            <a:extLst>
              <a:ext uri="{FF2B5EF4-FFF2-40B4-BE49-F238E27FC236}">
                <a16:creationId xmlns:a16="http://schemas.microsoft.com/office/drawing/2014/main" id="{D2594E15-FFAB-4E1D-BA01-5940A1AE7D51}"/>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03341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Today we will: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connections between TKES and </a:t>
            </a:r>
            <a:r>
              <a:rPr lang="en-US" sz="1200" b="1" dirty="0"/>
              <a:t>Georgia’s System of Continuous Improvement</a:t>
            </a:r>
            <a:r>
              <a:rPr lang="en-US" sz="1200" i="1" dirty="0"/>
              <a:t> to the work of schools and districts and to the work teachers and leaders already do in their classroom and in their schools.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Take a deeper look into Standards 5,6 and 8</a:t>
            </a:r>
          </a:p>
          <a:p>
            <a:r>
              <a:rPr lang="en-US" sz="1200" kern="1200" dirty="0">
                <a:solidFill>
                  <a:schemeClr val="tx1"/>
                </a:solidFill>
                <a:effectLst/>
                <a:latin typeface="+mn-lt"/>
                <a:ea typeface="+mn-ea"/>
                <a:cs typeface="+mn-cs"/>
              </a:rPr>
              <a:t>Answer any questions you may have related to those topics</a:t>
            </a:r>
          </a:p>
        </p:txBody>
      </p:sp>
      <p:sp>
        <p:nvSpPr>
          <p:cNvPr id="5" name="Slide Number Placeholder 4"/>
          <p:cNvSpPr>
            <a:spLocks noGrp="1"/>
          </p:cNvSpPr>
          <p:nvPr>
            <p:ph type="sldNum" sz="quarter" idx="11"/>
          </p:nvPr>
        </p:nvSpPr>
        <p:spPr/>
        <p:txBody>
          <a:bodyPr/>
          <a:lstStyle/>
          <a:p>
            <a:fld id="{9EAE2243-6155-4A98-B8A8-E05803994D1B}" type="slidenum">
              <a:rPr lang="en-US" smtClean="0"/>
              <a:t>2</a:t>
            </a:fld>
            <a:endParaRPr lang="en-US" dirty="0"/>
          </a:p>
        </p:txBody>
      </p:sp>
      <p:sp>
        <p:nvSpPr>
          <p:cNvPr id="6" name="Header Placeholder 5">
            <a:extLst>
              <a:ext uri="{FF2B5EF4-FFF2-40B4-BE49-F238E27FC236}">
                <a16:creationId xmlns:a16="http://schemas.microsoft.com/office/drawing/2014/main" id="{4A664844-B060-4D37-BD8B-327B3792F6FE}"/>
              </a:ext>
            </a:extLst>
          </p:cNvPr>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861743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Aft>
                <a:spcPts val="0"/>
              </a:spcAft>
              <a:buFont typeface="Wingdings 2"/>
              <a:buNone/>
              <a:defRPr/>
            </a:pPr>
            <a:r>
              <a:rPr lang="en-US" dirty="0"/>
              <a:t>At</a:t>
            </a:r>
            <a:r>
              <a:rPr lang="en-US" baseline="0" dirty="0"/>
              <a:t> level III of the Standard 5 rubric, teachers are expected to systematically and consistently use a variety of diagnostic, formative, and summative assessment strategies. </a:t>
            </a:r>
            <a:r>
              <a:rPr lang="en-US" dirty="0"/>
              <a:t>A balanced assessment system is a configuration of the different assessment types and processes to fulfill purposes that align with expectations for learning and performance (Bazemore, Cippoletti, Howard, et al., 2008). It meets the needs of all users, but does not necessarily </a:t>
            </a:r>
            <a:r>
              <a:rPr lang="en-US" i="1" u="sng" dirty="0"/>
              <a:t>mean equal or of equal weight</a:t>
            </a:r>
            <a:endParaRPr lang="en-US" dirty="0"/>
          </a:p>
          <a:p>
            <a:pPr marL="0" indent="0" fontAlgn="auto">
              <a:spcAft>
                <a:spcPts val="0"/>
              </a:spcAft>
              <a:buFont typeface="Wingdings 2"/>
              <a:buNone/>
              <a:defRPr/>
            </a:pPr>
            <a:r>
              <a:rPr lang="en-US" dirty="0"/>
              <a:t>			</a:t>
            </a:r>
          </a:p>
          <a:p>
            <a:r>
              <a:rPr lang="en-US" dirty="0"/>
              <a:t>In a balanced</a:t>
            </a:r>
            <a:r>
              <a:rPr lang="en-US" baseline="0" dirty="0"/>
              <a:t> assessment system, education leaders must lead the staff in developing a common language, common vision and share the vision of assessment.  School leaders should promote the use of formative assessment as a process</a:t>
            </a:r>
            <a:r>
              <a:rPr lang="en-US" dirty="0"/>
              <a:t> and o</a:t>
            </a:r>
            <a:r>
              <a:rPr lang="en-US" baseline="0" dirty="0"/>
              <a:t>ffer professional development in the area of formative assessment for teachers (</a:t>
            </a:r>
            <a:r>
              <a:rPr lang="en-US" b="1" baseline="0" dirty="0"/>
              <a:t>trainer should mention that all three assessment approaches must be present for a Level III rating on the Standard 5 rubric</a:t>
            </a:r>
            <a:r>
              <a:rPr lang="en-US" baseline="0" dirty="0"/>
              <a:t>) </a:t>
            </a:r>
            <a:endParaRPr lang="en-US" dirty="0"/>
          </a:p>
        </p:txBody>
      </p:sp>
      <p:sp>
        <p:nvSpPr>
          <p:cNvPr id="5" name="Slide Number Placeholder 4"/>
          <p:cNvSpPr>
            <a:spLocks noGrp="1"/>
          </p:cNvSpPr>
          <p:nvPr>
            <p:ph type="sldNum" sz="quarter" idx="11"/>
          </p:nvPr>
        </p:nvSpPr>
        <p:spPr/>
        <p:txBody>
          <a:bodyPr/>
          <a:lstStyle/>
          <a:p>
            <a:fld id="{9EAE2243-6155-4A98-B8A8-E05803994D1B}" type="slidenum">
              <a:rPr lang="en-US" smtClean="0"/>
              <a:t>20</a:t>
            </a:fld>
            <a:endParaRPr lang="en-US" dirty="0"/>
          </a:p>
        </p:txBody>
      </p:sp>
      <p:sp>
        <p:nvSpPr>
          <p:cNvPr id="6" name="Header Placeholder 5">
            <a:extLst>
              <a:ext uri="{FF2B5EF4-FFF2-40B4-BE49-F238E27FC236}">
                <a16:creationId xmlns:a16="http://schemas.microsoft.com/office/drawing/2014/main" id="{28D33BAC-482E-44B1-AF14-77C2CE9B5394}"/>
              </a:ext>
            </a:extLst>
          </p:cNvPr>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251363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xfrm>
            <a:off x="348515" y="4206122"/>
            <a:ext cx="6191949" cy="4112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We will now examine</a:t>
            </a:r>
            <a:r>
              <a:rPr lang="en-US" b="0" baseline="0" dirty="0"/>
              <a:t> both TAPS Performance Appraisal Rubric for Standard 5.  </a:t>
            </a:r>
            <a:r>
              <a:rPr lang="en-US" b="0" dirty="0"/>
              <a:t>The TAPS Performance Appraisal Rubric for Performance Standard</a:t>
            </a:r>
            <a:r>
              <a:rPr lang="en-US" b="0" baseline="0" dirty="0"/>
              <a:t> 5 </a:t>
            </a:r>
            <a:r>
              <a:rPr lang="en-US" b="0" dirty="0"/>
              <a:t>provides a clearly delineated step-wise progression, moving from highest to lowest levels of performance, and each level is intended to be qualitatively superior to all lower levels. </a:t>
            </a:r>
            <a:endParaRPr lang="en-US" b="0" dirty="0">
              <a:latin typeface="Times" charset="0"/>
            </a:endParaRPr>
          </a:p>
        </p:txBody>
      </p:sp>
      <p:sp>
        <p:nvSpPr>
          <p:cNvPr id="229380" name="Slide Number Placeholder 3"/>
          <p:cNvSpPr>
            <a:spLocks noGrp="1"/>
          </p:cNvSpPr>
          <p:nvPr>
            <p:ph type="sldNum" sz="quarter" idx="5"/>
          </p:nvPr>
        </p:nvSpPr>
        <p:spPr/>
        <p:txBody>
          <a:bodyPr/>
          <a:lstStyle/>
          <a:p>
            <a:pPr defTabSz="915625">
              <a:defRPr/>
            </a:pPr>
            <a:fld id="{A8F38630-3160-479F-B2C3-BF89BF6E6F7B}" type="slidenum">
              <a:rPr lang="en-US" smtClean="0">
                <a:solidFill>
                  <a:prstClr val="black"/>
                </a:solidFill>
                <a:latin typeface="Times" charset="0"/>
              </a:rPr>
              <a:pPr defTabSz="915625">
                <a:defRPr/>
              </a:pPr>
              <a:t>21</a:t>
            </a:fld>
            <a:endParaRPr lang="en-US" dirty="0">
              <a:solidFill>
                <a:prstClr val="black"/>
              </a:solidFill>
              <a:latin typeface="Times" charset="0"/>
            </a:endParaRPr>
          </a:p>
        </p:txBody>
      </p:sp>
      <p:sp>
        <p:nvSpPr>
          <p:cNvPr id="3" name="Date Placeholder 2"/>
          <p:cNvSpPr>
            <a:spLocks noGrp="1"/>
          </p:cNvSpPr>
          <p:nvPr>
            <p:ph type="dt" idx="11"/>
          </p:nvPr>
        </p:nvSpPr>
        <p:spPr/>
        <p:txBody>
          <a:bodyPr/>
          <a:lstStyle/>
          <a:p>
            <a:pPr>
              <a:defRPr/>
            </a:pPr>
            <a:r>
              <a:rPr lang="en-US" dirty="0">
                <a:solidFill>
                  <a:prstClr val="black"/>
                </a:solidFill>
              </a:rPr>
              <a:t>6/1/2014</a:t>
            </a:r>
          </a:p>
        </p:txBody>
      </p:sp>
      <p:sp>
        <p:nvSpPr>
          <p:cNvPr id="4" name="Header Placeholder 3">
            <a:extLst>
              <a:ext uri="{FF2B5EF4-FFF2-40B4-BE49-F238E27FC236}">
                <a16:creationId xmlns:a16="http://schemas.microsoft.com/office/drawing/2014/main" id="{0B8D7818-1D22-4740-AB13-6713E7C49638}"/>
              </a:ext>
            </a:extLst>
          </p:cNvPr>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511351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xfrm>
            <a:off x="348515" y="4206122"/>
            <a:ext cx="6191949" cy="4112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You will find the use of the</a:t>
            </a:r>
            <a:r>
              <a:rPr lang="en-US" baseline="0" dirty="0"/>
              <a:t> </a:t>
            </a:r>
            <a:r>
              <a:rPr lang="en-US" dirty="0"/>
              <a:t>word consistentl</a:t>
            </a:r>
            <a:r>
              <a:rPr lang="en-US" baseline="0" dirty="0"/>
              <a:t>y </a:t>
            </a:r>
            <a:r>
              <a:rPr lang="en-US" dirty="0"/>
              <a:t>in the Level III descriptions in each of the Performance Appraisal Rubrics.  “Level III” should describe effective teachers who consistently meet job expectations.  Teachers who perform at Level III are consistently able to recognize a need and meet that need in the classroom. </a:t>
            </a:r>
          </a:p>
          <a:p>
            <a:endParaRPr lang="en-US" b="1" dirty="0"/>
          </a:p>
          <a:p>
            <a:r>
              <a:rPr lang="en-US" b="1" dirty="0"/>
              <a:t>As you begin to analyze the Performance Standards more fully that the description provided for Level III of the Performance Appraisal Rubric is the actual Performance Standard, thus </a:t>
            </a:r>
            <a:r>
              <a:rPr lang="en-US" b="1" i="1" dirty="0"/>
              <a:t>Level III</a:t>
            </a:r>
            <a:r>
              <a:rPr lang="en-US" b="1" dirty="0"/>
              <a:t> is the expected level of performance.</a:t>
            </a:r>
            <a:r>
              <a:rPr lang="en-US" dirty="0"/>
              <a:t> </a:t>
            </a:r>
          </a:p>
          <a:p>
            <a:endParaRPr lang="en-US" dirty="0"/>
          </a:p>
          <a:p>
            <a:r>
              <a:rPr lang="en-US" dirty="0"/>
              <a:t>As we look at the other possible ratings, think about the descriptors in relation to each other and to the Performance Standard itself.  The Performance Appraisal Rubric provides a clearly delineated step-wise progression, moving from highest to lowest levels of performance, and each Level is intended to be qualitatively superior to all lower levels.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a:t>
            </a:r>
            <a:r>
              <a:rPr lang="en-US" b="1" baseline="0" dirty="0"/>
              <a:t> should guide the participants through identification of key words.</a:t>
            </a:r>
            <a:endParaRPr lang="en-US" b="1" dirty="0">
              <a:latin typeface="Times" charset="0"/>
            </a:endParaRPr>
          </a:p>
        </p:txBody>
      </p:sp>
      <p:sp>
        <p:nvSpPr>
          <p:cNvPr id="229380" name="Slide Number Placeholder 3"/>
          <p:cNvSpPr>
            <a:spLocks noGrp="1"/>
          </p:cNvSpPr>
          <p:nvPr>
            <p:ph type="sldNum" sz="quarter" idx="5"/>
          </p:nvPr>
        </p:nvSpPr>
        <p:spPr/>
        <p:txBody>
          <a:bodyPr/>
          <a:lstStyle/>
          <a:p>
            <a:pPr defTabSz="915625">
              <a:defRPr/>
            </a:pPr>
            <a:fld id="{A8F38630-3160-479F-B2C3-BF89BF6E6F7B}" type="slidenum">
              <a:rPr lang="en-US" smtClean="0">
                <a:solidFill>
                  <a:prstClr val="black"/>
                </a:solidFill>
                <a:latin typeface="Times" charset="0"/>
              </a:rPr>
              <a:pPr defTabSz="915625">
                <a:defRPr/>
              </a:pPr>
              <a:t>22</a:t>
            </a:fld>
            <a:endParaRPr lang="en-US" dirty="0">
              <a:solidFill>
                <a:prstClr val="black"/>
              </a:solidFill>
              <a:latin typeface="Times" charset="0"/>
            </a:endParaRPr>
          </a:p>
        </p:txBody>
      </p:sp>
      <p:sp>
        <p:nvSpPr>
          <p:cNvPr id="3" name="Date Placeholder 2"/>
          <p:cNvSpPr>
            <a:spLocks noGrp="1"/>
          </p:cNvSpPr>
          <p:nvPr>
            <p:ph type="dt" idx="11"/>
          </p:nvPr>
        </p:nvSpPr>
        <p:spPr/>
        <p:txBody>
          <a:bodyPr/>
          <a:lstStyle/>
          <a:p>
            <a:pPr>
              <a:defRPr/>
            </a:pPr>
            <a:r>
              <a:rPr lang="en-US" dirty="0">
                <a:solidFill>
                  <a:prstClr val="black"/>
                </a:solidFill>
              </a:rPr>
              <a:t>6/1/2014</a:t>
            </a:r>
          </a:p>
        </p:txBody>
      </p:sp>
      <p:sp>
        <p:nvSpPr>
          <p:cNvPr id="4" name="Header Placeholder 3">
            <a:extLst>
              <a:ext uri="{FF2B5EF4-FFF2-40B4-BE49-F238E27FC236}">
                <a16:creationId xmlns:a16="http://schemas.microsoft.com/office/drawing/2014/main" id="{F428ECFF-3BFE-4373-94E2-12435AEDC507}"/>
              </a:ext>
            </a:extLst>
          </p:cNvPr>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672739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xfrm>
            <a:off x="348515" y="4206122"/>
            <a:ext cx="6191949" cy="4112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Teachers who are inconsistent in practice will be rated at Level II.  Teachers may be inconsistent with demonstrating all of the behaviors required in the Performance Standard.  They may do one part well but another less well.  Note the “</a:t>
            </a:r>
            <a:r>
              <a:rPr lang="en-US" b="1" dirty="0"/>
              <a:t>OR</a:t>
            </a:r>
            <a:r>
              <a:rPr lang="en-US" dirty="0"/>
              <a:t>” in the Rubric.  You should be very careful </a:t>
            </a:r>
            <a:r>
              <a:rPr lang="en-US" b="1" u="sng" dirty="0"/>
              <a:t>not</a:t>
            </a:r>
            <a:r>
              <a:rPr lang="en-US" dirty="0"/>
              <a:t> to equate a rating of Level II with “Needs Improvement” from GTEP.  On the old binary system of evaluation NI was equated with Unsatisfactory.  As teachers demonstrate an inconsistency of practice, they should be given a rating of Level II.  There are many good, veteran teachers who will probably receive ratings of Level II for some Performance Standards.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a:t>
            </a:r>
            <a:r>
              <a:rPr lang="en-US" b="1" baseline="0" dirty="0"/>
              <a:t> should guide the participants through identification of key words.</a:t>
            </a:r>
            <a:endParaRPr lang="en-US" b="1" dirty="0">
              <a:latin typeface="Times" charset="0"/>
            </a:endParaRPr>
          </a:p>
        </p:txBody>
      </p:sp>
      <p:sp>
        <p:nvSpPr>
          <p:cNvPr id="229380" name="Slide Number Placeholder 3"/>
          <p:cNvSpPr>
            <a:spLocks noGrp="1"/>
          </p:cNvSpPr>
          <p:nvPr>
            <p:ph type="sldNum" sz="quarter" idx="5"/>
          </p:nvPr>
        </p:nvSpPr>
        <p:spPr/>
        <p:txBody>
          <a:bodyPr/>
          <a:lstStyle/>
          <a:p>
            <a:pPr defTabSz="915625">
              <a:defRPr/>
            </a:pPr>
            <a:fld id="{A8F38630-3160-479F-B2C3-BF89BF6E6F7B}" type="slidenum">
              <a:rPr lang="en-US" smtClean="0">
                <a:solidFill>
                  <a:prstClr val="black"/>
                </a:solidFill>
                <a:latin typeface="Times" charset="0"/>
              </a:rPr>
              <a:pPr defTabSz="915625">
                <a:defRPr/>
              </a:pPr>
              <a:t>23</a:t>
            </a:fld>
            <a:endParaRPr lang="en-US" dirty="0">
              <a:solidFill>
                <a:prstClr val="black"/>
              </a:solidFill>
              <a:latin typeface="Times" charset="0"/>
            </a:endParaRPr>
          </a:p>
        </p:txBody>
      </p:sp>
      <p:sp>
        <p:nvSpPr>
          <p:cNvPr id="3" name="Date Placeholder 2"/>
          <p:cNvSpPr>
            <a:spLocks noGrp="1"/>
          </p:cNvSpPr>
          <p:nvPr>
            <p:ph type="dt" idx="11"/>
          </p:nvPr>
        </p:nvSpPr>
        <p:spPr/>
        <p:txBody>
          <a:bodyPr/>
          <a:lstStyle/>
          <a:p>
            <a:pPr>
              <a:defRPr/>
            </a:pPr>
            <a:r>
              <a:rPr lang="en-US" dirty="0">
                <a:solidFill>
                  <a:prstClr val="black"/>
                </a:solidFill>
              </a:rPr>
              <a:t>6/1/2014</a:t>
            </a:r>
          </a:p>
        </p:txBody>
      </p:sp>
      <p:sp>
        <p:nvSpPr>
          <p:cNvPr id="4" name="Header Placeholder 3">
            <a:extLst>
              <a:ext uri="{FF2B5EF4-FFF2-40B4-BE49-F238E27FC236}">
                <a16:creationId xmlns:a16="http://schemas.microsoft.com/office/drawing/2014/main" id="{6079FEA1-722B-46CB-83A0-99D7A697246E}"/>
              </a:ext>
            </a:extLst>
          </p:cNvPr>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802362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xfrm>
            <a:off x="348515" y="4206122"/>
            <a:ext cx="6191949" cy="4112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move to the right on the Performance Appraisal Rubric, the next rating point is Level I.  Level I performance is described as or “inadequate” in the practices outlined by the Performance Standard 5.  Teachers who earn  Level I ratings will be teachers who demonstrate a need for further learning and support in the Performance Standards rated as Level I.  These are teachers whose practices are not in line with expectations even at a basic level.  Teachers who receive multiple ratings of Level I or Level II on a given Performance Standard or group of Performance Standards may need to be placed on</a:t>
            </a:r>
            <a:r>
              <a:rPr lang="en-US" baseline="0" dirty="0"/>
              <a:t> a </a:t>
            </a:r>
            <a:r>
              <a:rPr lang="en-US" b="1" baseline="0" dirty="0"/>
              <a:t>Professional Learning Remediation Plan</a:t>
            </a:r>
            <a:r>
              <a:rPr lang="en-US" b="1" dirty="0"/>
              <a:t> </a:t>
            </a:r>
            <a:r>
              <a:rPr lang="en-US" dirty="0"/>
              <a:t>to ensure expectations and time frames for improvement are clear.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Trainer</a:t>
            </a:r>
            <a:r>
              <a:rPr lang="en-US" b="1" baseline="0" dirty="0"/>
              <a:t> should guide the participants through identification of key words.</a:t>
            </a:r>
            <a:endParaRPr lang="en-US" b="1" dirty="0">
              <a:latin typeface="Times" charset="0"/>
            </a:endParaRPr>
          </a:p>
        </p:txBody>
      </p:sp>
      <p:sp>
        <p:nvSpPr>
          <p:cNvPr id="229380" name="Slide Number Placeholder 3"/>
          <p:cNvSpPr>
            <a:spLocks noGrp="1"/>
          </p:cNvSpPr>
          <p:nvPr>
            <p:ph type="sldNum" sz="quarter" idx="5"/>
          </p:nvPr>
        </p:nvSpPr>
        <p:spPr/>
        <p:txBody>
          <a:bodyPr/>
          <a:lstStyle/>
          <a:p>
            <a:pPr defTabSz="915625">
              <a:defRPr/>
            </a:pPr>
            <a:fld id="{A8F38630-3160-479F-B2C3-BF89BF6E6F7B}" type="slidenum">
              <a:rPr lang="en-US" smtClean="0">
                <a:solidFill>
                  <a:prstClr val="black"/>
                </a:solidFill>
                <a:latin typeface="Times" charset="0"/>
              </a:rPr>
              <a:pPr defTabSz="915625">
                <a:defRPr/>
              </a:pPr>
              <a:t>24</a:t>
            </a:fld>
            <a:endParaRPr lang="en-US" dirty="0">
              <a:solidFill>
                <a:prstClr val="black"/>
              </a:solidFill>
              <a:latin typeface="Times" charset="0"/>
            </a:endParaRPr>
          </a:p>
        </p:txBody>
      </p:sp>
      <p:sp>
        <p:nvSpPr>
          <p:cNvPr id="3" name="Date Placeholder 2"/>
          <p:cNvSpPr>
            <a:spLocks noGrp="1"/>
          </p:cNvSpPr>
          <p:nvPr>
            <p:ph type="dt" idx="11"/>
          </p:nvPr>
        </p:nvSpPr>
        <p:spPr/>
        <p:txBody>
          <a:bodyPr/>
          <a:lstStyle/>
          <a:p>
            <a:pPr>
              <a:defRPr/>
            </a:pPr>
            <a:r>
              <a:rPr lang="en-US" dirty="0">
                <a:solidFill>
                  <a:prstClr val="black"/>
                </a:solidFill>
              </a:rPr>
              <a:t>6/1/2014</a:t>
            </a:r>
          </a:p>
        </p:txBody>
      </p:sp>
      <p:sp>
        <p:nvSpPr>
          <p:cNvPr id="4" name="Header Placeholder 3">
            <a:extLst>
              <a:ext uri="{FF2B5EF4-FFF2-40B4-BE49-F238E27FC236}">
                <a16:creationId xmlns:a16="http://schemas.microsoft.com/office/drawing/2014/main" id="{4F67DCD3-7BCE-4F25-8371-5A54EA276A46}"/>
              </a:ext>
            </a:extLst>
          </p:cNvPr>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74789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xfrm>
            <a:off x="348515" y="4206122"/>
            <a:ext cx="6191949" cy="4112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final possible rating on the Performance Appraisal Rubric is Level IV. Many teachers may expect Level IV ratings.  It is important to communicate to teachers that a rating of Level IV is reserved for practices that are beyond the expected level of performance.  The language used to describe practice at this level Is </a:t>
            </a:r>
            <a:r>
              <a:rPr lang="en-US" b="1" dirty="0"/>
              <a:t>continually</a:t>
            </a:r>
            <a:r>
              <a:rPr lang="en-US" dirty="0"/>
              <a:t>.  When practicing at this level, the teacher has moved beyond consistent practice and is continually – without exception –  performing at the highest levels of performance for that particular Performance Standard.  In addition to this level of practice, teachers who perform at Level IV are also acting in some way to provide leadership or serve as a role model for other teachers.  This does not mean that the teacher has to be assigned to an official leadership role within the school.  Many of our classroom teachers serve as leaders in their buildings in a variety of ways, and that can and should be acknowledged as appropriate.</a:t>
            </a:r>
          </a:p>
          <a:p>
            <a:endParaRPr lang="en-US" dirty="0"/>
          </a:p>
          <a:p>
            <a:r>
              <a:rPr lang="en-US" dirty="0"/>
              <a:t>Again, it will be important to stress to teachers that Level III is the expected level of performance and that in order to receive a rating of Level IV, teachers </a:t>
            </a:r>
            <a:r>
              <a:rPr lang="en-US" u="sng" dirty="0"/>
              <a:t>must meet all of the expectations of Level III in addition to those of Level IV</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a:t>
            </a:r>
            <a:r>
              <a:rPr lang="en-US" b="1" baseline="0" dirty="0"/>
              <a:t> should guide the participants through identification of key words.</a:t>
            </a:r>
            <a:endParaRPr lang="en-US" b="1" dirty="0">
              <a:latin typeface="Times"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charset="0"/>
            </a:endParaRPr>
          </a:p>
        </p:txBody>
      </p:sp>
      <p:sp>
        <p:nvSpPr>
          <p:cNvPr id="229380" name="Slide Number Placeholder 3"/>
          <p:cNvSpPr>
            <a:spLocks noGrp="1"/>
          </p:cNvSpPr>
          <p:nvPr>
            <p:ph type="sldNum" sz="quarter" idx="5"/>
          </p:nvPr>
        </p:nvSpPr>
        <p:spPr/>
        <p:txBody>
          <a:bodyPr/>
          <a:lstStyle/>
          <a:p>
            <a:pPr defTabSz="915625">
              <a:defRPr/>
            </a:pPr>
            <a:fld id="{A8F38630-3160-479F-B2C3-BF89BF6E6F7B}" type="slidenum">
              <a:rPr lang="en-US" smtClean="0">
                <a:solidFill>
                  <a:prstClr val="black"/>
                </a:solidFill>
                <a:latin typeface="Times" charset="0"/>
              </a:rPr>
              <a:pPr defTabSz="915625">
                <a:defRPr/>
              </a:pPr>
              <a:t>25</a:t>
            </a:fld>
            <a:endParaRPr lang="en-US" dirty="0">
              <a:solidFill>
                <a:prstClr val="black"/>
              </a:solidFill>
              <a:latin typeface="Times" charset="0"/>
            </a:endParaRPr>
          </a:p>
        </p:txBody>
      </p:sp>
      <p:sp>
        <p:nvSpPr>
          <p:cNvPr id="3" name="Date Placeholder 2"/>
          <p:cNvSpPr>
            <a:spLocks noGrp="1"/>
          </p:cNvSpPr>
          <p:nvPr>
            <p:ph type="dt" idx="11"/>
          </p:nvPr>
        </p:nvSpPr>
        <p:spPr/>
        <p:txBody>
          <a:bodyPr/>
          <a:lstStyle/>
          <a:p>
            <a:pPr>
              <a:defRPr/>
            </a:pPr>
            <a:r>
              <a:rPr lang="en-US" dirty="0">
                <a:solidFill>
                  <a:prstClr val="black"/>
                </a:solidFill>
              </a:rPr>
              <a:t>6/1/2014</a:t>
            </a:r>
          </a:p>
        </p:txBody>
      </p:sp>
      <p:sp>
        <p:nvSpPr>
          <p:cNvPr id="4" name="Header Placeholder 3">
            <a:extLst>
              <a:ext uri="{FF2B5EF4-FFF2-40B4-BE49-F238E27FC236}">
                <a16:creationId xmlns:a16="http://schemas.microsoft.com/office/drawing/2014/main" id="{7A6631FB-1437-47AF-8A3B-66D55D4054C3}"/>
              </a:ext>
            </a:extLst>
          </p:cNvPr>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41885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xfrm>
            <a:off x="946080" y="4247938"/>
            <a:ext cx="5144206" cy="41527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bg1"/>
                </a:solidFill>
              </a:rPr>
              <a:t>Let’s now</a:t>
            </a:r>
            <a:r>
              <a:rPr lang="en-US" i="1" baseline="0" dirty="0">
                <a:solidFill>
                  <a:schemeClr val="bg1"/>
                </a:solidFill>
              </a:rPr>
              <a:t> take a deeper dive into </a:t>
            </a:r>
            <a:r>
              <a:rPr lang="en-US" i="1" dirty="0">
                <a:solidFill>
                  <a:schemeClr val="bg1"/>
                </a:solidFill>
              </a:rPr>
              <a:t>…Performance Standard 6: Assessment Uses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Trainer should read the standard on the slide in its entirety and place emphasis on the key words underlined.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a:t>
            </a:r>
            <a:r>
              <a:rPr lang="en-US" baseline="0" dirty="0"/>
              <a:t> lead a 2 minute discussion on each part.  </a:t>
            </a:r>
            <a:r>
              <a:rPr lang="en-US" sz="1200" i="1" kern="1200" dirty="0">
                <a:solidFill>
                  <a:schemeClr val="tx1"/>
                </a:solidFill>
                <a:effectLst/>
                <a:latin typeface="+mn-lt"/>
                <a:ea typeface="+mn-ea"/>
                <a:cs typeface="+mn-cs"/>
              </a:rPr>
              <a:t>(Do assessment results lead to differentiated instruction, changes in what and how is</a:t>
            </a:r>
            <a:r>
              <a:rPr lang="en-US" sz="1200" i="1" kern="1200" baseline="0" dirty="0">
                <a:solidFill>
                  <a:schemeClr val="tx1"/>
                </a:solidFill>
                <a:effectLst/>
                <a:latin typeface="+mn-lt"/>
                <a:ea typeface="+mn-ea"/>
                <a:cs typeface="+mn-cs"/>
              </a:rPr>
              <a:t> being taught</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altLang="en-US" dirty="0"/>
          </a:p>
        </p:txBody>
      </p:sp>
      <p:sp>
        <p:nvSpPr>
          <p:cNvPr id="229380" name="Slide Number Placeholder 3"/>
          <p:cNvSpPr>
            <a:spLocks noGrp="1"/>
          </p:cNvSpPr>
          <p:nvPr>
            <p:ph type="sldNum" sz="quarter" idx="5"/>
          </p:nvPr>
        </p:nvSpPr>
        <p:spPr/>
        <p:txBody>
          <a:bodyPr/>
          <a:lstStyle>
            <a:lvl1pPr defTabSz="928538" eaLnBrk="0" hangingPunct="0">
              <a:defRPr sz="1700">
                <a:solidFill>
                  <a:schemeClr val="tx1"/>
                </a:solidFill>
                <a:latin typeface="Arial" panose="020B0604020202020204" pitchFamily="34" charset="0"/>
                <a:cs typeface="Arial" panose="020B0604020202020204" pitchFamily="34" charset="0"/>
              </a:defRPr>
            </a:lvl1pPr>
            <a:lvl2pPr marL="757066" indent="-291179" defTabSz="928538" eaLnBrk="0" hangingPunct="0">
              <a:defRPr sz="1700">
                <a:solidFill>
                  <a:schemeClr val="tx1"/>
                </a:solidFill>
                <a:latin typeface="Arial" panose="020B0604020202020204" pitchFamily="34" charset="0"/>
                <a:cs typeface="Arial" panose="020B0604020202020204" pitchFamily="34" charset="0"/>
              </a:defRPr>
            </a:lvl2pPr>
            <a:lvl3pPr marL="1164717" indent="-232943" defTabSz="928538" eaLnBrk="0" hangingPunct="0">
              <a:defRPr sz="1700">
                <a:solidFill>
                  <a:schemeClr val="tx1"/>
                </a:solidFill>
                <a:latin typeface="Arial" panose="020B0604020202020204" pitchFamily="34" charset="0"/>
                <a:cs typeface="Arial" panose="020B0604020202020204" pitchFamily="34" charset="0"/>
              </a:defRPr>
            </a:lvl3pPr>
            <a:lvl4pPr marL="1630604" indent="-232943" defTabSz="928538" eaLnBrk="0" hangingPunct="0">
              <a:defRPr sz="1700">
                <a:solidFill>
                  <a:schemeClr val="tx1"/>
                </a:solidFill>
                <a:latin typeface="Arial" panose="020B0604020202020204" pitchFamily="34" charset="0"/>
                <a:cs typeface="Arial" panose="020B0604020202020204" pitchFamily="34" charset="0"/>
              </a:defRPr>
            </a:lvl4pPr>
            <a:lvl5pPr marL="2096491" indent="-232943" defTabSz="928538" eaLnBrk="0" hangingPunct="0">
              <a:defRPr sz="1700">
                <a:solidFill>
                  <a:schemeClr val="tx1"/>
                </a:solidFill>
                <a:latin typeface="Arial" panose="020B0604020202020204" pitchFamily="34" charset="0"/>
                <a:cs typeface="Arial" panose="020B0604020202020204" pitchFamily="34" charset="0"/>
              </a:defRPr>
            </a:lvl5pPr>
            <a:lvl6pPr marL="2562377" indent="-232943" defTabSz="928538"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3028264" indent="-232943" defTabSz="928538"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94151" indent="-232943" defTabSz="928538"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960038" indent="-232943" defTabSz="928538"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fld id="{F099C16B-934F-4859-AADC-27F678430F6D}" type="slidenum">
              <a:rPr lang="en-US" altLang="en-US" sz="1100">
                <a:solidFill>
                  <a:srgbClr val="000000"/>
                </a:solidFill>
                <a:latin typeface="Times" panose="02020603050405020304" pitchFamily="18" charset="0"/>
              </a:rPr>
              <a:pPr eaLnBrk="1" hangingPunct="1"/>
              <a:t>26</a:t>
            </a:fld>
            <a:endParaRPr lang="en-US" altLang="en-US" sz="1100" dirty="0">
              <a:solidFill>
                <a:srgbClr val="000000"/>
              </a:solidFill>
              <a:latin typeface="Times" panose="02020603050405020304" pitchFamily="18" charset="0"/>
            </a:endParaRPr>
          </a:p>
        </p:txBody>
      </p:sp>
      <p:sp>
        <p:nvSpPr>
          <p:cNvPr id="2" name="Header Placeholder 1">
            <a:extLst>
              <a:ext uri="{FF2B5EF4-FFF2-40B4-BE49-F238E27FC236}">
                <a16:creationId xmlns:a16="http://schemas.microsoft.com/office/drawing/2014/main" id="{D359A1A3-6681-49BC-B542-C579487244A9}"/>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672104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reads slide</a:t>
            </a:r>
          </a:p>
        </p:txBody>
      </p:sp>
      <p:sp>
        <p:nvSpPr>
          <p:cNvPr id="5" name="Slide Number Placeholder 4"/>
          <p:cNvSpPr>
            <a:spLocks noGrp="1"/>
          </p:cNvSpPr>
          <p:nvPr>
            <p:ph type="sldNum" sz="quarter" idx="11"/>
          </p:nvPr>
        </p:nvSpPr>
        <p:spPr/>
        <p:txBody>
          <a:bodyPr/>
          <a:lstStyle/>
          <a:p>
            <a:fld id="{9EAE2243-6155-4A98-B8A8-E05803994D1B}" type="slidenum">
              <a:rPr lang="en-US" smtClean="0"/>
              <a:t>27</a:t>
            </a:fld>
            <a:endParaRPr lang="en-US" dirty="0"/>
          </a:p>
        </p:txBody>
      </p:sp>
      <p:sp>
        <p:nvSpPr>
          <p:cNvPr id="6" name="Header Placeholder 5">
            <a:extLst>
              <a:ext uri="{FF2B5EF4-FFF2-40B4-BE49-F238E27FC236}">
                <a16:creationId xmlns:a16="http://schemas.microsoft.com/office/drawing/2014/main" id="{B6CF51A7-BEF5-4ABA-B234-B0986440BE81}"/>
              </a:ext>
            </a:extLst>
          </p:cNvPr>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534857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F1C00EA-DD23-4750-A225-168FF9BC86DE}" type="slidenum">
              <a:rPr lang="en-US" altLang="en-US">
                <a:solidFill>
                  <a:prstClr val="black"/>
                </a:solidFill>
                <a:latin typeface="Calibri" panose="020F0502020204030204" pitchFamily="34" charset="0"/>
              </a:rPr>
              <a:pPr eaLnBrk="1" hangingPunct="1"/>
              <a:t>28</a:t>
            </a:fld>
            <a:endParaRPr lang="en-US" altLang="en-US" dirty="0">
              <a:solidFill>
                <a:prstClr val="black"/>
              </a:solidFill>
              <a:latin typeface="Calibri" panose="020F0502020204030204" pitchFamily="34" charset="0"/>
            </a:endParaRPr>
          </a:p>
        </p:txBody>
      </p:sp>
      <p:sp>
        <p:nvSpPr>
          <p:cNvPr id="72707"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dirty="0"/>
              <a:t>This</a:t>
            </a:r>
            <a:r>
              <a:rPr lang="en-US" sz="1000" baseline="0" dirty="0"/>
              <a:t> graphic shows the link between assessment uses and the student growth process.  Take a moment and read through all steps. </a:t>
            </a:r>
            <a:endParaRPr lang="en-US" sz="1000" dirty="0">
              <a:solidFill>
                <a:srgbClr val="FF0000"/>
              </a:solidFill>
            </a:endParaRPr>
          </a:p>
          <a:p>
            <a:pPr eaLnBrk="1" hangingPunct="1">
              <a:spcBef>
                <a:spcPct val="0"/>
              </a:spcBef>
            </a:pPr>
            <a:endParaRPr lang="en-US" sz="1000" dirty="0"/>
          </a:p>
          <a:p>
            <a:pPr eaLnBrk="1" hangingPunct="1">
              <a:spcBef>
                <a:spcPct val="0"/>
              </a:spcBef>
            </a:pPr>
            <a:r>
              <a:rPr lang="en-US" sz="1000" dirty="0"/>
              <a:t>This process will be used to write, implement, and monitor goal</a:t>
            </a:r>
            <a:r>
              <a:rPr lang="en-US" sz="1000" baseline="0" dirty="0"/>
              <a:t> setting for student growth</a:t>
            </a:r>
            <a:r>
              <a:rPr lang="en-US" sz="1000" dirty="0"/>
              <a:t>. As we talk together</a:t>
            </a:r>
            <a:r>
              <a:rPr lang="en-US" sz="1000" baseline="0" dirty="0"/>
              <a:t> about this process, you will notice that a</a:t>
            </a:r>
            <a:r>
              <a:rPr lang="en-US" sz="1000" dirty="0"/>
              <a:t>ssessment is</a:t>
            </a:r>
            <a:r>
              <a:rPr lang="en-US" sz="1000" baseline="0" dirty="0"/>
              <a:t> embedded throughout the student growth process.</a:t>
            </a:r>
            <a:endParaRPr lang="en-US" sz="1000" dirty="0"/>
          </a:p>
          <a:p>
            <a:pPr eaLnBrk="1" hangingPunct="1">
              <a:spcBef>
                <a:spcPct val="0"/>
              </a:spcBef>
            </a:pPr>
            <a:endParaRPr lang="en-US" altLang="en-US" sz="1000" dirty="0">
              <a:ea typeface="ＭＳ Ｐゴシック" panose="020B0600070205080204" pitchFamily="34" charset="-128"/>
            </a:endParaRPr>
          </a:p>
        </p:txBody>
      </p:sp>
      <p:sp>
        <p:nvSpPr>
          <p:cNvPr id="2" name="Header Placeholder 1">
            <a:extLst>
              <a:ext uri="{FF2B5EF4-FFF2-40B4-BE49-F238E27FC236}">
                <a16:creationId xmlns:a16="http://schemas.microsoft.com/office/drawing/2014/main" id="{133B917C-AD9E-422F-85EB-35D175BA42BE}"/>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3574973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F1C00EA-DD23-4750-A225-168FF9BC86DE}" type="slidenum">
              <a:rPr lang="en-US" altLang="en-US">
                <a:solidFill>
                  <a:prstClr val="black"/>
                </a:solidFill>
                <a:latin typeface="Calibri" panose="020F0502020204030204" pitchFamily="34" charset="0"/>
              </a:rPr>
              <a:pPr eaLnBrk="1" hangingPunct="1"/>
              <a:t>29</a:t>
            </a:fld>
            <a:endParaRPr lang="en-US" altLang="en-US" dirty="0">
              <a:solidFill>
                <a:prstClr val="black"/>
              </a:solidFill>
              <a:latin typeface="Calibri" panose="020F0502020204030204" pitchFamily="34" charset="0"/>
            </a:endParaRPr>
          </a:p>
        </p:txBody>
      </p:sp>
      <p:sp>
        <p:nvSpPr>
          <p:cNvPr id="72707"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000" baseline="0" dirty="0"/>
              <a:t>The first step of the student growth process is to determine needs. Teachers begin their school year getting to know their students’ abilities through a variety of evidence.</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000" baseline="0" dirty="0"/>
          </a:p>
          <a:p>
            <a:pPr eaLnBrk="1" hangingPunct="1">
              <a:spcBef>
                <a:spcPct val="0"/>
              </a:spcBef>
            </a:pPr>
            <a:endParaRPr lang="en-US" altLang="en-US" sz="1000" dirty="0">
              <a:ea typeface="ＭＳ Ｐゴシック" panose="020B0600070205080204" pitchFamily="34" charset="-128"/>
            </a:endParaRPr>
          </a:p>
        </p:txBody>
      </p:sp>
      <p:sp>
        <p:nvSpPr>
          <p:cNvPr id="2" name="Header Placeholder 1">
            <a:extLst>
              <a:ext uri="{FF2B5EF4-FFF2-40B4-BE49-F238E27FC236}">
                <a16:creationId xmlns:a16="http://schemas.microsoft.com/office/drawing/2014/main" id="{D92591F5-770F-409B-853C-7857611735D7}"/>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380155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0" u="none" dirty="0"/>
              <a:t>Trainer</a:t>
            </a:r>
            <a:r>
              <a:rPr lang="en-US" b="1" i="0" u="none" baseline="0" dirty="0"/>
              <a:t> will read: </a:t>
            </a:r>
            <a:endParaRPr lang="en-US" b="1" i="0" u="none" dirty="0"/>
          </a:p>
          <a:p>
            <a:r>
              <a:rPr lang="en-US" b="0" i="1" u="sng" dirty="0"/>
              <a:t>Why is Georgia using the  Teacher Keys Effectiveness System? </a:t>
            </a:r>
          </a:p>
          <a:p>
            <a:r>
              <a:rPr lang="en-US" dirty="0"/>
              <a:t>Every classroom should have the most effective teacher possible, and TKES is a system that supports continuous improvement and growth for teachers and can establish consistency and comparability across the state.  </a:t>
            </a:r>
          </a:p>
          <a:p>
            <a:endParaRPr lang="en-US" dirty="0"/>
          </a:p>
          <a:p>
            <a:r>
              <a:rPr lang="en-US" b="0" i="1" u="sng" dirty="0"/>
              <a:t>Why is that important? </a:t>
            </a:r>
          </a:p>
          <a:p>
            <a:r>
              <a:rPr lang="en-US" dirty="0"/>
              <a:t>It’s important because teachers matter.  We know that the single largest factor influencing student success and achievement that we can control within the school is the teacher.  We also know that all one million, seven hundred two thousand, seven hundred fifty eight students in the state of Georgia deserve to have an effective teacher in their classrooms.</a:t>
            </a:r>
          </a:p>
          <a:p>
            <a:endParaRPr lang="en-US" dirty="0"/>
          </a:p>
          <a:p>
            <a:r>
              <a:rPr lang="en-US" dirty="0"/>
              <a:t>From a recent study by Cathy Davidson at </a:t>
            </a:r>
            <a:r>
              <a:rPr lang="en-US" sz="1200" b="0" i="0" kern="1200" dirty="0">
                <a:solidFill>
                  <a:schemeClr val="tx1"/>
                </a:solidFill>
                <a:effectLst/>
                <a:latin typeface="+mn-lt"/>
                <a:ea typeface="+mn-ea"/>
                <a:cs typeface="+mn-cs"/>
              </a:rPr>
              <a:t>CUNY, and author of the new book, “</a:t>
            </a:r>
            <a:r>
              <a:rPr lang="en-US" sz="1200" b="0" i="0" u="none" strike="noStrike" kern="1200" dirty="0">
                <a:solidFill>
                  <a:schemeClr val="tx1"/>
                </a:solidFill>
                <a:effectLst/>
                <a:latin typeface="+mn-lt"/>
                <a:ea typeface="+mn-ea"/>
                <a:cs typeface="+mn-cs"/>
                <a:hlinkClick r:id="rId3"/>
              </a:rPr>
              <a:t>The New Education: How to Revolutionize the University to Prepare Students for a World in Flux</a:t>
            </a:r>
            <a:r>
              <a:rPr lang="en-US" sz="1200" b="0" i="0" kern="1200" dirty="0">
                <a:solidFill>
                  <a:schemeClr val="tx1"/>
                </a:solidFill>
                <a:effectLst/>
                <a:latin typeface="+mn-lt"/>
                <a:ea typeface="+mn-ea"/>
                <a:cs typeface="+mn-cs"/>
              </a:rPr>
              <a:t>.”, w</a:t>
            </a:r>
            <a:r>
              <a:rPr lang="en-US" dirty="0"/>
              <a:t>e also know that business and industry are telling us that many of our students come to them unprepared and lacking in the skills that really matter. It’s not just about STEM and coding. So our support for teachers is critical as we help them shift to improved classroom practice that will have a greater impact on student outcomes.</a:t>
            </a:r>
          </a:p>
        </p:txBody>
      </p:sp>
      <p:sp>
        <p:nvSpPr>
          <p:cNvPr id="4" name="Slide Number Placeholder 3"/>
          <p:cNvSpPr>
            <a:spLocks noGrp="1"/>
          </p:cNvSpPr>
          <p:nvPr>
            <p:ph type="sldNum" sz="quarter" idx="5"/>
          </p:nvPr>
        </p:nvSpPr>
        <p:spPr/>
        <p:txBody>
          <a:bodyPr/>
          <a:lstStyle/>
          <a:p>
            <a:pPr>
              <a:defRPr/>
            </a:pPr>
            <a:fld id="{72915AEF-3BC1-48B6-8C5F-4304D7B5A2C0}" type="slidenum">
              <a:rPr lang="en-US" smtClean="0"/>
              <a:pPr>
                <a:defRPr/>
              </a:pPr>
              <a:t>3</a:t>
            </a:fld>
            <a:endParaRPr lang="en-US" dirty="0"/>
          </a:p>
        </p:txBody>
      </p:sp>
      <p:sp>
        <p:nvSpPr>
          <p:cNvPr id="3" name="Header Placeholder 2">
            <a:extLst>
              <a:ext uri="{FF2B5EF4-FFF2-40B4-BE49-F238E27FC236}">
                <a16:creationId xmlns:a16="http://schemas.microsoft.com/office/drawing/2014/main" id="{B05A168E-89A2-40FF-989B-1A4B61C3E523}"/>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885045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1FA707F-C495-43CA-9B01-9A4D32B0958B}" type="slidenum">
              <a:rPr lang="en-US" altLang="en-US">
                <a:solidFill>
                  <a:prstClr val="black"/>
                </a:solidFill>
                <a:latin typeface="Calibri" panose="020F0502020204030204" pitchFamily="34" charset="0"/>
              </a:rPr>
              <a:pPr eaLnBrk="1" hangingPunct="1"/>
              <a:t>30</a:t>
            </a:fld>
            <a:endParaRPr lang="en-US" altLang="en-US" dirty="0">
              <a:solidFill>
                <a:prstClr val="black"/>
              </a:solidFill>
              <a:latin typeface="Calibri" panose="020F0502020204030204" pitchFamily="34" charset="0"/>
            </a:endParaRPr>
          </a:p>
        </p:txBody>
      </p:sp>
      <p:sp>
        <p:nvSpPr>
          <p:cNvPr id="80899"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000" baseline="0" dirty="0"/>
              <a:t>Once the teacher has gathered baseline data, she/he is ready to create a student growth goal based on that data.   </a:t>
            </a:r>
            <a:endParaRPr lang="en-US" altLang="en-US" sz="1000" dirty="0">
              <a:ea typeface="ＭＳ Ｐゴシック" panose="020B0600070205080204" pitchFamily="34" charset="-128"/>
            </a:endParaRPr>
          </a:p>
        </p:txBody>
      </p:sp>
      <p:sp>
        <p:nvSpPr>
          <p:cNvPr id="2" name="Header Placeholder 1">
            <a:extLst>
              <a:ext uri="{FF2B5EF4-FFF2-40B4-BE49-F238E27FC236}">
                <a16:creationId xmlns:a16="http://schemas.microsoft.com/office/drawing/2014/main" id="{4F7735F1-ED06-49F1-B435-0A26F91886AF}"/>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2987215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CBF7F7E-5C88-498F-9649-433476D8A5F2}" type="slidenum">
              <a:rPr lang="en-US" altLang="en-US">
                <a:solidFill>
                  <a:prstClr val="black"/>
                </a:solidFill>
                <a:latin typeface="Calibri" panose="020F0502020204030204" pitchFamily="34" charset="0"/>
              </a:rPr>
              <a:pPr eaLnBrk="1" hangingPunct="1"/>
              <a:t>31</a:t>
            </a:fld>
            <a:endParaRPr lang="en-US" altLang="en-US" dirty="0">
              <a:solidFill>
                <a:prstClr val="black"/>
              </a:solidFill>
              <a:latin typeface="Calibri" panose="020F0502020204030204" pitchFamily="34" charset="0"/>
            </a:endParaRPr>
          </a:p>
        </p:txBody>
      </p:sp>
      <p:sp>
        <p:nvSpPr>
          <p:cNvPr id="103427"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dirty="0"/>
              <a:t>In Step</a:t>
            </a:r>
            <a:r>
              <a:rPr lang="en-US" sz="1000" baseline="0" dirty="0"/>
              <a:t> </a:t>
            </a:r>
            <a:r>
              <a:rPr lang="en-US" sz="1000" dirty="0"/>
              <a:t>3 of</a:t>
            </a:r>
            <a:r>
              <a:rPr lang="en-US" sz="1000" baseline="0" dirty="0"/>
              <a:t> the student growth process, teachers decide upon and implement the teaching and learning strategies to help students attain the goal.</a:t>
            </a:r>
            <a:endParaRPr lang="en-US" altLang="en-US" sz="1000" dirty="0">
              <a:ea typeface="ＭＳ Ｐゴシック" panose="020B0600070205080204" pitchFamily="34" charset="-128"/>
            </a:endParaRPr>
          </a:p>
          <a:p>
            <a:pPr eaLnBrk="1" hangingPunct="1">
              <a:spcBef>
                <a:spcPct val="0"/>
              </a:spcBef>
            </a:pPr>
            <a:endParaRPr lang="en-US" altLang="en-US" sz="1000" dirty="0">
              <a:ea typeface="ＭＳ Ｐゴシック" panose="020B0600070205080204" pitchFamily="34" charset="-128"/>
            </a:endParaRPr>
          </a:p>
          <a:p>
            <a:pPr eaLnBrk="1" hangingPunct="1">
              <a:spcBef>
                <a:spcPct val="0"/>
              </a:spcBef>
            </a:pPr>
            <a:endParaRPr lang="en-US" altLang="en-US" sz="1000" dirty="0">
              <a:ea typeface="ＭＳ Ｐゴシック" panose="020B0600070205080204" pitchFamily="3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i="1" dirty="0">
                <a:solidFill>
                  <a:schemeClr val="bg1"/>
                </a:solidFill>
              </a:rPr>
              <a:t>In Performance Standard</a:t>
            </a:r>
            <a:r>
              <a:rPr lang="en-US" sz="1100" i="1" baseline="0" dirty="0">
                <a:solidFill>
                  <a:schemeClr val="bg1"/>
                </a:solidFill>
              </a:rPr>
              <a:t> 6: </a:t>
            </a:r>
            <a:r>
              <a:rPr lang="en-US" sz="1100" i="1" dirty="0">
                <a:solidFill>
                  <a:schemeClr val="bg1"/>
                </a:solidFill>
              </a:rPr>
              <a:t>Assessment Uses- This is also</a:t>
            </a:r>
            <a:r>
              <a:rPr lang="en-US" sz="1100" i="1" baseline="0" dirty="0">
                <a:solidFill>
                  <a:schemeClr val="bg1"/>
                </a:solidFill>
              </a:rPr>
              <a:t> seen when</a:t>
            </a:r>
            <a:endParaRPr lang="en-US" altLang="en-US" sz="1000" dirty="0"/>
          </a:p>
          <a:p>
            <a:pPr eaLnBrk="1" hangingPunct="1">
              <a:spcBef>
                <a:spcPct val="0"/>
              </a:spcBef>
            </a:pPr>
            <a:endParaRPr lang="en-US" altLang="en-US" sz="1000" dirty="0">
              <a:ea typeface="ＭＳ Ｐゴシック" panose="020B0600070205080204" pitchFamily="34" charset="-128"/>
            </a:endParaRPr>
          </a:p>
        </p:txBody>
      </p:sp>
      <p:sp>
        <p:nvSpPr>
          <p:cNvPr id="2" name="Header Placeholder 1">
            <a:extLst>
              <a:ext uri="{FF2B5EF4-FFF2-40B4-BE49-F238E27FC236}">
                <a16:creationId xmlns:a16="http://schemas.microsoft.com/office/drawing/2014/main" id="{65FD8DEA-3D85-4892-B1CB-E900C2957417}"/>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3315612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959DFFD-1F4A-4FFE-95C5-4E74C3ADD8E7}" type="slidenum">
              <a:rPr lang="en-US" altLang="en-US">
                <a:solidFill>
                  <a:prstClr val="black"/>
                </a:solidFill>
                <a:latin typeface="Calibri" panose="020F0502020204030204" pitchFamily="34" charset="0"/>
              </a:rPr>
              <a:pPr eaLnBrk="1" hangingPunct="1"/>
              <a:t>32</a:t>
            </a:fld>
            <a:endParaRPr lang="en-US" altLang="en-US" dirty="0">
              <a:solidFill>
                <a:prstClr val="black"/>
              </a:solidFill>
              <a:latin typeface="Calibri" panose="020F0502020204030204" pitchFamily="34" charset="0"/>
            </a:endParaRPr>
          </a:p>
        </p:txBody>
      </p:sp>
      <p:sp>
        <p:nvSpPr>
          <p:cNvPr id="105475"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baseline="0" dirty="0"/>
              <a:t>In Step 4, teachers monitor progress through a process of on-going formative assessment. </a:t>
            </a:r>
          </a:p>
          <a:p>
            <a:pPr eaLnBrk="1" hangingPunct="1">
              <a:spcBef>
                <a:spcPct val="0"/>
              </a:spcBef>
              <a:buFontTx/>
              <a:buNone/>
            </a:pPr>
            <a:r>
              <a:rPr lang="en-US" sz="1000" i="1" dirty="0"/>
              <a:t>The teachers should use assessment tools for both formative and summative purpose to inform, guide, and  adjust instruction.</a:t>
            </a:r>
            <a:r>
              <a:rPr lang="en-US" sz="1000" i="1" baseline="0" dirty="0"/>
              <a:t> In addition, p</a:t>
            </a:r>
            <a:r>
              <a:rPr lang="en-US" sz="1000" i="1" dirty="0"/>
              <a:t>rovide constructive and frequent feedback to students on their progress toward their learning goals. </a:t>
            </a:r>
            <a:endParaRPr lang="en-US" altLang="en-US" sz="1000" dirty="0">
              <a:ea typeface="ＭＳ Ｐゴシック" panose="020B0600070205080204" pitchFamily="34" charset="-128"/>
            </a:endParaRPr>
          </a:p>
          <a:p>
            <a:pPr eaLnBrk="1" hangingPunct="1">
              <a:spcBef>
                <a:spcPct val="0"/>
              </a:spcBef>
            </a:pPr>
            <a:endParaRPr lang="en-US" altLang="en-US" sz="1000" dirty="0">
              <a:ea typeface="ＭＳ Ｐゴシック" panose="020B0600070205080204" pitchFamily="34" charset="-128"/>
            </a:endParaRPr>
          </a:p>
        </p:txBody>
      </p:sp>
      <p:sp>
        <p:nvSpPr>
          <p:cNvPr id="2" name="Header Placeholder 1">
            <a:extLst>
              <a:ext uri="{FF2B5EF4-FFF2-40B4-BE49-F238E27FC236}">
                <a16:creationId xmlns:a16="http://schemas.microsoft.com/office/drawing/2014/main" id="{EE591E3A-8BD2-4ACE-87A2-D0AFB7B78990}"/>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2807440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video is</a:t>
            </a:r>
            <a:r>
              <a:rPr lang="en-US" baseline="0" dirty="0"/>
              <a:t> </a:t>
            </a:r>
            <a:r>
              <a:rPr lang="en-US" b="1" baseline="0" dirty="0"/>
              <a:t>5 minutes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Let’s take</a:t>
            </a:r>
            <a:r>
              <a:rPr lang="en-US" sz="1200" baseline="0" dirty="0"/>
              <a:t> a few minutes to listen to Rick </a:t>
            </a:r>
            <a:r>
              <a:rPr lang="en-US" sz="1200" baseline="0" dirty="0" err="1"/>
              <a:t>Wormeli</a:t>
            </a:r>
            <a:r>
              <a:rPr lang="en-US" sz="1200" baseline="0" dirty="0"/>
              <a:t> discussing formative and summative assessments.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https://www.youtube.com/watch?v=rJxFXjfB_B4</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http://www.schooltube.com/video/521b6b3645ededf887ab/Rick%20Wormeli:%20Formative%20and%20Summative%20Assessment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attain the achievement gains promised by formative assessment, the ultimate user of formative assessment information must be the </a:t>
            </a:r>
            <a:r>
              <a:rPr lang="en-US" sz="1200" i="1" dirty="0">
                <a:solidFill>
                  <a:srgbClr val="0070C0"/>
                </a:solidFill>
              </a:rPr>
              <a:t>student</a:t>
            </a:r>
            <a:r>
              <a:rPr lang="en-US" sz="1200" dirty="0"/>
              <a: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132EF87-4B6B-47A1-87F8-20EC8CA942FC}" type="slidenum">
              <a:rPr lang="en-US" smtClean="0">
                <a:solidFill>
                  <a:prstClr val="black"/>
                </a:solidFill>
              </a:rPr>
              <a:pPr/>
              <a:t>33</a:t>
            </a:fld>
            <a:endParaRPr lang="en-US" dirty="0">
              <a:solidFill>
                <a:prstClr val="black"/>
              </a:solidFill>
            </a:endParaRPr>
          </a:p>
        </p:txBody>
      </p:sp>
      <p:sp>
        <p:nvSpPr>
          <p:cNvPr id="5" name="Header Placeholder 4">
            <a:extLst>
              <a:ext uri="{FF2B5EF4-FFF2-40B4-BE49-F238E27FC236}">
                <a16:creationId xmlns:a16="http://schemas.microsoft.com/office/drawing/2014/main" id="{CA6F9D88-37E4-4EE3-B06F-54E74057496C}"/>
              </a:ext>
            </a:extLst>
          </p:cNvPr>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04738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7049539-DCA1-40AD-9788-F6059D953A32}" type="slidenum">
              <a:rPr lang="en-US" altLang="en-US">
                <a:solidFill>
                  <a:prstClr val="black"/>
                </a:solidFill>
                <a:latin typeface="Calibri" panose="020F0502020204030204" pitchFamily="34" charset="0"/>
              </a:rPr>
              <a:pPr eaLnBrk="1" hangingPunct="1"/>
              <a:t>34</a:t>
            </a:fld>
            <a:endParaRPr lang="en-US" altLang="en-US" dirty="0">
              <a:solidFill>
                <a:prstClr val="black"/>
              </a:solidFill>
              <a:latin typeface="Calibri" panose="020F0502020204030204" pitchFamily="34" charset="0"/>
            </a:endParaRPr>
          </a:p>
        </p:txBody>
      </p:sp>
      <p:sp>
        <p:nvSpPr>
          <p:cNvPr id="117763"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dirty="0"/>
              <a:t>Finally,</a:t>
            </a:r>
            <a:r>
              <a:rPr lang="en-US" sz="1000" baseline="0" dirty="0"/>
              <a:t> in s</a:t>
            </a:r>
            <a:r>
              <a:rPr lang="en-US" sz="1000" dirty="0"/>
              <a:t>tep</a:t>
            </a:r>
            <a:r>
              <a:rPr lang="en-US" sz="1000" baseline="0" dirty="0"/>
              <a:t> 5, the teacher will determine if the goal was met.  The teachers should </a:t>
            </a:r>
            <a:r>
              <a:rPr lang="en-US" sz="1000" i="1" dirty="0">
                <a:solidFill>
                  <a:schemeClr val="tx1"/>
                </a:solidFill>
              </a:rPr>
              <a:t>s</a:t>
            </a:r>
            <a:r>
              <a:rPr lang="en-US" sz="1000" i="1" dirty="0"/>
              <a:t>ystematically  analyze and use data to measure student progress, to design appropriate interventions, and to inform long- and short-term instructional decisions. Also,</a:t>
            </a:r>
            <a:r>
              <a:rPr lang="en-US" sz="1000" i="1" baseline="0" dirty="0"/>
              <a:t> </a:t>
            </a:r>
            <a:r>
              <a:rPr lang="en-US" sz="1000" i="1" dirty="0"/>
              <a:t>share accurate results of student progress with students, parents and key personnel </a:t>
            </a:r>
            <a:endParaRPr lang="en-US" altLang="en-US" sz="1000" dirty="0">
              <a:ea typeface="ＭＳ Ｐゴシック" panose="020B0600070205080204" pitchFamily="34" charset="-128"/>
            </a:endParaRPr>
          </a:p>
        </p:txBody>
      </p:sp>
      <p:sp>
        <p:nvSpPr>
          <p:cNvPr id="2" name="Header Placeholder 1">
            <a:extLst>
              <a:ext uri="{FF2B5EF4-FFF2-40B4-BE49-F238E27FC236}">
                <a16:creationId xmlns:a16="http://schemas.microsoft.com/office/drawing/2014/main" id="{0FECFAA6-34BC-4E09-8E81-DA4CDF867C8E}"/>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2177406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dirty="0">
                <a:latin typeface="Garamond" panose="02020404030301010803" pitchFamily="18" charset="0"/>
              </a:rPr>
              <a:t>In order to systematically examine</a:t>
            </a:r>
            <a:r>
              <a:rPr lang="en-US" baseline="0" dirty="0">
                <a:latin typeface="Garamond" panose="02020404030301010803" pitchFamily="18" charset="0"/>
              </a:rPr>
              <a:t> the student performance data and the relationship between teacher instruction a leader is advised to establish Professional Learning Communities.  </a:t>
            </a:r>
            <a:endParaRPr lang="en-US" dirty="0">
              <a:latin typeface="Garamond" panose="02020404030301010803" pitchFamily="18" charset="0"/>
            </a:endParaRPr>
          </a:p>
          <a:p>
            <a:pPr marL="0" indent="0" algn="just">
              <a:buNone/>
            </a:pPr>
            <a:r>
              <a:rPr lang="en-US" dirty="0">
                <a:latin typeface="Garamond" panose="02020404030301010803" pitchFamily="18" charset="0"/>
              </a:rPr>
              <a:t>Professional</a:t>
            </a:r>
            <a:r>
              <a:rPr lang="en-US" baseline="0" dirty="0">
                <a:latin typeface="Garamond" panose="02020404030301010803" pitchFamily="18" charset="0"/>
              </a:rPr>
              <a:t> Learning Community (PLC) is </a:t>
            </a:r>
            <a:r>
              <a:rPr lang="en-US" b="1" dirty="0">
                <a:latin typeface="Garamond" panose="02020404030301010803" pitchFamily="18" charset="0"/>
              </a:rPr>
              <a:t>process</a:t>
            </a:r>
            <a:r>
              <a:rPr lang="en-US" dirty="0">
                <a:latin typeface="Garamond" panose="02020404030301010803" pitchFamily="18" charset="0"/>
              </a:rPr>
              <a:t> whereby teachers </a:t>
            </a:r>
            <a:r>
              <a:rPr lang="en-US" b="1" dirty="0">
                <a:latin typeface="Garamond" panose="02020404030301010803" pitchFamily="18" charset="0"/>
              </a:rPr>
              <a:t>work collaboratively </a:t>
            </a:r>
            <a:r>
              <a:rPr lang="en-US" dirty="0">
                <a:latin typeface="Garamond" panose="02020404030301010803" pitchFamily="18" charset="0"/>
              </a:rPr>
              <a:t>to reflect on their practice, </a:t>
            </a:r>
            <a:r>
              <a:rPr lang="en-US" b="1" dirty="0">
                <a:latin typeface="Garamond" panose="02020404030301010803" pitchFamily="18" charset="0"/>
              </a:rPr>
              <a:t>examine evidence </a:t>
            </a:r>
            <a:r>
              <a:rPr lang="en-US" dirty="0">
                <a:latin typeface="Garamond" panose="02020404030301010803" pitchFamily="18" charset="0"/>
              </a:rPr>
              <a:t>and </a:t>
            </a:r>
            <a:r>
              <a:rPr lang="en-US" b="1" dirty="0">
                <a:latin typeface="Garamond" panose="02020404030301010803" pitchFamily="18" charset="0"/>
              </a:rPr>
              <a:t>make changes </a:t>
            </a:r>
            <a:r>
              <a:rPr lang="en-US" dirty="0">
                <a:latin typeface="Garamond" panose="02020404030301010803" pitchFamily="18" charset="0"/>
              </a:rPr>
              <a:t>that improve teaching and learning.</a:t>
            </a:r>
            <a:r>
              <a:rPr lang="en-US" baseline="0" dirty="0">
                <a:latin typeface="Garamond" panose="02020404030301010803" pitchFamily="18" charset="0"/>
              </a:rPr>
              <a:t> </a:t>
            </a:r>
            <a:r>
              <a:rPr lang="en-US" dirty="0">
                <a:latin typeface="Garamond" panose="02020404030301010803" pitchFamily="18" charset="0"/>
              </a:rPr>
              <a:t>The primary purpose of a professional learning community is to impact and improve teaching.</a:t>
            </a:r>
          </a:p>
          <a:p>
            <a:endParaRPr lang="en-US" dirty="0"/>
          </a:p>
        </p:txBody>
      </p:sp>
      <p:sp>
        <p:nvSpPr>
          <p:cNvPr id="5" name="Slide Number Placeholder 4"/>
          <p:cNvSpPr>
            <a:spLocks noGrp="1"/>
          </p:cNvSpPr>
          <p:nvPr>
            <p:ph type="sldNum" sz="quarter" idx="11"/>
          </p:nvPr>
        </p:nvSpPr>
        <p:spPr/>
        <p:txBody>
          <a:bodyPr/>
          <a:lstStyle/>
          <a:p>
            <a:fld id="{9EAE2243-6155-4A98-B8A8-E05803994D1B}" type="slidenum">
              <a:rPr lang="en-US" smtClean="0"/>
              <a:t>35</a:t>
            </a:fld>
            <a:endParaRPr lang="en-US" dirty="0"/>
          </a:p>
        </p:txBody>
      </p:sp>
      <p:sp>
        <p:nvSpPr>
          <p:cNvPr id="6" name="Header Placeholder 5">
            <a:extLst>
              <a:ext uri="{FF2B5EF4-FFF2-40B4-BE49-F238E27FC236}">
                <a16:creationId xmlns:a16="http://schemas.microsoft.com/office/drawing/2014/main" id="{84B36430-B78C-4657-9140-78AD3DCF4419}"/>
              </a:ext>
            </a:extLst>
          </p:cNvPr>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006780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xfrm>
            <a:off x="348515" y="4206122"/>
            <a:ext cx="6191949" cy="4112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a:t>Now</a:t>
            </a:r>
            <a:r>
              <a:rPr lang="en-US" b="0" baseline="0" dirty="0"/>
              <a:t> lets </a:t>
            </a:r>
            <a:r>
              <a:rPr lang="en-US" b="0" dirty="0"/>
              <a:t>distinguish between the levels of performance on Standard 6.</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Times" charset="0"/>
              </a:rPr>
              <a:t>Get participants to see the continuum of practice in the rubrics and see the differences as they go from level to level in the rubric.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Times" charset="0"/>
              </a:rPr>
              <a:t>Trainers Notes: Point out the connections between the standards. </a:t>
            </a:r>
            <a:r>
              <a:rPr lang="en-US" sz="1200" b="1" kern="1200" dirty="0">
                <a:solidFill>
                  <a:schemeClr val="tx1"/>
                </a:solidFill>
                <a:effectLst/>
                <a:latin typeface="+mn-lt"/>
                <a:ea typeface="+mn-ea"/>
                <a:cs typeface="+mn-cs"/>
              </a:rPr>
              <a:t> Participants should also note that the level of consistency increases as the level of performance advances – so along with skill level, there is also consistent implementation at the upper end of the continuum.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charset="0"/>
            </a:endParaRPr>
          </a:p>
        </p:txBody>
      </p:sp>
      <p:sp>
        <p:nvSpPr>
          <p:cNvPr id="229380" name="Slide Number Placeholder 3"/>
          <p:cNvSpPr>
            <a:spLocks noGrp="1"/>
          </p:cNvSpPr>
          <p:nvPr>
            <p:ph type="sldNum" sz="quarter" idx="5"/>
          </p:nvPr>
        </p:nvSpPr>
        <p:spPr/>
        <p:txBody>
          <a:bodyPr/>
          <a:lstStyle/>
          <a:p>
            <a:pPr defTabSz="915625">
              <a:defRPr/>
            </a:pPr>
            <a:fld id="{A8F38630-3160-479F-B2C3-BF89BF6E6F7B}" type="slidenum">
              <a:rPr lang="en-US" smtClean="0">
                <a:solidFill>
                  <a:prstClr val="black"/>
                </a:solidFill>
                <a:latin typeface="Times" charset="0"/>
              </a:rPr>
              <a:pPr defTabSz="915625">
                <a:defRPr/>
              </a:pPr>
              <a:t>36</a:t>
            </a:fld>
            <a:endParaRPr lang="en-US" dirty="0">
              <a:solidFill>
                <a:prstClr val="black"/>
              </a:solidFill>
              <a:latin typeface="Times" charset="0"/>
            </a:endParaRPr>
          </a:p>
        </p:txBody>
      </p:sp>
      <p:sp>
        <p:nvSpPr>
          <p:cNvPr id="3" name="Date Placeholder 2"/>
          <p:cNvSpPr>
            <a:spLocks noGrp="1"/>
          </p:cNvSpPr>
          <p:nvPr>
            <p:ph type="dt" idx="11"/>
          </p:nvPr>
        </p:nvSpPr>
        <p:spPr/>
        <p:txBody>
          <a:bodyPr/>
          <a:lstStyle/>
          <a:p>
            <a:pPr>
              <a:defRPr/>
            </a:pPr>
            <a:r>
              <a:rPr lang="en-US" dirty="0">
                <a:solidFill>
                  <a:prstClr val="black"/>
                </a:solidFill>
              </a:rPr>
              <a:t>6/1/2014</a:t>
            </a:r>
          </a:p>
        </p:txBody>
      </p:sp>
      <p:sp>
        <p:nvSpPr>
          <p:cNvPr id="4" name="Header Placeholder 3">
            <a:extLst>
              <a:ext uri="{FF2B5EF4-FFF2-40B4-BE49-F238E27FC236}">
                <a16:creationId xmlns:a16="http://schemas.microsoft.com/office/drawing/2014/main" id="{C9AEB462-F487-4445-8DED-3DDFFF26357B}"/>
              </a:ext>
            </a:extLst>
          </p:cNvPr>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319365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15-20</a:t>
            </a:r>
            <a:r>
              <a:rPr lang="en-US" sz="1200" b="1" kern="1200" baseline="0" dirty="0">
                <a:solidFill>
                  <a:schemeClr val="tx1"/>
                </a:solidFill>
                <a:effectLst/>
                <a:latin typeface="+mn-lt"/>
                <a:ea typeface="+mn-ea"/>
                <a:cs typeface="+mn-cs"/>
              </a:rPr>
              <a:t> minutes</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 sure that you can access the Teaching Channel website; it may be a blocked site and tech support will be needed to allow access. Explain that, there is voice-over from the teachers. </a:t>
            </a:r>
            <a:r>
              <a:rPr lang="en-US" b="1" dirty="0">
                <a:solidFill>
                  <a:srgbClr val="FF0000"/>
                </a:solidFill>
              </a:rPr>
              <a:t>Based on audience</a:t>
            </a:r>
            <a:r>
              <a:rPr lang="en-US" b="1" baseline="0" dirty="0">
                <a:solidFill>
                  <a:srgbClr val="FF0000"/>
                </a:solidFill>
              </a:rPr>
              <a:t> the trainer can select from one of the three videos on the slide. </a:t>
            </a:r>
            <a:r>
              <a:rPr lang="en-US" b="1" baseline="0" dirty="0"/>
              <a:t>Each video is 5 minutes.</a:t>
            </a:r>
          </a:p>
          <a:p>
            <a:endParaRPr lang="en-US" b="1" baseline="0" dirty="0"/>
          </a:p>
          <a:p>
            <a:pPr eaLnBrk="1" hangingPunct="1">
              <a:spcBef>
                <a:spcPct val="0"/>
              </a:spcBef>
            </a:pPr>
            <a:r>
              <a:rPr lang="en-US" dirty="0">
                <a:latin typeface="Calibri" charset="0"/>
              </a:rPr>
              <a:t>For this exercise, we will not be rating the teacher’s practice using the rubrics.  Instead, we will focus on recording the behaviors that we observe from teachers and students.  We will focus our discussions around the standards language</a:t>
            </a:r>
            <a:r>
              <a:rPr lang="en-US" baseline="0" dirty="0">
                <a:latin typeface="Calibri" charset="0"/>
              </a:rPr>
              <a:t> and what has been related to Standard 5: Assessment Strategies and Standard 6: Assessment Uses</a:t>
            </a:r>
            <a:r>
              <a:rPr lang="en-US" dirty="0">
                <a:latin typeface="Calibri" charset="0"/>
              </a:rPr>
              <a:t>.  </a:t>
            </a:r>
          </a:p>
          <a:p>
            <a:pPr eaLnBrk="1" hangingPunct="1">
              <a:spcBef>
                <a:spcPct val="0"/>
              </a:spcBef>
            </a:pPr>
            <a:endParaRPr lang="en-US" dirty="0">
              <a:latin typeface="Calibri" charset="0"/>
            </a:endParaRPr>
          </a:p>
          <a:p>
            <a:pPr eaLnBrk="1" hangingPunct="1">
              <a:spcBef>
                <a:spcPct val="0"/>
              </a:spcBef>
            </a:pPr>
            <a:r>
              <a:rPr lang="en-US" dirty="0">
                <a:latin typeface="Calibri" charset="0"/>
              </a:rPr>
              <a:t>As you watch the video, you should take extensive notes as you would if you were scripting an actual classroom observation.  </a:t>
            </a:r>
          </a:p>
          <a:p>
            <a:pPr eaLnBrk="1" hangingPunct="1">
              <a:spcBef>
                <a:spcPct val="0"/>
              </a:spcBef>
            </a:pPr>
            <a:endParaRPr lang="en-US" dirty="0">
              <a:latin typeface="Calibri" charset="0"/>
            </a:endParaRPr>
          </a:p>
          <a:p>
            <a:pPr eaLnBrk="1" hangingPunct="1">
              <a:spcBef>
                <a:spcPct val="0"/>
              </a:spcBef>
            </a:pPr>
            <a:r>
              <a:rPr lang="en-US" dirty="0">
                <a:latin typeface="Calibri" charset="0"/>
              </a:rPr>
              <a:t>In</a:t>
            </a:r>
            <a:r>
              <a:rPr lang="en-US" baseline="0" dirty="0">
                <a:latin typeface="Calibri" charset="0"/>
              </a:rPr>
              <a:t> the evaluation process an evaluator is not given teacher voice-over. What should be used to determine if the teacher is using assessment strategies systematically? </a:t>
            </a:r>
          </a:p>
          <a:p>
            <a:pPr eaLnBrk="1" hangingPunct="1">
              <a:spcBef>
                <a:spcPct val="0"/>
              </a:spcBef>
            </a:pPr>
            <a:r>
              <a:rPr lang="en-US" baseline="0" dirty="0">
                <a:latin typeface="Calibri" charset="0"/>
              </a:rPr>
              <a:t>After viewing discuss how the teacher in the video used assessment systematically.</a:t>
            </a:r>
            <a:endParaRPr lang="en-US" dirty="0">
              <a:latin typeface="Calibri" charset="0"/>
            </a:endParaRPr>
          </a:p>
          <a:p>
            <a:pPr eaLnBrk="1" hangingPunct="1">
              <a:spcBef>
                <a:spcPct val="0"/>
              </a:spcBef>
            </a:pPr>
            <a:endParaRPr lang="en-US" b="0" baseline="0" dirty="0">
              <a:latin typeface="Calibri" charset="0"/>
            </a:endParaRPr>
          </a:p>
          <a:p>
            <a:pPr eaLnBrk="1" hangingPunct="1">
              <a:spcBef>
                <a:spcPct val="0"/>
              </a:spcBef>
            </a:pPr>
            <a:r>
              <a:rPr lang="en-US" dirty="0"/>
              <a:t> </a:t>
            </a:r>
          </a:p>
          <a:p>
            <a:pPr eaLnBrk="1" hangingPunct="1">
              <a:spcBef>
                <a:spcPct val="0"/>
              </a:spcBef>
            </a:pPr>
            <a:endParaRPr lang="en-US" b="1" baseline="0" dirty="0">
              <a:latin typeface="Calibri"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52A30282-D242-49A0-8C5D-748F5A518814}" type="slidenum">
              <a:rPr lang="en-US" smtClean="0"/>
              <a:t>37</a:t>
            </a:fld>
            <a:endParaRPr lang="en-US" dirty="0"/>
          </a:p>
        </p:txBody>
      </p:sp>
      <p:sp>
        <p:nvSpPr>
          <p:cNvPr id="5" name="Header Placeholder 4">
            <a:extLst>
              <a:ext uri="{FF2B5EF4-FFF2-40B4-BE49-F238E27FC236}">
                <a16:creationId xmlns:a16="http://schemas.microsoft.com/office/drawing/2014/main" id="{A1CB08E4-CA24-440E-A5B1-34E41F9B2739}"/>
              </a:ext>
            </a:extLst>
          </p:cNvPr>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823863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EAE2243-6155-4A98-B8A8-E05803994D1B}" type="slidenum">
              <a:rPr lang="en-US" smtClean="0"/>
              <a:t>38</a:t>
            </a:fld>
            <a:endParaRPr lang="en-US" dirty="0"/>
          </a:p>
        </p:txBody>
      </p:sp>
      <p:sp>
        <p:nvSpPr>
          <p:cNvPr id="6" name="Header Placeholder 5">
            <a:extLst>
              <a:ext uri="{FF2B5EF4-FFF2-40B4-BE49-F238E27FC236}">
                <a16:creationId xmlns:a16="http://schemas.microsoft.com/office/drawing/2014/main" id="{58071767-EDF8-48BD-8C8E-76CDAF7C3B3F}"/>
              </a:ext>
            </a:extLst>
          </p:cNvPr>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861759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xfrm>
            <a:off x="925513" y="4178301"/>
            <a:ext cx="5032375" cy="408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Trainer should read the standard (on the slide)</a:t>
            </a:r>
            <a:r>
              <a:rPr lang="en-US" b="1" baseline="0" dirty="0"/>
              <a:t> </a:t>
            </a:r>
            <a:r>
              <a:rPr lang="en-US" b="1" dirty="0"/>
              <a:t>in its</a:t>
            </a:r>
            <a:r>
              <a:rPr lang="en-US" b="1" baseline="0" dirty="0"/>
              <a:t> entirety and place emphasis on the key words underlined</a:t>
            </a:r>
            <a:r>
              <a:rPr lang="en-US" b="1" dirty="0"/>
              <a:t>. </a:t>
            </a:r>
          </a:p>
          <a:p>
            <a:endParaRPr lang="en-US" dirty="0"/>
          </a:p>
          <a:p>
            <a:pPr defTabSz="887242">
              <a:defRPr/>
            </a:pPr>
            <a:r>
              <a:rPr lang="en-US" baseline="0" dirty="0"/>
              <a:t>Academically Challenging Environment calls for a rigorous learning environment where students can take ownership of their learning. </a:t>
            </a:r>
          </a:p>
          <a:p>
            <a:pPr defTabSz="887242">
              <a:defRPr/>
            </a:pPr>
            <a:endParaRPr lang="en-US" baseline="0" dirty="0"/>
          </a:p>
          <a:p>
            <a:pPr defTabSz="887242">
              <a:defRPr/>
            </a:pPr>
            <a:r>
              <a:rPr lang="en-US" baseline="0" dirty="0"/>
              <a:t>Trainer can summarize key words (words in italics) and explain that this portion of our training will deeply dive into the key terms of Performance Standard 8: Academically Challenging Environment. The key terms are summarized below.</a:t>
            </a:r>
          </a:p>
          <a:p>
            <a:pPr defTabSz="887242">
              <a:defRPr/>
            </a:pPr>
            <a:endParaRPr lang="en-US" baseline="0" dirty="0"/>
          </a:p>
          <a:p>
            <a:pPr defTabSz="887242">
              <a:defRPr/>
            </a:pPr>
            <a:r>
              <a:rPr lang="en-US" b="1" baseline="0" dirty="0"/>
              <a:t>Student-centered classrooms</a:t>
            </a:r>
          </a:p>
          <a:p>
            <a:pPr defTabSz="887242">
              <a:defRPr/>
            </a:pPr>
            <a:r>
              <a:rPr lang="en-US" baseline="0" dirty="0"/>
              <a:t>-Increases the responsibility and accountability for students</a:t>
            </a:r>
          </a:p>
          <a:p>
            <a:pPr defTabSz="887242">
              <a:defRPr/>
            </a:pPr>
            <a:r>
              <a:rPr lang="en-US" baseline="0" dirty="0"/>
              <a:t>-Students have an active role in learning and a sense of autonomy</a:t>
            </a:r>
          </a:p>
          <a:p>
            <a:pPr defTabSz="887242">
              <a:defRPr/>
            </a:pPr>
            <a:r>
              <a:rPr lang="en-US" baseline="0" dirty="0"/>
              <a:t>-Teacher is a facilitator and both teacher and student evaluate the learning together</a:t>
            </a:r>
          </a:p>
          <a:p>
            <a:pPr defTabSz="887242">
              <a:defRPr/>
            </a:pPr>
            <a:endParaRPr lang="en-US" baseline="0" dirty="0"/>
          </a:p>
          <a:p>
            <a:pPr defTabSz="887242">
              <a:defRPr/>
            </a:pPr>
            <a:r>
              <a:rPr lang="en-US" b="1" baseline="0" dirty="0"/>
              <a:t>Teaching and learning at high levels or </a:t>
            </a:r>
            <a:r>
              <a:rPr lang="en-US" b="1" i="1" baseline="0" dirty="0"/>
              <a:t>Rigor</a:t>
            </a:r>
          </a:p>
          <a:p>
            <a:pPr defTabSz="887242">
              <a:defRPr/>
            </a:pPr>
            <a:r>
              <a:rPr lang="en-US" baseline="0" dirty="0"/>
              <a:t>-Effective classroom management to establish order, engage students, and elicit cooperation</a:t>
            </a:r>
          </a:p>
          <a:p>
            <a:pPr defTabSz="887242">
              <a:defRPr/>
            </a:pPr>
            <a:r>
              <a:rPr lang="en-US" baseline="0" dirty="0"/>
              <a:t>-Teachers set high (but reasonable) expectations for all students and support students in achieving them</a:t>
            </a:r>
          </a:p>
          <a:p>
            <a:pPr defTabSz="887242">
              <a:defRPr/>
            </a:pPr>
            <a:endParaRPr lang="en-US" baseline="0" dirty="0"/>
          </a:p>
          <a:p>
            <a:r>
              <a:rPr lang="en-US" b="1" dirty="0"/>
              <a:t>Self-directed learners</a:t>
            </a:r>
          </a:p>
          <a:p>
            <a:pPr marL="0" indent="0">
              <a:buNone/>
            </a:pPr>
            <a:r>
              <a:rPr lang="en-US" dirty="0"/>
              <a:t>-Recognize personal strengths and areas of improvement</a:t>
            </a:r>
          </a:p>
          <a:p>
            <a:pPr marL="0" indent="0">
              <a:buNone/>
            </a:pPr>
            <a:r>
              <a:rPr lang="en-US" dirty="0"/>
              <a:t>-Think critically, draw conclusions, and reflect on their own learning</a:t>
            </a:r>
          </a:p>
          <a:p>
            <a:pPr marL="0" indent="0">
              <a:buNone/>
            </a:pPr>
            <a:r>
              <a:rPr lang="en-US" dirty="0"/>
              <a:t>-Assume personal responsibility for their own learning and use their learning to benefit themselves and/or others</a:t>
            </a:r>
          </a:p>
          <a:p>
            <a:pPr defTabSz="887242">
              <a:defRPr/>
            </a:pPr>
            <a:endParaRPr lang="en-US" baseline="0" dirty="0"/>
          </a:p>
          <a:p>
            <a:pPr defTabSz="887242">
              <a:defRPr/>
            </a:pPr>
            <a:endParaRPr lang="en-US" baseline="0" dirty="0"/>
          </a:p>
          <a:p>
            <a:pPr defTabSz="887242">
              <a:defRPr/>
            </a:pPr>
            <a:endParaRPr lang="en-US" baseline="0" dirty="0"/>
          </a:p>
          <a:p>
            <a:pPr defTabSz="887242">
              <a:defRPr/>
            </a:pPr>
            <a:endParaRPr lang="en-US" baseline="0" dirty="0"/>
          </a:p>
          <a:p>
            <a:pPr defTabSz="887242">
              <a:defRPr/>
            </a:pPr>
            <a:endParaRPr lang="en-US" dirty="0"/>
          </a:p>
          <a:p>
            <a:endParaRPr lang="en-US" dirty="0"/>
          </a:p>
          <a:p>
            <a:pPr defTabSz="887242">
              <a:defRPr/>
            </a:pPr>
            <a:endParaRPr lang="en-US" dirty="0"/>
          </a:p>
          <a:p>
            <a:endParaRPr lang="en-US" altLang="en-US" dirty="0"/>
          </a:p>
          <a:p>
            <a:pPr defTabSz="887242">
              <a:defRPr/>
            </a:pPr>
            <a:endParaRPr lang="en-US" baseline="0" dirty="0"/>
          </a:p>
          <a:p>
            <a:pPr defTabSz="887242">
              <a:defRPr/>
            </a:pPr>
            <a:endParaRPr lang="en-US" baseline="0" dirty="0"/>
          </a:p>
          <a:p>
            <a:pPr defTabSz="887242">
              <a:defRPr/>
            </a:pPr>
            <a:r>
              <a:rPr lang="en-US" baseline="0" dirty="0"/>
              <a:t>Performance Standard 8: Academically Challenging Environment calls for a </a:t>
            </a:r>
            <a:r>
              <a:rPr lang="en-US" altLang="en-US" sz="1200" b="0" u="sng" dirty="0">
                <a:ea typeface="MS PGothic" panose="020B0600070205080204" pitchFamily="34" charset="-128"/>
              </a:rPr>
              <a:t>student-centered</a:t>
            </a:r>
            <a:r>
              <a:rPr lang="en-US" altLang="en-US" sz="1200" b="0" dirty="0">
                <a:ea typeface="MS PGothic" panose="020B0600070205080204" pitchFamily="34" charset="-128"/>
              </a:rPr>
              <a:t>, academic environment. Let’s deeply discuss the characteristics of a student-centered</a:t>
            </a:r>
            <a:r>
              <a:rPr lang="en-US" altLang="en-US" sz="1200" b="0" baseline="0" dirty="0">
                <a:ea typeface="MS PGothic" panose="020B0600070205080204" pitchFamily="34" charset="-128"/>
              </a:rPr>
              <a:t> environment. </a:t>
            </a:r>
            <a:endParaRPr lang="en-US" b="0" dirty="0"/>
          </a:p>
          <a:p>
            <a:pPr defTabSz="887242">
              <a:defRPr/>
            </a:pPr>
            <a:endParaRPr lang="en-US" dirty="0"/>
          </a:p>
          <a:p>
            <a:endParaRPr lang="en-US" altLang="en-US" dirty="0"/>
          </a:p>
        </p:txBody>
      </p:sp>
      <p:sp>
        <p:nvSpPr>
          <p:cNvPr id="229380" name="Slide Number Placeholder 3"/>
          <p:cNvSpPr>
            <a:spLocks noGrp="1"/>
          </p:cNvSpPr>
          <p:nvPr>
            <p:ph type="sldNum" sz="quarter" idx="5"/>
          </p:nvPr>
        </p:nvSpPr>
        <p:spPr/>
        <p:txBody>
          <a:bodyPr/>
          <a:lstStyle>
            <a:lvl1pPr defTabSz="911052" eaLnBrk="0" hangingPunct="0">
              <a:defRPr sz="1600">
                <a:solidFill>
                  <a:schemeClr val="tx1"/>
                </a:solidFill>
                <a:latin typeface="Arial" panose="020B0604020202020204" pitchFamily="34" charset="0"/>
                <a:cs typeface="Arial" panose="020B0604020202020204" pitchFamily="34" charset="0"/>
              </a:defRPr>
            </a:lvl1pPr>
            <a:lvl2pPr marL="742808" indent="-285695" defTabSz="911052" eaLnBrk="0" hangingPunct="0">
              <a:defRPr sz="1600">
                <a:solidFill>
                  <a:schemeClr val="tx1"/>
                </a:solidFill>
                <a:latin typeface="Arial" panose="020B0604020202020204" pitchFamily="34" charset="0"/>
                <a:cs typeface="Arial" panose="020B0604020202020204" pitchFamily="34" charset="0"/>
              </a:defRPr>
            </a:lvl2pPr>
            <a:lvl3pPr marL="1142782" indent="-228556" defTabSz="911052" eaLnBrk="0" hangingPunct="0">
              <a:defRPr sz="1600">
                <a:solidFill>
                  <a:schemeClr val="tx1"/>
                </a:solidFill>
                <a:latin typeface="Arial" panose="020B0604020202020204" pitchFamily="34" charset="0"/>
                <a:cs typeface="Arial" panose="020B0604020202020204" pitchFamily="34" charset="0"/>
              </a:defRPr>
            </a:lvl3pPr>
            <a:lvl4pPr marL="1599896" indent="-228556" defTabSz="911052" eaLnBrk="0" hangingPunct="0">
              <a:defRPr sz="1600">
                <a:solidFill>
                  <a:schemeClr val="tx1"/>
                </a:solidFill>
                <a:latin typeface="Arial" panose="020B0604020202020204" pitchFamily="34" charset="0"/>
                <a:cs typeface="Arial" panose="020B0604020202020204" pitchFamily="34" charset="0"/>
              </a:defRPr>
            </a:lvl4pPr>
            <a:lvl5pPr marL="2057009" indent="-228556" defTabSz="911052" eaLnBrk="0" hangingPunct="0">
              <a:defRPr sz="1600">
                <a:solidFill>
                  <a:schemeClr val="tx1"/>
                </a:solidFill>
                <a:latin typeface="Arial" panose="020B0604020202020204" pitchFamily="34" charset="0"/>
                <a:cs typeface="Arial" panose="020B0604020202020204" pitchFamily="34" charset="0"/>
              </a:defRPr>
            </a:lvl5pPr>
            <a:lvl6pPr marL="2514121" indent="-228556" defTabSz="911052"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234" indent="-228556" defTabSz="911052"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8346" indent="-228556" defTabSz="911052"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5460" indent="-228556" defTabSz="911052"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F099C16B-934F-4859-AADC-27F678430F6D}" type="slidenum">
              <a:rPr lang="en-US" altLang="en-US" sz="1100">
                <a:solidFill>
                  <a:srgbClr val="000000"/>
                </a:solidFill>
                <a:latin typeface="Times" panose="02020603050405020304" pitchFamily="18" charset="0"/>
              </a:rPr>
              <a:pPr eaLnBrk="1" hangingPunct="1"/>
              <a:t>39</a:t>
            </a:fld>
            <a:endParaRPr lang="en-US" altLang="en-US" sz="1100" dirty="0">
              <a:solidFill>
                <a:srgbClr val="000000"/>
              </a:solidFill>
              <a:latin typeface="Times" panose="02020603050405020304" pitchFamily="18" charset="0"/>
            </a:endParaRPr>
          </a:p>
        </p:txBody>
      </p:sp>
      <p:sp>
        <p:nvSpPr>
          <p:cNvPr id="2" name="Header Placeholder 1">
            <a:extLst>
              <a:ext uri="{FF2B5EF4-FFF2-40B4-BE49-F238E27FC236}">
                <a16:creationId xmlns:a16="http://schemas.microsoft.com/office/drawing/2014/main" id="{30B4832D-6FD7-45B5-8F4C-36FF514CD074}"/>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64945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xfrm>
            <a:off x="492127" y="4418015"/>
            <a:ext cx="6272213"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The TKES is designed to use multiple sources of data to measure the effectiveness of a teacher.  Just as listening to varied perspectives gives a broader scope of understanding, the multiple components of TKES creates a fuller picture of a teacher’s effectiveness.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Each of</a:t>
            </a:r>
            <a:r>
              <a:rPr lang="en-US" baseline="0" dirty="0"/>
              <a:t> these components contributes a certain percentage toward the calculation of the TEM. TAPS contributes 50%, Professional Growth contributes 20% and Student Growth 30%.</a:t>
            </a:r>
            <a:endParaRPr lang="en-US" dirty="0"/>
          </a:p>
          <a:p>
            <a:pPr eaLnBrk="1" hangingPunct="1">
              <a:spcBef>
                <a:spcPct val="0"/>
              </a:spcBef>
            </a:pPr>
            <a:r>
              <a:rPr lang="en-US" dirty="0"/>
              <a:t>We will spend our time today focusing on the TAPS component and take a deeper dive into three of the standards where data has indicated the uniformity was less than proficient and evaluator feedback pointed out </a:t>
            </a:r>
            <a:r>
              <a:rPr lang="en-US"/>
              <a:t>that they were not </a:t>
            </a:r>
            <a:r>
              <a:rPr lang="en-US" dirty="0"/>
              <a:t>as comfortable rating these standards.</a:t>
            </a:r>
          </a:p>
        </p:txBody>
      </p:sp>
      <p:sp>
        <p:nvSpPr>
          <p:cNvPr id="1515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defTabSz="961823">
              <a:defRPr sz="1900">
                <a:solidFill>
                  <a:schemeClr val="tx1"/>
                </a:solidFill>
                <a:latin typeface="Calibri" pitchFamily="34" charset="0"/>
              </a:defRPr>
            </a:lvl1pPr>
            <a:lvl2pPr marL="788323" indent="-303202" defTabSz="961823">
              <a:defRPr sz="1900">
                <a:solidFill>
                  <a:schemeClr val="tx1"/>
                </a:solidFill>
                <a:latin typeface="Calibri" pitchFamily="34" charset="0"/>
              </a:defRPr>
            </a:lvl2pPr>
            <a:lvl3pPr marL="1212808" indent="-242561" defTabSz="961823">
              <a:defRPr sz="1900">
                <a:solidFill>
                  <a:schemeClr val="tx1"/>
                </a:solidFill>
                <a:latin typeface="Calibri" pitchFamily="34" charset="0"/>
              </a:defRPr>
            </a:lvl3pPr>
            <a:lvl4pPr marL="1697929" indent="-242561" defTabSz="961823">
              <a:defRPr sz="1900">
                <a:solidFill>
                  <a:schemeClr val="tx1"/>
                </a:solidFill>
                <a:latin typeface="Calibri" pitchFamily="34" charset="0"/>
              </a:defRPr>
            </a:lvl4pPr>
            <a:lvl5pPr marL="2183052" indent="-242561" defTabSz="961823">
              <a:defRPr sz="1900">
                <a:solidFill>
                  <a:schemeClr val="tx1"/>
                </a:solidFill>
                <a:latin typeface="Calibri" pitchFamily="34" charset="0"/>
              </a:defRPr>
            </a:lvl5pPr>
            <a:lvl6pPr marL="2668174" indent="-242561" defTabSz="961823" fontAlgn="base">
              <a:spcBef>
                <a:spcPct val="0"/>
              </a:spcBef>
              <a:spcAft>
                <a:spcPct val="0"/>
              </a:spcAft>
              <a:defRPr sz="1900">
                <a:solidFill>
                  <a:schemeClr val="tx1"/>
                </a:solidFill>
                <a:latin typeface="Calibri" pitchFamily="34" charset="0"/>
              </a:defRPr>
            </a:lvl6pPr>
            <a:lvl7pPr marL="3153296" indent="-242561" defTabSz="961823" fontAlgn="base">
              <a:spcBef>
                <a:spcPct val="0"/>
              </a:spcBef>
              <a:spcAft>
                <a:spcPct val="0"/>
              </a:spcAft>
              <a:defRPr sz="1900">
                <a:solidFill>
                  <a:schemeClr val="tx1"/>
                </a:solidFill>
                <a:latin typeface="Calibri" pitchFamily="34" charset="0"/>
              </a:defRPr>
            </a:lvl7pPr>
            <a:lvl8pPr marL="3638420" indent="-242561" defTabSz="961823" fontAlgn="base">
              <a:spcBef>
                <a:spcPct val="0"/>
              </a:spcBef>
              <a:spcAft>
                <a:spcPct val="0"/>
              </a:spcAft>
              <a:defRPr sz="1900">
                <a:solidFill>
                  <a:schemeClr val="tx1"/>
                </a:solidFill>
                <a:latin typeface="Calibri" pitchFamily="34" charset="0"/>
              </a:defRPr>
            </a:lvl8pPr>
            <a:lvl9pPr marL="4123541" indent="-242561" defTabSz="961823" fontAlgn="base">
              <a:spcBef>
                <a:spcPct val="0"/>
              </a:spcBef>
              <a:spcAft>
                <a:spcPct val="0"/>
              </a:spcAft>
              <a:defRPr sz="1900">
                <a:solidFill>
                  <a:schemeClr val="tx1"/>
                </a:solidFill>
                <a:latin typeface="Calibri" pitchFamily="34" charset="0"/>
              </a:defRPr>
            </a:lvl9pPr>
          </a:lstStyle>
          <a:p>
            <a:pPr fontAlgn="base">
              <a:spcBef>
                <a:spcPct val="0"/>
              </a:spcBef>
              <a:spcAft>
                <a:spcPct val="0"/>
              </a:spcAft>
              <a:defRPr/>
            </a:pPr>
            <a:fld id="{B567A882-ED4E-4ACE-9423-D4C2062EF944}" type="slidenum">
              <a:rPr lang="en-US" sz="1100">
                <a:solidFill>
                  <a:srgbClr val="000000"/>
                </a:solidFill>
                <a:latin typeface="Times" pitchFamily="18" charset="0"/>
              </a:rPr>
              <a:pPr fontAlgn="base">
                <a:spcBef>
                  <a:spcPct val="0"/>
                </a:spcBef>
                <a:spcAft>
                  <a:spcPct val="0"/>
                </a:spcAft>
                <a:defRPr/>
              </a:pPr>
              <a:t>4</a:t>
            </a:fld>
            <a:endParaRPr lang="en-US" sz="1100" dirty="0">
              <a:solidFill>
                <a:srgbClr val="000000"/>
              </a:solidFill>
              <a:latin typeface="Times" pitchFamily="18" charset="0"/>
            </a:endParaRPr>
          </a:p>
        </p:txBody>
      </p:sp>
      <p:sp>
        <p:nvSpPr>
          <p:cNvPr id="3" name="Header Placeholder 2">
            <a:extLst>
              <a:ext uri="{FF2B5EF4-FFF2-40B4-BE49-F238E27FC236}">
                <a16:creationId xmlns:a16="http://schemas.microsoft.com/office/drawing/2014/main" id="{77D7E2BC-78F1-4342-832D-AC713513994E}"/>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2903137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Creating a student-centered classroom is not considered an easy task, but</a:t>
            </a:r>
            <a:r>
              <a:rPr lang="en-US" baseline="0" dirty="0"/>
              <a:t> it is possible especially if the teacher incorporates certain techniques into his/her current lessons and strategies.</a:t>
            </a:r>
            <a:r>
              <a:rPr lang="en-US" dirty="0"/>
              <a:t> </a:t>
            </a:r>
            <a:r>
              <a:rPr lang="en-US" sz="1200" dirty="0"/>
              <a:t>Teachers can let their current strategies lay the foundation for an increase in content complexity and rigor, which support the student-centered</a:t>
            </a:r>
            <a:r>
              <a:rPr lang="en-US" sz="1200" baseline="0" dirty="0"/>
              <a:t> classroom</a:t>
            </a:r>
            <a:r>
              <a:rPr lang="en-US" sz="120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most complex factors in a student-centered classroom is that of maintaining balance.</a:t>
            </a:r>
            <a:r>
              <a:rPr lang="en-US" baseline="0" dirty="0"/>
              <a:t> </a:t>
            </a:r>
            <a:r>
              <a:rPr lang="en-US" sz="1200" b="0" i="0" kern="1200" dirty="0">
                <a:solidFill>
                  <a:schemeClr val="tx1"/>
                </a:solidFill>
                <a:effectLst/>
                <a:latin typeface="+mn-lt"/>
                <a:ea typeface="+mn-ea"/>
                <a:cs typeface="+mn-cs"/>
              </a:rPr>
              <a:t>Student motivation generally increases with student centered learning, as does student achievement and overall satisfaction with the school experience. There are many ways to incorporate student centered techniques into current classroom resources and lessons as we discussed</a:t>
            </a:r>
            <a:r>
              <a:rPr lang="en-US" sz="1200" b="0" i="0" kern="1200" baseline="0" dirty="0">
                <a:solidFill>
                  <a:schemeClr val="tx1"/>
                </a:solidFill>
                <a:effectLst/>
                <a:latin typeface="+mn-lt"/>
                <a:ea typeface="+mn-ea"/>
                <a:cs typeface="+mn-cs"/>
              </a:rPr>
              <a:t> in the last activity.</a:t>
            </a:r>
            <a:r>
              <a:rPr lang="en-US" sz="1200" kern="1200" dirty="0">
                <a:solidFill>
                  <a:schemeClr val="tx1"/>
                </a:solidFill>
                <a:effectLst/>
                <a:latin typeface="+mn-lt"/>
                <a:ea typeface="+mn-ea"/>
                <a:cs typeface="+mn-cs"/>
              </a:rPr>
              <a:t> On this slide we have provided further strategies and techniques that can compared to teacher-centered methods. In your packet there is a handout of Student-Centered vs. Teacher-Centered Teaching Strategies</a:t>
            </a:r>
            <a:r>
              <a:rPr lang="en-US" sz="1200" b="0" i="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Let</a:t>
            </a:r>
            <a:r>
              <a:rPr lang="en-US" sz="1200" b="0" i="0" kern="1200" baseline="0" dirty="0">
                <a:solidFill>
                  <a:schemeClr val="tx1"/>
                </a:solidFill>
                <a:effectLst/>
                <a:latin typeface="+mn-lt"/>
                <a:ea typeface="+mn-ea"/>
                <a:cs typeface="+mn-cs"/>
              </a:rPr>
              <a:t>’s look at a few strategies that were not mentioned….. </a:t>
            </a:r>
            <a:r>
              <a:rPr lang="en-US" sz="1200" b="1" i="0" kern="1200" baseline="0" dirty="0">
                <a:solidFill>
                  <a:schemeClr val="tx1"/>
                </a:solidFill>
                <a:effectLst/>
                <a:latin typeface="+mn-lt"/>
                <a:ea typeface="+mn-ea"/>
                <a:cs typeface="+mn-cs"/>
              </a:rPr>
              <a:t>(trainer will read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Trainer notes: Below is further research and information that can be shared if further clarification is needed. Please keep track of time.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1" i="0" kern="1200" dirty="0">
                <a:solidFill>
                  <a:schemeClr val="tx1"/>
                </a:solidFill>
                <a:effectLst/>
                <a:latin typeface="+mn-lt"/>
                <a:ea typeface="+mn-ea"/>
                <a:cs typeface="+mn-cs"/>
              </a:rPr>
              <a:t>Allow for student choice and autonomy. </a:t>
            </a:r>
            <a:r>
              <a:rPr lang="en-US" sz="1200" b="0" i="0" kern="1200" dirty="0">
                <a:solidFill>
                  <a:schemeClr val="tx1"/>
                </a:solidFill>
                <a:effectLst/>
                <a:latin typeface="+mn-lt"/>
                <a:ea typeface="+mn-ea"/>
                <a:cs typeface="+mn-cs"/>
              </a:rPr>
              <a:t>This might mean providing project, classroom and homework assignment options, as well as allowing students to design their own seating arrangements. Providing more types of question types in assessments also gives students the chance to make their own choices. Finally, encourage teachers to give the students a few minutes of downtime to use as they’d like (within reason of course).</a:t>
            </a:r>
          </a:p>
          <a:p>
            <a:pPr marL="228600" indent="-228600">
              <a:buFont typeface="+mj-lt"/>
              <a:buAutoNum type="arabicPeriod"/>
            </a:pP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1" i="0" kern="1200" dirty="0">
                <a:solidFill>
                  <a:schemeClr val="tx1"/>
                </a:solidFill>
                <a:effectLst/>
                <a:latin typeface="+mn-lt"/>
                <a:ea typeface="+mn-ea"/>
                <a:cs typeface="+mn-cs"/>
              </a:rPr>
              <a:t>Use open-ended questioning techniques.</a:t>
            </a:r>
            <a:r>
              <a:rPr lang="en-US" sz="1200" b="0" i="0" kern="1200" dirty="0">
                <a:solidFill>
                  <a:schemeClr val="tx1"/>
                </a:solidFill>
                <a:effectLst/>
                <a:latin typeface="+mn-lt"/>
                <a:ea typeface="+mn-ea"/>
                <a:cs typeface="+mn-cs"/>
              </a:rPr>
              <a:t> This practice encourages critical and creative thinking and enhances problem-solving skills. Open-ended questioning encourages clear communication and provides students with reassurance that their thoughts and ideas matter. Engage in explicit instruction. </a:t>
            </a:r>
            <a:r>
              <a:rPr lang="en-US" sz="1200" b="1" i="0" kern="1200" dirty="0">
                <a:solidFill>
                  <a:schemeClr val="tx1"/>
                </a:solidFill>
                <a:effectLst/>
                <a:latin typeface="+mn-lt"/>
                <a:ea typeface="+mn-ea"/>
                <a:cs typeface="+mn-cs"/>
              </a:rPr>
              <a:t>Explicit instruction </a:t>
            </a:r>
            <a:r>
              <a:rPr lang="en-US" sz="1200" b="0" i="0" kern="1200" dirty="0">
                <a:solidFill>
                  <a:schemeClr val="tx1"/>
                </a:solidFill>
                <a:effectLst/>
                <a:latin typeface="+mn-lt"/>
                <a:ea typeface="+mn-ea"/>
                <a:cs typeface="+mn-cs"/>
              </a:rPr>
              <a:t>moves away from the skill and drill attitude of teaching. It is a much more direct and engaging method of instruction that pulls the students right into the heart of the lesson. Students are active participants in what is going on, rather than bystanders and onlookers.</a:t>
            </a:r>
          </a:p>
          <a:p>
            <a:pPr marL="228600" indent="-228600">
              <a:buFont typeface="+mj-lt"/>
              <a:buAutoNum type="arabicPeriod"/>
            </a:pPr>
            <a:endParaRPr lang="en-US" sz="1200" b="0"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i="0" kern="1200" dirty="0">
                <a:solidFill>
                  <a:schemeClr val="tx1"/>
                </a:solidFill>
                <a:effectLst/>
                <a:latin typeface="+mn-lt"/>
                <a:ea typeface="+mn-ea"/>
                <a:cs typeface="+mn-cs"/>
              </a:rPr>
              <a:t>Encourage student collaboration and group projects.</a:t>
            </a:r>
            <a:r>
              <a:rPr lang="en-US" sz="1200" b="0" i="0" kern="1200" dirty="0">
                <a:solidFill>
                  <a:schemeClr val="tx1"/>
                </a:solidFill>
                <a:effectLst/>
                <a:latin typeface="+mn-lt"/>
                <a:ea typeface="+mn-ea"/>
                <a:cs typeface="+mn-cs"/>
              </a:rPr>
              <a:t> When students work with each other they are learning a great deal more than just the lesson content. They are gaining an appreciation for the diversity that exists in our schools and communities. They are also learning to have respect for what may sometimes be very differing points of view. And finally, they are able to bounce their ideas back and forth with each other, creating a much greater opportunity to grow these ideas into something great. </a:t>
            </a:r>
            <a:r>
              <a:rPr lang="en-US" dirty="0"/>
              <a:t>For collaborative group work to have an impact, teachers must design effective learning tasks. The tasks must have clear outcomes and be interdependent among the students. The teacher needs to carefully monitor activities and give constant feedback (Darling Hammond &amp; Bransford, 2005). </a:t>
            </a:r>
            <a:r>
              <a:rPr lang="en-US" sz="1200" b="0" i="0" kern="1200" dirty="0">
                <a:solidFill>
                  <a:schemeClr val="tx1"/>
                </a:solidFill>
                <a:effectLst/>
                <a:latin typeface="+mn-lt"/>
                <a:ea typeface="+mn-ea"/>
                <a:cs typeface="+mn-cs"/>
              </a:rPr>
              <a:t>7. Get the students involved in community-based activities and service-learning projects. This helps students to see their important role in the larger world. They are given the chance to learn how valuable and fulfilling it can be to give back to others. Learning becomes more organic and less rigid. Students have the opportunity to see firsthand that learning opportunities surround us everywhere where we go.</a:t>
            </a:r>
          </a:p>
          <a:p>
            <a:pPr marL="228600" indent="-228600">
              <a:buFont typeface="+mj-lt"/>
              <a:buAutoNum type="arabicPeriod"/>
            </a:pPr>
            <a:endParaRPr lang="en-US" dirty="0"/>
          </a:p>
          <a:p>
            <a:pPr marL="228600" indent="-228600">
              <a:buFont typeface="+mj-lt"/>
              <a:buAutoNum type="arabicPeriod"/>
            </a:pPr>
            <a:r>
              <a:rPr lang="en-US" sz="1200" b="1" i="0" kern="1200" dirty="0">
                <a:solidFill>
                  <a:schemeClr val="tx1"/>
                </a:solidFill>
                <a:effectLst/>
                <a:latin typeface="+mn-lt"/>
                <a:ea typeface="+mn-ea"/>
                <a:cs typeface="+mn-cs"/>
              </a:rPr>
              <a:t>Create individual self-paced assignments.</a:t>
            </a:r>
            <a:r>
              <a:rPr lang="en-US" sz="1200" b="0" i="0" kern="1200" dirty="0">
                <a:solidFill>
                  <a:schemeClr val="tx1"/>
                </a:solidFill>
                <a:effectLst/>
                <a:latin typeface="+mn-lt"/>
                <a:ea typeface="+mn-ea"/>
                <a:cs typeface="+mn-cs"/>
              </a:rPr>
              <a:t> All students don’t work at the same speed and assignments should reflect this. Allowing students to move through material at a rate that best fits their learning styles and needs makes it more likely that they will gain deeper understanding of the subject matter.</a:t>
            </a:r>
          </a:p>
          <a:p>
            <a:pPr marL="228600" indent="-228600">
              <a:buFont typeface="+mj-lt"/>
              <a:buAutoNum type="arabicPeriod"/>
            </a:pP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Handout 1 lists many learner-centered techniques that teachers can begin to incorporate into their lessons.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530340-F5C0-43BA-9CC1-D63E860F355B}" type="slidenum">
              <a:rPr lang="en-US" smtClean="0"/>
              <a:t>40</a:t>
            </a:fld>
            <a:endParaRPr lang="en-US" dirty="0"/>
          </a:p>
        </p:txBody>
      </p:sp>
      <p:sp>
        <p:nvSpPr>
          <p:cNvPr id="5" name="Header Placeholder 4">
            <a:extLst>
              <a:ext uri="{FF2B5EF4-FFF2-40B4-BE49-F238E27FC236}">
                <a16:creationId xmlns:a16="http://schemas.microsoft.com/office/drawing/2014/main" id="{D36DAB02-434F-43B2-95CE-87A67410E3C2}"/>
              </a:ext>
            </a:extLst>
          </p:cNvPr>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908675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a:t>An Academically Challenging Environment calls for an </a:t>
            </a:r>
            <a:r>
              <a:rPr lang="en-US" altLang="en-US" sz="1100" b="0" dirty="0">
                <a:ea typeface="MS PGothic" panose="020B0600070205080204" pitchFamily="34" charset="-128"/>
              </a:rPr>
              <a:t>academic environment full of rigor</a:t>
            </a:r>
            <a:r>
              <a:rPr lang="en-US" altLang="en-US" sz="1100" b="0" baseline="0" dirty="0">
                <a:ea typeface="MS PGothic" panose="020B0600070205080204" pitchFamily="34" charset="-128"/>
              </a:rPr>
              <a:t> </a:t>
            </a:r>
            <a:r>
              <a:rPr lang="en-US" altLang="en-US" sz="1100" b="0" dirty="0">
                <a:solidFill>
                  <a:prstClr val="black"/>
                </a:solidFill>
                <a:ea typeface="MS PGothic" panose="020B0600070205080204" pitchFamily="34" charset="-128"/>
              </a:rPr>
              <a:t>in which </a:t>
            </a:r>
            <a:r>
              <a:rPr lang="en-US" altLang="en-US" sz="1100" b="0" u="sng" dirty="0">
                <a:solidFill>
                  <a:prstClr val="black"/>
                </a:solidFill>
                <a:ea typeface="MS PGothic" panose="020B0600070205080204" pitchFamily="34" charset="-128"/>
              </a:rPr>
              <a:t>teaching and learning occur at high levels</a:t>
            </a:r>
            <a:r>
              <a:rPr lang="en-US" altLang="en-US" sz="1100" b="0" dirty="0">
                <a:solidFill>
                  <a:prstClr val="black"/>
                </a:solidFill>
                <a:ea typeface="MS PGothic" panose="020B0600070205080204" pitchFamily="34" charset="-128"/>
              </a:rPr>
              <a:t> </a:t>
            </a:r>
            <a:r>
              <a:rPr lang="en-US" altLang="en-US" sz="1100" b="0" dirty="0">
                <a:ea typeface="MS PGothic" panose="020B0600070205080204" pitchFamily="34" charset="-128"/>
              </a:rPr>
              <a:t>. Let’s explore the characteristics of a rigorous</a:t>
            </a:r>
            <a:r>
              <a:rPr lang="en-US" altLang="en-US" sz="1100" b="0" baseline="0" dirty="0">
                <a:ea typeface="MS PGothic" panose="020B0600070205080204" pitchFamily="34" charset="-128"/>
              </a:rPr>
              <a:t> environment. From this point forward, we will refer to </a:t>
            </a:r>
            <a:r>
              <a:rPr lang="en-US" altLang="en-US" sz="1100" b="0" u="none" baseline="0" dirty="0">
                <a:ea typeface="MS PGothic" panose="020B0600070205080204" pitchFamily="34" charset="-128"/>
              </a:rPr>
              <a:t>“</a:t>
            </a:r>
            <a:r>
              <a:rPr lang="en-US" altLang="en-US" sz="1100" b="0" u="none" dirty="0">
                <a:solidFill>
                  <a:prstClr val="black"/>
                </a:solidFill>
                <a:ea typeface="MS PGothic" panose="020B0600070205080204" pitchFamily="34" charset="-128"/>
              </a:rPr>
              <a:t>teaching and learning occurring at high levels” as rigor or a rigorous classroom</a:t>
            </a:r>
            <a:r>
              <a:rPr lang="en-US" altLang="en-US" sz="1100" b="0" u="none" baseline="0" dirty="0">
                <a:solidFill>
                  <a:prstClr val="black"/>
                </a:solidFill>
                <a:ea typeface="MS PGothic" panose="020B0600070205080204" pitchFamily="34" charset="-128"/>
              </a:rPr>
              <a:t> or academic environment.</a:t>
            </a:r>
          </a:p>
          <a:p>
            <a:endParaRPr lang="en-US" sz="1100" b="0" dirty="0"/>
          </a:p>
          <a:p>
            <a:r>
              <a:rPr lang="en-US" sz="1100" b="0" dirty="0"/>
              <a:t>Let’s begin by defining what rigor </a:t>
            </a:r>
            <a:r>
              <a:rPr lang="en-US" sz="1100" b="0" baseline="0" dirty="0"/>
              <a:t>looks like and does not look like.</a:t>
            </a:r>
            <a:endParaRPr lang="en-US" sz="1100" b="0" dirty="0"/>
          </a:p>
          <a:p>
            <a:endParaRPr lang="en-US" sz="1100" b="1" dirty="0"/>
          </a:p>
          <a:p>
            <a:r>
              <a:rPr lang="en-US" sz="1100" b="1" dirty="0"/>
              <a:t>Barbara Blackburn, author of Rigor is NOT a Four-Letter Word , states Rigor can be ice cream, everyone has his or her own favorite flavor. </a:t>
            </a:r>
            <a:r>
              <a:rPr lang="en-US" sz="1100" dirty="0"/>
              <a:t>And when you are told you are to increase rigor, but there are 32 definitions to choose from, it leads to frustration. </a:t>
            </a:r>
          </a:p>
          <a:p>
            <a:endParaRPr lang="en-US" sz="1100" dirty="0"/>
          </a:p>
          <a:p>
            <a:r>
              <a:rPr lang="en-US" sz="1100" dirty="0"/>
              <a:t>Let’s look at what rigor is not.  </a:t>
            </a:r>
            <a:r>
              <a:rPr lang="en-US" sz="1100" b="1" dirty="0"/>
              <a:t>Rigor</a:t>
            </a:r>
            <a:r>
              <a:rPr lang="en-US" sz="1100" b="1" baseline="0" dirty="0"/>
              <a:t> is not…</a:t>
            </a:r>
            <a:endParaRPr lang="en-US" sz="1100" b="1" dirty="0"/>
          </a:p>
          <a:p>
            <a:endParaRPr lang="en-US" sz="1100" dirty="0"/>
          </a:p>
          <a:p>
            <a:pPr marL="285750" indent="-285750" algn="l">
              <a:buFont typeface="Wingdings" pitchFamily="2" charset="2"/>
              <a:buChar char="§"/>
            </a:pPr>
            <a:r>
              <a:rPr lang="en-US" sz="1100" dirty="0"/>
              <a:t>A belief that the goal</a:t>
            </a:r>
            <a:r>
              <a:rPr lang="en-US" sz="1100" baseline="0" dirty="0"/>
              <a:t> is for students to follow the explicit directions and goals set by their teachers.</a:t>
            </a:r>
          </a:p>
          <a:p>
            <a:pPr marL="285750" indent="-285750" algn="l">
              <a:buFont typeface="Wingdings" pitchFamily="2" charset="2"/>
              <a:buChar char="§"/>
            </a:pPr>
            <a:r>
              <a:rPr lang="en-US" sz="1100" baseline="0" dirty="0"/>
              <a:t>More work.</a:t>
            </a:r>
          </a:p>
          <a:p>
            <a:pPr marL="285750" indent="-285750" algn="l">
              <a:buFont typeface="Wingdings" pitchFamily="2" charset="2"/>
              <a:buChar char="§"/>
            </a:pPr>
            <a:r>
              <a:rPr lang="en-US" sz="1100" baseline="0" dirty="0"/>
              <a:t>Memorizing more facts and information.</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100" baseline="0" dirty="0"/>
              <a:t>Learning more concepts at a surface level. </a:t>
            </a:r>
            <a:r>
              <a:rPr lang="en-US" sz="1100" b="1" i="0" kern="1200" dirty="0">
                <a:solidFill>
                  <a:schemeClr val="tx1"/>
                </a:solidFill>
                <a:effectLst/>
                <a:latin typeface="+mn-lt"/>
                <a:ea typeface="+mn-ea"/>
                <a:cs typeface="+mn-cs"/>
              </a:rPr>
              <a:t>Surface approach</a:t>
            </a:r>
            <a:r>
              <a:rPr lang="en-US" sz="1100" b="0" i="0" kern="1200" dirty="0">
                <a:solidFill>
                  <a:schemeClr val="tx1"/>
                </a:solidFill>
                <a:effectLst/>
                <a:latin typeface="+mn-lt"/>
                <a:ea typeface="+mn-ea"/>
                <a:cs typeface="+mn-cs"/>
              </a:rPr>
              <a:t> involves reproducing – to cope with unit requirements; learn only what is required to complete unit in good standing; tend to regurgitate examples and explanations used in readings.</a:t>
            </a:r>
            <a:endParaRPr lang="en-US" sz="1100" dirty="0"/>
          </a:p>
          <a:p>
            <a:r>
              <a:rPr lang="en-US" sz="1100" i="1" dirty="0"/>
              <a:t>AND</a:t>
            </a:r>
          </a:p>
          <a:p>
            <a:r>
              <a:rPr lang="en-US" sz="1100" i="1" dirty="0"/>
              <a:t>Excessive homework.</a:t>
            </a:r>
          </a:p>
          <a:p>
            <a:r>
              <a:rPr lang="en-US" sz="1100" i="1" dirty="0"/>
              <a:t>Busy class work.</a:t>
            </a:r>
            <a:endParaRPr lang="en-US" sz="1100" dirty="0"/>
          </a:p>
          <a:p>
            <a:r>
              <a:rPr lang="en-US" sz="1100" i="1" dirty="0"/>
              <a:t>For “smart” students only. </a:t>
            </a:r>
            <a:endParaRPr lang="en-US" sz="1100" dirty="0"/>
          </a:p>
          <a:p>
            <a:r>
              <a:rPr lang="en-US" sz="1100" i="1" dirty="0"/>
              <a:t>Decreased teacher support.</a:t>
            </a:r>
            <a:endParaRPr lang="en-US" sz="1100" dirty="0"/>
          </a:p>
          <a:p>
            <a:r>
              <a:rPr lang="en-US" sz="1100" i="1" dirty="0"/>
              <a:t>A variety of resources.</a:t>
            </a:r>
          </a:p>
          <a:p>
            <a:r>
              <a:rPr lang="en-US" sz="1100" i="1" dirty="0"/>
              <a:t>Advanced classes.</a:t>
            </a:r>
          </a:p>
          <a:p>
            <a:r>
              <a:rPr lang="en-US" sz="1100" i="1" dirty="0"/>
              <a:t>Excessive failure rates.</a:t>
            </a:r>
            <a:endParaRPr lang="en-US" sz="1100" dirty="0"/>
          </a:p>
          <a:p>
            <a:endParaRPr lang="en-US" sz="1100" dirty="0"/>
          </a:p>
          <a:p>
            <a:r>
              <a:rPr lang="en-US" b="1" dirty="0"/>
              <a:t>Rigor</a:t>
            </a:r>
            <a:r>
              <a:rPr lang="en-US" b="1" baseline="0" dirty="0"/>
              <a:t> Is…</a:t>
            </a:r>
          </a:p>
          <a:p>
            <a:pPr>
              <a:defRPr/>
            </a:pPr>
            <a:r>
              <a:rPr lang="en-US" b="1" dirty="0"/>
              <a:t>Defining Academic Rigor</a:t>
            </a:r>
          </a:p>
          <a:p>
            <a:pPr>
              <a:defRPr/>
            </a:pPr>
            <a:r>
              <a:rPr lang="en-US" dirty="0"/>
              <a:t>Rigor: creating an environment in which each student is expected to learn at high levels; each student is supported so he or she can learn at high levels, and each student demonstrates learning at high levels (Blackburn, 2008).</a:t>
            </a:r>
          </a:p>
          <a:p>
            <a:pPr>
              <a:defRPr/>
            </a:pPr>
            <a:endParaRPr lang="en-US" b="1" dirty="0"/>
          </a:p>
          <a:p>
            <a:pPr marL="285750" indent="-285750" algn="l">
              <a:buFont typeface="Wingdings" pitchFamily="2" charset="2"/>
              <a:buChar char="§"/>
            </a:pPr>
            <a:r>
              <a:rPr lang="en-US" sz="1200" dirty="0"/>
              <a:t>A belief that the goal is to develop self-directed</a:t>
            </a:r>
            <a:r>
              <a:rPr lang="en-US" sz="1200" baseline="0" dirty="0"/>
              <a:t> students who  monitor their own goals.</a:t>
            </a:r>
          </a:p>
          <a:p>
            <a:pPr marL="285750" indent="-285750" algn="l">
              <a:buFont typeface="Wingdings" pitchFamily="2" charset="2"/>
              <a:buChar char="§"/>
            </a:pPr>
            <a:r>
              <a:rPr lang="en-US" sz="1200" baseline="0" dirty="0"/>
              <a:t>Deeper, conceptual work.</a:t>
            </a:r>
          </a:p>
          <a:p>
            <a:pPr marL="285750" indent="-285750" algn="l">
              <a:buFont typeface="Wingdings" pitchFamily="2" charset="2"/>
              <a:buChar char="§"/>
            </a:pPr>
            <a:r>
              <a:rPr lang="en-US" sz="1200" baseline="0" dirty="0"/>
              <a:t>Highly relevant and purposeful work.</a:t>
            </a:r>
          </a:p>
          <a:p>
            <a:pPr marL="285750" indent="-285750" algn="l">
              <a:buFont typeface="Wingdings" pitchFamily="2" charset="2"/>
              <a:buChar char="§"/>
            </a:pPr>
            <a:r>
              <a:rPr lang="en-US" sz="1200" baseline="0" dirty="0"/>
              <a:t>Learning fewer concepts at a deeply thoughtful level.</a:t>
            </a:r>
            <a:endParaRPr lang="en-US" sz="1200" dirty="0"/>
          </a:p>
          <a:p>
            <a:pPr>
              <a:defRPr/>
            </a:pPr>
            <a:endParaRPr lang="en-US" b="1" dirty="0"/>
          </a:p>
          <a:p>
            <a:pPr>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Trainer notes: Below is further research and information that can be shared if further clarification is needed. Please keep track of time.  </a:t>
            </a:r>
            <a:endParaRPr lang="en-US" sz="1200" kern="1200" dirty="0">
              <a:solidFill>
                <a:schemeClr val="tx1"/>
              </a:solidFill>
              <a:effectLst/>
              <a:latin typeface="+mn-lt"/>
              <a:ea typeface="+mn-ea"/>
              <a:cs typeface="+mn-cs"/>
            </a:endParaRPr>
          </a:p>
          <a:p>
            <a:pPr>
              <a:defRPr/>
            </a:pPr>
            <a:endParaRPr lang="en-US" b="1" dirty="0"/>
          </a:p>
          <a:p>
            <a:r>
              <a:rPr lang="en-US" sz="1200" b="1" i="0" u="sng" kern="1200" dirty="0">
                <a:solidFill>
                  <a:schemeClr val="tx1"/>
                </a:solidFill>
                <a:effectLst/>
                <a:latin typeface="+mn-lt"/>
                <a:ea typeface="+mn-ea"/>
                <a:cs typeface="+mn-cs"/>
              </a:rPr>
              <a:t>What is Academic Rigor? Additional</a:t>
            </a:r>
            <a:r>
              <a:rPr lang="en-US" sz="1200" b="1" i="0" u="sng" kern="1200" baseline="0" dirty="0">
                <a:solidFill>
                  <a:schemeClr val="tx1"/>
                </a:solidFill>
                <a:effectLst/>
                <a:latin typeface="+mn-lt"/>
                <a:ea typeface="+mn-ea"/>
                <a:cs typeface="+mn-cs"/>
              </a:rPr>
              <a:t> details on topic (optional)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Academic rigor is the degree to which students are being intellectually challenged. Rigorous instruction should motivate each student to develop high expectations for academic progress. Academic rigor is facilitated by well-planned instruction but driven by student interest, learning styles, and vigorous effort. It results in the development of critical and creative thinking and problem-solving skills. Rigorous instruction generates achievement-motivation, inquiry, and innovation. Rigorous teaching and learning cultivates the capacity of children to set learning goals, self-monitor their learning, and persist through challenging academic tasks. Rigorous instruction means engaging children in developmentally appropriate content that allows them to connect prior knowledge with new learning, and leads them to asking more questions, and discovering more information.  In an academically rigorous classroom, the teacher anchors student learning around a core curriculum that requires high thinking demand. With teacher modeling and scaffolding, learners are able to acquire and apply core knowledge and skills. The teacher facilitates the process of helping each learner develop and actively use enduring understandings around major concepts.</a:t>
            </a:r>
          </a:p>
          <a:p>
            <a:pPr>
              <a:defRPr/>
            </a:pPr>
            <a:endParaRPr lang="en-US" b="1" dirty="0"/>
          </a:p>
          <a:p>
            <a:pPr>
              <a:defRPr/>
            </a:pPr>
            <a:r>
              <a:rPr lang="en-US" dirty="0"/>
              <a:t>• “Rigor is a highly personalized element of the teaching/learning partnership in which the teacher lights a fire of academic ambition and personal responsibility in the learner and shares</a:t>
            </a:r>
          </a:p>
          <a:p>
            <a:pPr>
              <a:defRPr/>
            </a:pPr>
            <a:r>
              <a:rPr lang="en-US" dirty="0"/>
              <a:t>with the learner a mutual accountability for stoking that fire with high expectations, achievement and continuous growth” </a:t>
            </a:r>
            <a:r>
              <a:rPr lang="en-US" i="1" dirty="0"/>
              <a:t>(Dr. Hank Rubin, dean, College of Education, University of South Dakota, Fall 2004)</a:t>
            </a:r>
          </a:p>
          <a:p>
            <a:pPr>
              <a:defRPr/>
            </a:pPr>
            <a:r>
              <a:rPr lang="en-US" dirty="0"/>
              <a:t>• “Rigor is the teaching, learning, and assessment which promotes student growth in knowledge of the discipline and the ability to analyze, synthesize, and critically evaluate the content under study” </a:t>
            </a:r>
            <a:r>
              <a:rPr lang="en-US" i="1" dirty="0"/>
              <a:t>(Author Unknown)</a:t>
            </a:r>
          </a:p>
          <a:p>
            <a:pPr marL="168229" indent="-168229">
              <a:buFont typeface="Arial" pitchFamily="34" charset="0"/>
              <a:buChar char="•"/>
              <a:defRPr/>
            </a:pPr>
            <a:r>
              <a:rPr lang="en-US" dirty="0"/>
              <a:t>Rigor has less to do with how demanding the material is that the teacher covers than what competencies students have mastered as a result of the lesson • It has to do with what it means to be an educated adult • Higher quality • Clearer contribution </a:t>
            </a:r>
            <a:r>
              <a:rPr lang="en-US" i="1" dirty="0"/>
              <a:t>Wagner, T, (2006). Rigor on trial. Edu. Week</a:t>
            </a:r>
          </a:p>
          <a:p>
            <a:pPr marL="168229" indent="-168229">
              <a:buFont typeface="Arial" pitchFamily="34" charset="0"/>
              <a:buChar char="•"/>
              <a:defRPr/>
            </a:pPr>
            <a:endParaRPr lang="en-US" i="1" dirty="0"/>
          </a:p>
          <a:p>
            <a:pPr>
              <a:defRPr/>
            </a:pPr>
            <a:r>
              <a:rPr lang="en-US" b="1" dirty="0"/>
              <a:t>Academic Rigor - Teaching</a:t>
            </a:r>
          </a:p>
          <a:p>
            <a:pPr>
              <a:defRPr/>
            </a:pPr>
            <a:r>
              <a:rPr lang="en-US" dirty="0"/>
              <a:t>• Requires more than presenting facts and asking for recitation</a:t>
            </a:r>
          </a:p>
          <a:p>
            <a:pPr>
              <a:defRPr/>
            </a:pPr>
            <a:r>
              <a:rPr lang="en-US" dirty="0"/>
              <a:t>• </a:t>
            </a:r>
            <a:r>
              <a:rPr lang="en-US" b="1" dirty="0"/>
              <a:t>Requires thinking</a:t>
            </a:r>
          </a:p>
          <a:p>
            <a:pPr>
              <a:defRPr/>
            </a:pPr>
            <a:r>
              <a:rPr lang="en-US" dirty="0"/>
              <a:t>– What is the objective/purpose of the assignment/class/program</a:t>
            </a:r>
          </a:p>
          <a:p>
            <a:pPr>
              <a:defRPr/>
            </a:pPr>
            <a:r>
              <a:rPr lang="en-US" dirty="0"/>
              <a:t>– Why is important to learn/know</a:t>
            </a:r>
          </a:p>
          <a:p>
            <a:pPr>
              <a:defRPr/>
            </a:pPr>
            <a:r>
              <a:rPr lang="en-US" dirty="0"/>
              <a:t>– How is the student challenged to think</a:t>
            </a:r>
          </a:p>
          <a:p>
            <a:pPr>
              <a:defRPr/>
            </a:pPr>
            <a:r>
              <a:rPr lang="en-US" dirty="0"/>
              <a:t>– How will it be applied</a:t>
            </a:r>
          </a:p>
          <a:p>
            <a:pPr>
              <a:defRPr/>
            </a:pPr>
            <a:endParaRPr lang="en-US" dirty="0"/>
          </a:p>
          <a:p>
            <a:pPr>
              <a:defRPr/>
            </a:pPr>
            <a:r>
              <a:rPr lang="en-US" b="1" dirty="0"/>
              <a:t>Operationalizing Rigor</a:t>
            </a:r>
          </a:p>
          <a:p>
            <a:pPr>
              <a:defRPr/>
            </a:pPr>
            <a:r>
              <a:rPr lang="en-US" dirty="0"/>
              <a:t>• Students should be “jury – ready”</a:t>
            </a:r>
          </a:p>
          <a:p>
            <a:pPr>
              <a:defRPr/>
            </a:pPr>
            <a:r>
              <a:rPr lang="en-US" dirty="0"/>
              <a:t>– Analyze an argument</a:t>
            </a:r>
          </a:p>
          <a:p>
            <a:pPr>
              <a:defRPr/>
            </a:pPr>
            <a:r>
              <a:rPr lang="en-US" dirty="0"/>
              <a:t>– Weigh evidence</a:t>
            </a:r>
          </a:p>
          <a:p>
            <a:pPr>
              <a:defRPr/>
            </a:pPr>
            <a:r>
              <a:rPr lang="en-US" dirty="0"/>
              <a:t>– Recognize bias (their own and others)</a:t>
            </a:r>
          </a:p>
          <a:p>
            <a:pPr>
              <a:defRPr/>
            </a:pPr>
            <a:r>
              <a:rPr lang="en-US" dirty="0"/>
              <a:t>– Distinguish fact from Opinion</a:t>
            </a:r>
          </a:p>
          <a:p>
            <a:pPr>
              <a:defRPr/>
            </a:pPr>
            <a:r>
              <a:rPr lang="en-US" dirty="0"/>
              <a:t>– Balance the sometimes competing principles</a:t>
            </a:r>
          </a:p>
          <a:p>
            <a:pPr>
              <a:defRPr/>
            </a:pPr>
            <a:r>
              <a:rPr lang="en-US" dirty="0"/>
              <a:t>– Communicate what is understood</a:t>
            </a:r>
          </a:p>
          <a:p>
            <a:pPr>
              <a:defRPr/>
            </a:pPr>
            <a:r>
              <a:rPr lang="en-US" dirty="0"/>
              <a:t>– Work with others</a:t>
            </a:r>
          </a:p>
          <a:p>
            <a:pPr>
              <a:defRPr/>
            </a:pPr>
            <a:r>
              <a:rPr lang="en-US" i="1" dirty="0"/>
              <a:t>Adapted from “Rigor on Trial” Tony Wagner</a:t>
            </a:r>
          </a:p>
          <a:p>
            <a:pPr>
              <a:defRPr/>
            </a:pPr>
            <a:endParaRPr lang="en-US" i="1" dirty="0"/>
          </a:p>
          <a:p>
            <a:pPr>
              <a:defRPr/>
            </a:pPr>
            <a:r>
              <a:rPr lang="en-US" i="1" dirty="0"/>
              <a:t>Handout 2 is a guide to the steps to increase rigor in a lesson.</a:t>
            </a:r>
          </a:p>
          <a:p>
            <a:pPr>
              <a:defRPr/>
            </a:pPr>
            <a:endParaRPr lang="en-US" i="1" dirty="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solidFill>
                  <a:prstClr val="black"/>
                </a:solidFill>
              </a:rPr>
              <a:pPr/>
              <a:t>41</a:t>
            </a:fld>
            <a:endParaRPr lang="en-US" dirty="0">
              <a:solidFill>
                <a:prstClr val="black"/>
              </a:solidFill>
            </a:endParaRPr>
          </a:p>
        </p:txBody>
      </p:sp>
      <p:sp>
        <p:nvSpPr>
          <p:cNvPr id="5" name="Header Placeholder 4">
            <a:extLst>
              <a:ext uri="{FF2B5EF4-FFF2-40B4-BE49-F238E27FC236}">
                <a16:creationId xmlns:a16="http://schemas.microsoft.com/office/drawing/2014/main" id="{74CD060F-ACD2-4418-A6CD-074CB1B5A580}"/>
              </a:ext>
            </a:extLst>
          </p:cNvPr>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424352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key to rigor…Instruction has to reflect a rigorous PLANNING operation. There probably isn’t a magical curriculum that will allow you to read a particular paragraph and have that result in a more rigorous curriculum. The key to rigor in the classroom is what you (the teacher) decide to do as you present content to diverse learners. The provided strategies are designed to increase the rigor in any classroom.</a:t>
            </a:r>
          </a:p>
          <a:p>
            <a:r>
              <a:rPr lang="en-US" sz="1200" b="1" kern="1200" dirty="0">
                <a:solidFill>
                  <a:schemeClr val="tx1"/>
                </a:solidFill>
                <a:effectLst/>
                <a:latin typeface="+mn-lt"/>
                <a:ea typeface="+mn-ea"/>
                <a:cs typeface="+mn-cs"/>
              </a:rPr>
              <a:t>Trainer will read the slide.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Trainer notes: Below is further research and information that can be shared if further clarification is needed. Please keep track of time.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paragraphs below authentically explain the importance of the ideas on the 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John A.C. Hattie rigor quotes: </a:t>
            </a:r>
          </a:p>
          <a:p>
            <a:r>
              <a:rPr lang="en-US" sz="1200" kern="1200" dirty="0">
                <a:solidFill>
                  <a:schemeClr val="tx1"/>
                </a:solidFill>
                <a:effectLst/>
                <a:latin typeface="+mn-lt"/>
                <a:ea typeface="+mn-ea"/>
                <a:cs typeface="+mn-cs"/>
              </a:rPr>
              <a:t> “The aim is to get the students actively involved in seeking this evidence: their role is not simply to do tasks as decided by teachers, but to actively manage and understand their learning gains. This includes evaluating their own progress, being more responsible for their learning, and being involved with peers in learning together about gains in learning.”</a:t>
            </a:r>
          </a:p>
          <a:p>
            <a:r>
              <a:rPr lang="en-US" sz="1200" kern="1200" dirty="0">
                <a:solidFill>
                  <a:schemeClr val="tx1"/>
                </a:solidFill>
                <a:effectLst/>
                <a:latin typeface="+mn-lt"/>
                <a:ea typeface="+mn-ea"/>
                <a:cs typeface="+mn-cs"/>
              </a:rPr>
              <a:t>If students are to become active evaluators of their own progress, teachers must provide the students with appropriate feedback so that they can engage in this task. Van den Bergh, Ros, and Beijaard (2010: 3) describe the task thus: Fostering active learning seems a very challenging and demanding task for teachers, requiring knowledge of students’ learning processes, skills in providing guidance and feedback and classroom management. </a:t>
            </a:r>
          </a:p>
          <a:p>
            <a:r>
              <a:rPr lang="en-US" sz="1200" kern="1200" dirty="0">
                <a:solidFill>
                  <a:schemeClr val="tx1"/>
                </a:solidFill>
                <a:effectLst/>
                <a:latin typeface="+mn-lt"/>
                <a:ea typeface="+mn-ea"/>
                <a:cs typeface="+mn-cs"/>
              </a:rPr>
              <a:t>The need is to engage students in this same challenging and demanding task. The suggestion in this chapter is to start lessons with helping students to understand the intention of the lesson and showing them what success might look like at the end. Many times, teachers look for the interesting beginning to a lesson – for the hook, and the motivating question. Dan Willingham (2009) has provided an excellent argument for not thinking in this way. He advocates starting with what the student is likely to think about. Interesting hooks, demonstrations, fascinating facts, and likewise may seem to be captivating (and often are), but he suggests that there are likely to be other parts of the lesson that are more suitable for the attention-grabber. The place for the attention-grabber is more likely to be at the end of the lesson, because this will help to consolidate what has been learnt. </a:t>
            </a:r>
          </a:p>
          <a:p>
            <a:r>
              <a:rPr lang="en-US" sz="1200" kern="1200" dirty="0">
                <a:solidFill>
                  <a:schemeClr val="tx1"/>
                </a:solidFill>
                <a:effectLst/>
                <a:latin typeface="+mn-lt"/>
                <a:ea typeface="+mn-ea"/>
                <a:cs typeface="+mn-cs"/>
              </a:rPr>
              <a:t>Most importantly, Willingham asks teachers to think long and hard about how to make the connection between the attention-grabber and the point that it is designed to make; preferably, that point will be the main idea from the lesson. Having too many open-ended activities (discovery learning, searching the Internet, preparing PowerPoint presentations) can make it difficult to direct students’ attention to that which matters – because they often love to explore the details, the irrelevancies, and the unimportant while doing these activities. </a:t>
            </a:r>
          </a:p>
          <a:p>
            <a:r>
              <a:rPr lang="en-US" sz="1200" kern="1200" dirty="0">
                <a:solidFill>
                  <a:schemeClr val="tx1"/>
                </a:solidFill>
                <a:effectLst/>
                <a:latin typeface="+mn-lt"/>
                <a:ea typeface="+mn-ea"/>
                <a:cs typeface="+mn-cs"/>
              </a:rPr>
              <a:t>One of Willingham's principles is that any teaching method is most useful when there is plenty of prompt feedback about whether the student is thinking about a problem in the right way. Similarly, he promotes the notion that assignments should be primarily about what the teacher wants the students to think about (not about demonstrating ‘what they know’). Students are very good at ignoring what you say (‘I value connections, deep ideas, your thoughts’) and seeing what you value (corrections to the grammar, comments on referencing, correctness or absence of facts). </a:t>
            </a:r>
          </a:p>
          <a:p>
            <a:r>
              <a:rPr lang="en-US" sz="1200" kern="1200" dirty="0">
                <a:solidFill>
                  <a:schemeClr val="tx1"/>
                </a:solidFill>
                <a:effectLst/>
                <a:latin typeface="+mn-lt"/>
                <a:ea typeface="+mn-ea"/>
                <a:cs typeface="+mn-cs"/>
              </a:rPr>
              <a:t>Thus teachers must develop a scoring rubric for any assignment before they complete the question or prompts, and show the rubric to the students so that they know what the teacher values. Such formative feedback can reinforce the ‘big ideas’ and the important understandings, and help to make the investment of” </a:t>
            </a:r>
          </a:p>
          <a:p>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3"/>
              </a:rPr>
              <a:t>John A.C. Hattie</a:t>
            </a:r>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hlinkClick r:id="rId4"/>
              </a:rPr>
              <a:t>Visible Learning for Teachers: Maximizing Impact on Learning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Baltimore City Schools:</a:t>
            </a:r>
          </a:p>
          <a:p>
            <a:r>
              <a:rPr lang="en-US" sz="1200" kern="1200" dirty="0">
                <a:solidFill>
                  <a:schemeClr val="tx1"/>
                </a:solidFill>
                <a:effectLst/>
                <a:latin typeface="+mn-lt"/>
                <a:ea typeface="+mn-ea"/>
                <a:cs typeface="+mn-cs"/>
              </a:rPr>
              <a:t>In partnership with ou</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530340-F5C0-43BA-9CC1-D63E860F355B}" type="slidenum">
              <a:rPr lang="en-US" smtClean="0"/>
              <a:t>42</a:t>
            </a:fld>
            <a:endParaRPr lang="en-US" dirty="0"/>
          </a:p>
        </p:txBody>
      </p:sp>
      <p:sp>
        <p:nvSpPr>
          <p:cNvPr id="5" name="Header Placeholder 4">
            <a:extLst>
              <a:ext uri="{FF2B5EF4-FFF2-40B4-BE49-F238E27FC236}">
                <a16:creationId xmlns:a16="http://schemas.microsoft.com/office/drawing/2014/main" id="{9BABB1C6-218C-47B6-B6CF-C58548973838}"/>
              </a:ext>
            </a:extLst>
          </p:cNvPr>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926028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914187">
              <a:defRPr/>
            </a:pPr>
            <a:endParaRPr lang="en-US" b="1" dirty="0"/>
          </a:p>
          <a:p>
            <a:pPr defTabSz="914187">
              <a:defRPr/>
            </a:pPr>
            <a:r>
              <a:rPr lang="en-US" baseline="0" dirty="0">
                <a:sym typeface="Chalkboard" charset="0"/>
              </a:rPr>
              <a:t>Teachers and leaders can benefit from knowledge of DOK.  DOK is a common language for rigor.</a:t>
            </a:r>
          </a:p>
          <a:p>
            <a:pPr defTabSz="914187">
              <a:defRPr/>
            </a:pPr>
            <a:endParaRPr lang="en-US" baseline="0" dirty="0">
              <a:sym typeface="Chalkboard" charset="0"/>
            </a:endParaRPr>
          </a:p>
          <a:p>
            <a:pPr defTabSz="914187">
              <a:defRPr/>
            </a:pPr>
            <a:r>
              <a:rPr lang="en-US" b="1" dirty="0"/>
              <a:t>Trainer will read the slide.</a:t>
            </a:r>
          </a:p>
          <a:p>
            <a:pPr defTabSz="914187">
              <a:defRPr/>
            </a:pPr>
            <a:endParaRPr lang="en-US" dirty="0"/>
          </a:p>
          <a:p>
            <a:pPr marL="0" marR="0" lvl="0" indent="0" algn="l" defTabSz="914187"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Trainer notes: Below is further research and/or information that can be shared if further clarification is needed. Please keep track of time.  </a:t>
            </a:r>
            <a:endParaRPr lang="en-US" sz="1200" kern="1200" dirty="0">
              <a:solidFill>
                <a:schemeClr val="tx1"/>
              </a:solidFill>
              <a:effectLst/>
              <a:latin typeface="+mn-lt"/>
              <a:ea typeface="+mn-ea"/>
              <a:cs typeface="+mn-cs"/>
            </a:endParaRPr>
          </a:p>
          <a:p>
            <a:pPr defTabSz="914187">
              <a:defRPr/>
            </a:pPr>
            <a:endParaRPr lang="en-US" dirty="0"/>
          </a:p>
          <a:p>
            <a:pPr marL="0" indent="0" defTabSz="914187">
              <a:buFont typeface="Arial" pitchFamily="34" charset="0"/>
              <a:buNone/>
              <a:defRPr/>
            </a:pPr>
            <a:endParaRPr lang="en-US" dirty="0">
              <a:sym typeface="Chalkboard" charset="0"/>
            </a:endParaRPr>
          </a:p>
          <a:p>
            <a:pPr marL="168214" indent="-168214" defTabSz="914237">
              <a:buFont typeface="Arial" pitchFamily="34" charset="0"/>
              <a:buChar char="•"/>
              <a:defRPr/>
            </a:pPr>
            <a:r>
              <a:rPr lang="en-US" dirty="0">
                <a:sym typeface="Chalkboard" charset="0"/>
              </a:rPr>
              <a:t>DOK explains the </a:t>
            </a:r>
            <a:r>
              <a:rPr lang="en-US" dirty="0">
                <a:sym typeface="Chalkboard Bold" charset="0"/>
              </a:rPr>
              <a:t>kind and level of thinking, also called cognitive complexity, </a:t>
            </a:r>
            <a:r>
              <a:rPr lang="en-US" dirty="0">
                <a:sym typeface="Chalkboard" charset="0"/>
              </a:rPr>
              <a:t>required of students in order to successfully complete an assessment item or task. </a:t>
            </a:r>
            <a:r>
              <a:rPr lang="en-US" dirty="0"/>
              <a:t>DOK is a tool to ensure that teachers are teaching to a level that will promote student achievement. </a:t>
            </a:r>
            <a:r>
              <a:rPr lang="en-US" dirty="0">
                <a:sym typeface="Chalkboard" charset="0"/>
              </a:rPr>
              <a:t>DOK is a reference to the complexity of mental processing (cognitive demand) that must occur to answer a question, perform a task, or generate a product. </a:t>
            </a:r>
            <a:r>
              <a:rPr lang="en-US" dirty="0"/>
              <a:t>Consider Expectations, Effort and Evaluation Method…</a:t>
            </a:r>
          </a:p>
          <a:p>
            <a:pPr marL="168214" indent="-168214" defTabSz="914237">
              <a:buFont typeface="Arial" pitchFamily="34" charset="0"/>
              <a:buChar char="•"/>
              <a:defRPr/>
            </a:pPr>
            <a:endParaRPr lang="en-US" dirty="0">
              <a:sym typeface="Chalkboard" charset="0"/>
            </a:endParaRPr>
          </a:p>
          <a:p>
            <a:pPr marL="168214" indent="-168214" defTabSz="914237">
              <a:buFont typeface="Arial" pitchFamily="34" charset="0"/>
              <a:buChar char="•"/>
              <a:defRPr/>
            </a:pPr>
            <a:r>
              <a:rPr lang="en-US" b="1" dirty="0">
                <a:sym typeface="Chalkboard" charset="0"/>
              </a:rPr>
              <a:t>One must c</a:t>
            </a:r>
            <a:r>
              <a:rPr lang="en-US" b="1" dirty="0"/>
              <a:t>onsider expectations, grade level, student’s prior knowledge, effort, and evaluation method when determining DOK levels.</a:t>
            </a:r>
            <a:endParaRPr lang="en-US" b="1" dirty="0">
              <a:sym typeface="Chalkboard" charset="0"/>
            </a:endParaRPr>
          </a:p>
          <a:p>
            <a:pPr marL="168214" indent="-168214" defTabSz="914237">
              <a:buFont typeface="Arial" pitchFamily="34" charset="0"/>
              <a:buChar char="•"/>
              <a:defRPr/>
            </a:pPr>
            <a:endParaRPr lang="en-US" dirty="0">
              <a:sym typeface="Chalkboard" charset="0"/>
            </a:endParaRPr>
          </a:p>
          <a:p>
            <a:pPr marL="168214" indent="-168214" defTabSz="914237">
              <a:buFont typeface="Arial" pitchFamily="34" charset="0"/>
              <a:buChar char="•"/>
              <a:defRPr/>
            </a:pPr>
            <a:r>
              <a:rPr lang="en-US" dirty="0">
                <a:sym typeface="Chalkboard" charset="0"/>
              </a:rPr>
              <a:t>Determined by looking at the standard or the assessment item, </a:t>
            </a:r>
            <a:r>
              <a:rPr lang="en-US" b="1" dirty="0">
                <a:sym typeface="Chalkboard" charset="0"/>
              </a:rPr>
              <a:t>not</a:t>
            </a:r>
            <a:r>
              <a:rPr lang="en-US" dirty="0">
                <a:sym typeface="Chalkboard" charset="0"/>
              </a:rPr>
              <a:t> student work. </a:t>
            </a:r>
            <a:r>
              <a:rPr lang="en-US" b="1" dirty="0"/>
              <a:t>Consider</a:t>
            </a:r>
            <a:r>
              <a:rPr lang="en-US" b="1" baseline="0" dirty="0"/>
              <a:t> the “intent” of the item because some students could circumvent the DOK level due to their prior knowledge or lack thereof. Determine DOK by the general population.</a:t>
            </a:r>
            <a:endParaRPr lang="en-US" b="1" dirty="0"/>
          </a:p>
          <a:p>
            <a:pPr marL="168214" indent="-168214" defTabSz="914237">
              <a:buFont typeface="Arial" pitchFamily="34" charset="0"/>
              <a:buChar char="•"/>
              <a:defRPr/>
            </a:pPr>
            <a:endParaRPr lang="en-US" dirty="0">
              <a:sym typeface="Chalkboard" charset="0"/>
            </a:endParaRPr>
          </a:p>
          <a:p>
            <a:pPr marL="168214" indent="-168214" defTabSz="914237">
              <a:buFont typeface="Arial" pitchFamily="34" charset="0"/>
              <a:buChar char="•"/>
              <a:defRPr/>
            </a:pPr>
            <a:endParaRPr lang="en-US" dirty="0">
              <a:sym typeface="Chalkboard" charset="0"/>
            </a:endParaRPr>
          </a:p>
          <a:p>
            <a:pPr>
              <a:defRPr/>
            </a:pPr>
            <a:endParaRPr lang="en-US" dirty="0"/>
          </a:p>
          <a:p>
            <a:pPr marL="171409" indent="-171409" defTabSz="914187">
              <a:buFont typeface="Arial" pitchFamily="34" charset="0"/>
              <a:buChar char="•"/>
              <a:defRPr/>
            </a:pPr>
            <a:endParaRPr lang="en-US" dirty="0"/>
          </a:p>
          <a:p>
            <a:pPr defTabSz="914187">
              <a:defRPr/>
            </a:pPr>
            <a:endParaRPr lang="en-US" dirty="0"/>
          </a:p>
          <a:p>
            <a:pPr>
              <a:defRPr/>
            </a:pPr>
            <a:endParaRPr lang="en-US" dirty="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6" eaLnBrk="0" hangingPunct="0">
              <a:defRPr sz="1200">
                <a:solidFill>
                  <a:srgbClr val="5F5F5F"/>
                </a:solidFill>
                <a:latin typeface="Arial" pitchFamily="34" charset="0"/>
              </a:defRPr>
            </a:lvl1pPr>
            <a:lvl2pPr marL="728927" indent="-280356" defTabSz="912716" eaLnBrk="0" hangingPunct="0">
              <a:defRPr sz="1200">
                <a:solidFill>
                  <a:srgbClr val="5F5F5F"/>
                </a:solidFill>
                <a:latin typeface="Arial" pitchFamily="34" charset="0"/>
              </a:defRPr>
            </a:lvl2pPr>
            <a:lvl3pPr marL="1121426" indent="-224285" defTabSz="912716" eaLnBrk="0" hangingPunct="0">
              <a:defRPr sz="1200">
                <a:solidFill>
                  <a:srgbClr val="5F5F5F"/>
                </a:solidFill>
                <a:latin typeface="Arial" pitchFamily="34" charset="0"/>
              </a:defRPr>
            </a:lvl3pPr>
            <a:lvl4pPr marL="1569996" indent="-224285" defTabSz="912716" eaLnBrk="0" hangingPunct="0">
              <a:defRPr sz="1200">
                <a:solidFill>
                  <a:srgbClr val="5F5F5F"/>
                </a:solidFill>
                <a:latin typeface="Arial" pitchFamily="34" charset="0"/>
              </a:defRPr>
            </a:lvl4pPr>
            <a:lvl5pPr marL="2018567" indent="-224285" defTabSz="912716" eaLnBrk="0" hangingPunct="0">
              <a:defRPr sz="1200">
                <a:solidFill>
                  <a:srgbClr val="5F5F5F"/>
                </a:solidFill>
                <a:latin typeface="Arial" pitchFamily="34" charset="0"/>
              </a:defRPr>
            </a:lvl5pPr>
            <a:lvl6pPr marL="2467137" indent="-224285" defTabSz="912716" eaLnBrk="0" fontAlgn="base" hangingPunct="0">
              <a:spcBef>
                <a:spcPct val="0"/>
              </a:spcBef>
              <a:spcAft>
                <a:spcPct val="0"/>
              </a:spcAft>
              <a:defRPr sz="1200">
                <a:solidFill>
                  <a:srgbClr val="5F5F5F"/>
                </a:solidFill>
                <a:latin typeface="Arial" pitchFamily="34" charset="0"/>
              </a:defRPr>
            </a:lvl6pPr>
            <a:lvl7pPr marL="2915708" indent="-224285" defTabSz="912716" eaLnBrk="0" fontAlgn="base" hangingPunct="0">
              <a:spcBef>
                <a:spcPct val="0"/>
              </a:spcBef>
              <a:spcAft>
                <a:spcPct val="0"/>
              </a:spcAft>
              <a:defRPr sz="1200">
                <a:solidFill>
                  <a:srgbClr val="5F5F5F"/>
                </a:solidFill>
                <a:latin typeface="Arial" pitchFamily="34" charset="0"/>
              </a:defRPr>
            </a:lvl7pPr>
            <a:lvl8pPr marL="3364279" indent="-224285" defTabSz="912716" eaLnBrk="0" fontAlgn="base" hangingPunct="0">
              <a:spcBef>
                <a:spcPct val="0"/>
              </a:spcBef>
              <a:spcAft>
                <a:spcPct val="0"/>
              </a:spcAft>
              <a:defRPr sz="1200">
                <a:solidFill>
                  <a:srgbClr val="5F5F5F"/>
                </a:solidFill>
                <a:latin typeface="Arial" pitchFamily="34" charset="0"/>
              </a:defRPr>
            </a:lvl8pPr>
            <a:lvl9pPr marL="3812848" indent="-224285" defTabSz="912716" eaLnBrk="0" fontAlgn="base" hangingPunct="0">
              <a:spcBef>
                <a:spcPct val="0"/>
              </a:spcBef>
              <a:spcAft>
                <a:spcPct val="0"/>
              </a:spcAft>
              <a:defRPr sz="1200">
                <a:solidFill>
                  <a:srgbClr val="5F5F5F"/>
                </a:solidFill>
                <a:latin typeface="Arial" pitchFamily="34" charset="0"/>
              </a:defRPr>
            </a:lvl9pPr>
          </a:lstStyle>
          <a:p>
            <a:fld id="{83801C5D-3C6A-456B-8A6E-63D2F6B06619}" type="slidenum">
              <a:rPr lang="en-US" sz="1300">
                <a:solidFill>
                  <a:prstClr val="black"/>
                </a:solidFill>
                <a:latin typeface="Times" pitchFamily="18" charset="0"/>
              </a:rPr>
              <a:pPr/>
              <a:t>43</a:t>
            </a:fld>
            <a:endParaRPr lang="en-US" sz="1300" dirty="0">
              <a:solidFill>
                <a:prstClr val="black"/>
              </a:solidFill>
              <a:latin typeface="Times" pitchFamily="18" charset="0"/>
            </a:endParaRPr>
          </a:p>
        </p:txBody>
      </p:sp>
      <p:sp>
        <p:nvSpPr>
          <p:cNvPr id="2" name="Header Placeholder 1">
            <a:extLst>
              <a:ext uri="{FF2B5EF4-FFF2-40B4-BE49-F238E27FC236}">
                <a16:creationId xmlns:a16="http://schemas.microsoft.com/office/drawing/2014/main" id="{4992ACE2-5116-4E67-B25A-8D5B901C342C}"/>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0293231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64974" rtl="0" eaLnBrk="1" fontAlgn="auto" latinLnBrk="0" hangingPunct="1">
              <a:lnSpc>
                <a:spcPct val="100000"/>
              </a:lnSpc>
              <a:spcBef>
                <a:spcPts val="0"/>
              </a:spcBef>
              <a:spcAft>
                <a:spcPts val="0"/>
              </a:spcAft>
              <a:buClrTx/>
              <a:buSzTx/>
              <a:buFontTx/>
              <a:buNone/>
              <a:tabLst/>
              <a:defRPr/>
            </a:pPr>
            <a:r>
              <a:rPr lang="en-US" b="1" dirty="0"/>
              <a:t>Hand</a:t>
            </a:r>
            <a:r>
              <a:rPr lang="en-US" b="1" baseline="0" dirty="0"/>
              <a:t>out 1</a:t>
            </a:r>
            <a:endParaRPr lang="en-US" b="1" dirty="0"/>
          </a:p>
          <a:p>
            <a:pPr marL="0" marR="0" lvl="1" indent="0" algn="l" defTabSz="964974" rtl="0" eaLnBrk="1" fontAlgn="auto" latinLnBrk="0" hangingPunct="1">
              <a:lnSpc>
                <a:spcPct val="100000"/>
              </a:lnSpc>
              <a:spcBef>
                <a:spcPts val="0"/>
              </a:spcBef>
              <a:spcAft>
                <a:spcPts val="0"/>
              </a:spcAft>
              <a:buClrTx/>
              <a:buSzTx/>
              <a:buFontTx/>
              <a:buNone/>
              <a:tabLst/>
              <a:defRPr/>
            </a:pPr>
            <a:r>
              <a:rPr lang="en-US" dirty="0"/>
              <a:t>DOK requires looking at the</a:t>
            </a:r>
            <a:r>
              <a:rPr lang="en-US" baseline="0" dirty="0"/>
              <a:t> item/task</a:t>
            </a:r>
            <a:r>
              <a:rPr lang="en-US" dirty="0"/>
              <a:t> and standard in order to determine the level. In other words, how deeply do you have to know the content to be successful.</a:t>
            </a:r>
            <a:r>
              <a:rPr lang="en-US" baseline="0" dirty="0"/>
              <a:t> </a:t>
            </a:r>
            <a:r>
              <a:rPr lang="en-US" b="0" dirty="0">
                <a:sym typeface="Chalkboard" charset="0"/>
              </a:rPr>
              <a:t>One must c</a:t>
            </a:r>
            <a:r>
              <a:rPr lang="en-US" b="0" dirty="0"/>
              <a:t>onsider expectations, grade level, student’s prior knowledge, effort, and evaluation method when determining DOK levels.</a:t>
            </a:r>
            <a:endParaRPr lang="en-US" b="0" dirty="0">
              <a:sym typeface="Chalkboard" charset="0"/>
            </a:endParaRPr>
          </a:p>
          <a:p>
            <a:pPr marL="0" lvl="1" defTabSz="964974">
              <a:buFontTx/>
              <a:buNone/>
            </a:pPr>
            <a:endParaRPr lang="en-US" b="0" dirty="0"/>
          </a:p>
          <a:p>
            <a:pPr marL="0" lvl="1" defTabSz="964974">
              <a:buFontTx/>
              <a:buNone/>
            </a:pPr>
            <a:r>
              <a:rPr lang="en-US" b="0" dirty="0"/>
              <a:t>This slide provides the</a:t>
            </a:r>
            <a:r>
              <a:rPr lang="en-US" b="0" baseline="0" dirty="0"/>
              <a:t> Depth of Knowledge characteristics. </a:t>
            </a:r>
            <a:r>
              <a:rPr lang="en-US" b="1" baseline="0" dirty="0">
                <a:solidFill>
                  <a:srgbClr val="FF0000"/>
                </a:solidFill>
              </a:rPr>
              <a:t>Trainer reads the slide. Trainer Note:  There are several pages to this handout.  As time allows, participants can read and discuss the differences between DOK levels and discuss the activities associated with each. </a:t>
            </a:r>
          </a:p>
          <a:p>
            <a:pPr marL="0" lvl="1" defTabSz="964974">
              <a:buFontTx/>
              <a:buNone/>
            </a:pPr>
            <a:endParaRPr lang="en-US" dirty="0"/>
          </a:p>
          <a:p>
            <a:pPr marL="0" lvl="1" defTabSz="964974">
              <a:buFontTx/>
              <a:buNone/>
            </a:pPr>
            <a:r>
              <a:rPr lang="en-US" dirty="0"/>
              <a:t>The difference between DOK Level 1 and DOK Level 2 is quite clear. DOK Level 1 is basic recall. DOK Level 2 goes beyond basic recall by acting on information in some method and understanding the relationship between pieces of information.  </a:t>
            </a:r>
          </a:p>
          <a:p>
            <a:pPr marL="0" lvl="1" defTabSz="964974">
              <a:buFontTx/>
              <a:buNone/>
            </a:pPr>
            <a:endParaRPr lang="en-US" dirty="0"/>
          </a:p>
          <a:p>
            <a:pPr marL="0" lvl="1" defTabSz="964974">
              <a:buFontTx/>
              <a:buNone/>
            </a:pPr>
            <a:endParaRPr lang="en-US" dirty="0"/>
          </a:p>
          <a:p>
            <a:pPr marL="0" marR="0" lvl="1" indent="0" algn="l" defTabSz="964974"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Trainer notes: Below is further research and information that can be shared if further clarification is needed. Please keep track of time.  </a:t>
            </a:r>
            <a:endParaRPr lang="en-US" sz="1200" kern="1200" dirty="0">
              <a:solidFill>
                <a:schemeClr val="tx1"/>
              </a:solidFill>
              <a:effectLst/>
              <a:latin typeface="+mn-lt"/>
              <a:ea typeface="+mn-ea"/>
              <a:cs typeface="+mn-cs"/>
            </a:endParaRPr>
          </a:p>
          <a:p>
            <a:pPr marL="0" lvl="1" defTabSz="964974">
              <a:buFontTx/>
              <a:buNone/>
            </a:pPr>
            <a:endParaRPr lang="en-US" dirty="0"/>
          </a:p>
          <a:p>
            <a:pPr defTabSz="912716">
              <a:buFontTx/>
              <a:buChar char="•"/>
              <a:defRPr/>
            </a:pPr>
            <a:r>
              <a:rPr lang="en-US" dirty="0"/>
              <a:t>DOK Level 1, Requires Verbatim recall, Simple understanding of a word or phrase, Shallow understanding of text, Applying a basic mathematical formula; and Remembrance of who, what, when, and where. A summary of DOK level 1 is below. </a:t>
            </a:r>
            <a:r>
              <a:rPr lang="en-US" sz="1100" dirty="0"/>
              <a:t>Curricular elements that fall into this category involve basic tasks that require students to recall or reproduce knowledge and/or skills. The subject matter content at this level usually involves working with facts, terms, details, calculations, principles, and/or properties. It may also involve use of simple procedures or formulas. There is little or no transformation of the target knowledge or skill required by the tasks that fall into this category. A student answering a Level l item either knows the answer or does not; that is, the answer does not need to be figured out” or “solved.</a:t>
            </a:r>
            <a:endParaRPr lang="en-US" dirty="0"/>
          </a:p>
          <a:p>
            <a:pPr defTabSz="912716">
              <a:buFontTx/>
              <a:buChar char="•"/>
              <a:defRPr/>
            </a:pPr>
            <a:endParaRPr lang="en-US" dirty="0"/>
          </a:p>
          <a:p>
            <a:pPr algn="just">
              <a:lnSpc>
                <a:spcPct val="80000"/>
              </a:lnSpc>
              <a:spcBef>
                <a:spcPct val="40000"/>
              </a:spcBef>
              <a:defRPr/>
            </a:pPr>
            <a:r>
              <a:rPr lang="en-US" dirty="0"/>
              <a:t>DOK Level 2 is acting on information in some form and understanding the relationship between recalled knowledge (DOK 1) and applying that knowledge (DOK 2), such</a:t>
            </a:r>
            <a:r>
              <a:rPr lang="en-US" baseline="0" dirty="0"/>
              <a:t> as </a:t>
            </a:r>
            <a:r>
              <a:rPr lang="en-US" dirty="0"/>
              <a:t> summarize, estimate, organize, classify, extend, and make basic inferences.</a:t>
            </a:r>
          </a:p>
          <a:p>
            <a:pPr algn="just">
              <a:lnSpc>
                <a:spcPct val="80000"/>
              </a:lnSpc>
              <a:spcBef>
                <a:spcPct val="40000"/>
              </a:spcBef>
              <a:defRPr/>
            </a:pPr>
            <a:endParaRPr lang="en-US" dirty="0"/>
          </a:p>
          <a:p>
            <a:pPr algn="just">
              <a:lnSpc>
                <a:spcPct val="80000"/>
              </a:lnSpc>
              <a:spcBef>
                <a:spcPct val="40000"/>
              </a:spcBef>
              <a:defRPr/>
            </a:pPr>
            <a:r>
              <a:rPr lang="en-US" dirty="0"/>
              <a:t>DOK Level 2 requires comprehension and application. Moving beyond simple descriptions, students at this level can compare and contrast characters and explain how behaviors contribute to conflict. They can infer and predict outcomes based on verbal and non-verbal clues. When asked to summarize, students should determine what is relevant and discern fact from opinion. At DOK Level 2, students can identify the meaning of unfamiliar words using context clues and word analysis strategies. </a:t>
            </a:r>
          </a:p>
          <a:p>
            <a:pPr algn="just" eaLnBrk="1" hangingPunct="1">
              <a:lnSpc>
                <a:spcPct val="80000"/>
              </a:lnSpc>
              <a:spcBef>
                <a:spcPct val="40000"/>
              </a:spcBef>
              <a:defRPr/>
            </a:pPr>
            <a:endParaRPr lang="en-US" dirty="0"/>
          </a:p>
          <a:p>
            <a:pPr algn="just" eaLnBrk="1" hangingPunct="1">
              <a:lnSpc>
                <a:spcPct val="80000"/>
              </a:lnSpc>
              <a:spcBef>
                <a:spcPct val="40000"/>
              </a:spcBef>
              <a:defRPr/>
            </a:pPr>
            <a:r>
              <a:rPr lang="en-US" dirty="0"/>
              <a:t>.</a:t>
            </a:r>
          </a:p>
          <a:p>
            <a:pPr algn="just" eaLnBrk="1" hangingPunct="1">
              <a:lnSpc>
                <a:spcPct val="80000"/>
              </a:lnSpc>
              <a:spcBef>
                <a:spcPct val="40000"/>
              </a:spcBef>
              <a:defRPr/>
            </a:pPr>
            <a:endParaRPr lang="en-US" dirty="0"/>
          </a:p>
          <a:p>
            <a:pPr algn="just" eaLnBrk="1" hangingPunct="1">
              <a:lnSpc>
                <a:spcPct val="80000"/>
              </a:lnSpc>
              <a:spcBef>
                <a:spcPct val="40000"/>
              </a:spcBef>
              <a:defRPr/>
            </a:pPr>
            <a:r>
              <a:rPr lang="en-US" dirty="0"/>
              <a:t>DOK 2</a:t>
            </a:r>
          </a:p>
          <a:p>
            <a:pPr indent="-288145">
              <a:lnSpc>
                <a:spcPct val="81000"/>
              </a:lnSpc>
              <a:buClr>
                <a:srgbClr val="1E497E"/>
              </a:buClr>
              <a:buSzPct val="130000"/>
              <a:buFont typeface="Arial" pitchFamily="34" charset="0"/>
              <a:buChar char="•"/>
              <a:defRPr/>
            </a:pPr>
            <a:r>
              <a:rPr lang="en-US" sz="2200" dirty="0">
                <a:ea typeface="Arial Unicode MS" pitchFamily="34" charset="-128"/>
                <a:cs typeface="Arial Unicode MS" pitchFamily="34" charset="-128"/>
              </a:rPr>
              <a:t>Skills and Concepts/Basic Reasoning includes the engagement of some mental processing beyond recalling or reproducing a response. DOK 2 is think and search what is in the text.</a:t>
            </a:r>
          </a:p>
          <a:p>
            <a:pPr defTabSz="912716">
              <a:lnSpc>
                <a:spcPct val="81000"/>
              </a:lnSpc>
              <a:buClr>
                <a:srgbClr val="1E497E"/>
              </a:buClr>
              <a:buFontTx/>
              <a:buChar char="•"/>
              <a:defRPr/>
            </a:pPr>
            <a:endParaRPr lang="en-US" dirty="0">
              <a:solidFill>
                <a:srgbClr val="FF0000"/>
              </a:solidFill>
              <a:ea typeface="Arial Unicode MS" pitchFamily="34" charset="-128"/>
              <a:cs typeface="Arial Unicode MS" pitchFamily="34" charset="-128"/>
            </a:endParaRPr>
          </a:p>
          <a:p>
            <a:r>
              <a:rPr lang="en-US" sz="1100" dirty="0"/>
              <a:t>Level 2 includes the engagement of mental processing beyond recalling, reproducing, or locating an answer. This level generally</a:t>
            </a:r>
          </a:p>
          <a:p>
            <a:r>
              <a:rPr lang="en-US" sz="1100" dirty="0"/>
              <a:t>requires students to compare or differentiate among people, places, events, objects, text types, etc.; apply multiple concepts when</a:t>
            </a:r>
          </a:p>
          <a:p>
            <a:r>
              <a:rPr lang="en-US" sz="1100" dirty="0"/>
              <a:t>responding; classify or sort items into meaningful categories; describe or explain relationships, such as cause and effect, character</a:t>
            </a:r>
          </a:p>
          <a:p>
            <a:r>
              <a:rPr lang="en-US" sz="1100" dirty="0"/>
              <a:t>relationships; and provide and explain examples and non-examples. A Level 2 “describe or explain” task requires students to go</a:t>
            </a:r>
          </a:p>
          <a:p>
            <a:r>
              <a:rPr lang="en-US" sz="1100" dirty="0"/>
              <a:t>beyond a basic description or definition to predict a possible result or explain “why” something might happen. The learner makes</a:t>
            </a:r>
          </a:p>
          <a:p>
            <a:r>
              <a:rPr lang="en-US" sz="1100" dirty="0"/>
              <a:t>use of information provided in context to determine intended word meanings, which tools or approach is appropriate to find a</a:t>
            </a:r>
          </a:p>
          <a:p>
            <a:r>
              <a:rPr lang="en-US" sz="1100" dirty="0"/>
              <a:t>solution (e.g., in a math word problem), or what characteristics to pay attention to when making observations.</a:t>
            </a:r>
          </a:p>
          <a:p>
            <a:r>
              <a:rPr lang="en-US" sz="1100" dirty="0"/>
              <a:t>At this level, students are asked to transform/process target knowledge before responding. Example mental processes that often</a:t>
            </a:r>
          </a:p>
          <a:p>
            <a:r>
              <a:rPr lang="en-US" sz="1100" dirty="0"/>
              <a:t>denote this particular level include: summarize, estimate, organize, classify, extend, and make basic inferences.</a:t>
            </a:r>
            <a:endParaRPr lang="en-US" dirty="0">
              <a:solidFill>
                <a:srgbClr val="FF0000"/>
              </a:solidFill>
              <a:ea typeface="Arial Unicode MS" pitchFamily="34" charset="-128"/>
              <a:cs typeface="Arial Unicode MS" pitchFamily="34" charset="-128"/>
            </a:endParaRPr>
          </a:p>
          <a:p>
            <a:pPr defTabSz="912716">
              <a:lnSpc>
                <a:spcPct val="81000"/>
              </a:lnSpc>
              <a:buClr>
                <a:srgbClr val="1E497E"/>
              </a:buClr>
              <a:buFontTx/>
              <a:buChar char="•"/>
              <a:defRPr/>
            </a:pPr>
            <a:endParaRPr lang="en-US" dirty="0">
              <a:solidFill>
                <a:srgbClr val="FF0000"/>
              </a:solidFill>
              <a:ea typeface="Arial Unicode MS" pitchFamily="34" charset="-128"/>
              <a:cs typeface="Arial Unicode MS" pitchFamily="34" charset="-128"/>
            </a:endParaRPr>
          </a:p>
          <a:p>
            <a:pPr defTabSz="912716">
              <a:lnSpc>
                <a:spcPct val="81000"/>
              </a:lnSpc>
              <a:buClr>
                <a:srgbClr val="1E497E"/>
              </a:buClr>
              <a:buFontTx/>
              <a:buChar char="•"/>
              <a:defRPr/>
            </a:pPr>
            <a:r>
              <a:rPr lang="en-US" dirty="0">
                <a:solidFill>
                  <a:srgbClr val="FF0000"/>
                </a:solidFill>
                <a:ea typeface="Arial Unicode MS" pitchFamily="34" charset="-128"/>
                <a:cs typeface="Arial Unicode MS" pitchFamily="34" charset="-128"/>
              </a:rPr>
              <a:t>RECALL FACTS</a:t>
            </a:r>
            <a:r>
              <a:rPr lang="en-US" dirty="0">
                <a:ea typeface="Arial Unicode MS" pitchFamily="34" charset="-128"/>
                <a:cs typeface="Arial Unicode MS" pitchFamily="34" charset="-128"/>
              </a:rPr>
              <a:t> (who, what, when, where), terms, concepts, trends, generalizations and theories or to recognize or identify specific information contained in graphics.</a:t>
            </a:r>
          </a:p>
          <a:p>
            <a:pPr defTabSz="912716">
              <a:lnSpc>
                <a:spcPct val="81000"/>
              </a:lnSpc>
              <a:buClr>
                <a:srgbClr val="1E497E"/>
              </a:buClr>
              <a:buFontTx/>
              <a:buChar char="•"/>
              <a:defRPr/>
            </a:pPr>
            <a:r>
              <a:rPr lang="en-US" b="1" dirty="0">
                <a:solidFill>
                  <a:srgbClr val="FF0000"/>
                </a:solidFill>
                <a:ea typeface="Arial Unicode MS" pitchFamily="34" charset="-128"/>
                <a:cs typeface="Arial Unicode MS" pitchFamily="34" charset="-128"/>
              </a:rPr>
              <a:t>IDENTIFY, LIST or DEFINE </a:t>
            </a:r>
            <a:r>
              <a:rPr lang="en-US" b="1" dirty="0">
                <a:ea typeface="Arial Unicode MS" pitchFamily="34" charset="-128"/>
                <a:cs typeface="Arial Unicode MS" pitchFamily="34" charset="-128"/>
              </a:rPr>
              <a:t>items that require students to “describe” and “explain” could be classified at Level 1 or 2 depending on the complexity of what is to be described and explained.</a:t>
            </a:r>
          </a:p>
          <a:p>
            <a:pPr defTabSz="912716">
              <a:lnSpc>
                <a:spcPct val="81000"/>
              </a:lnSpc>
              <a:buClr>
                <a:srgbClr val="1E497E"/>
              </a:buClr>
              <a:buFontTx/>
              <a:buChar char="•"/>
              <a:defRPr/>
            </a:pPr>
            <a:r>
              <a:rPr lang="en-US" dirty="0">
                <a:solidFill>
                  <a:srgbClr val="FF0000"/>
                </a:solidFill>
                <a:ea typeface="Arial Unicode MS" pitchFamily="34" charset="-128"/>
                <a:cs typeface="Arial Unicode MS" pitchFamily="34" charset="-128"/>
              </a:rPr>
              <a:t>A DOK 1 “DESCRIBE or EXPLAIN”</a:t>
            </a:r>
            <a:r>
              <a:rPr lang="en-US" dirty="0">
                <a:ea typeface="Arial Unicode MS" pitchFamily="34" charset="-128"/>
                <a:cs typeface="Arial Unicode MS" pitchFamily="34" charset="-128"/>
              </a:rPr>
              <a:t> would recall, recite or reproduce information.</a:t>
            </a:r>
          </a:p>
          <a:p>
            <a:pPr defTabSz="912716">
              <a:lnSpc>
                <a:spcPct val="81000"/>
              </a:lnSpc>
              <a:buClr>
                <a:srgbClr val="1E497E"/>
              </a:buClr>
              <a:buFontTx/>
              <a:buChar char="•"/>
              <a:defRPr/>
            </a:pPr>
            <a:r>
              <a:rPr lang="en-US" dirty="0">
                <a:solidFill>
                  <a:srgbClr val="FF0000"/>
                </a:solidFill>
                <a:ea typeface="Arial Unicode MS" pitchFamily="34" charset="-128"/>
                <a:cs typeface="Arial Unicode MS" pitchFamily="34" charset="-128"/>
              </a:rPr>
              <a:t>RECOGNIZE or IDENTIFY</a:t>
            </a:r>
            <a:r>
              <a:rPr lang="en-US" dirty="0">
                <a:solidFill>
                  <a:srgbClr val="0000FF"/>
                </a:solidFill>
                <a:ea typeface="Arial Unicode MS" pitchFamily="34" charset="-128"/>
                <a:cs typeface="Arial Unicode MS" pitchFamily="34" charset="-128"/>
              </a:rPr>
              <a:t> </a:t>
            </a:r>
            <a:r>
              <a:rPr lang="en-US" dirty="0">
                <a:ea typeface="Arial Unicode MS" pitchFamily="34" charset="-128"/>
                <a:cs typeface="Arial Unicode MS" pitchFamily="34" charset="-128"/>
              </a:rPr>
              <a:t>specific information contained in maps, charts, tables, graphs or drawings.</a:t>
            </a:r>
          </a:p>
          <a:p>
            <a:pPr defTabSz="912716">
              <a:lnSpc>
                <a:spcPct val="81000"/>
              </a:lnSpc>
              <a:buClr>
                <a:srgbClr val="1E497E"/>
              </a:buClr>
              <a:buFontTx/>
              <a:buChar char="•"/>
              <a:defRPr/>
            </a:pPr>
            <a:r>
              <a:rPr lang="en-US" dirty="0">
                <a:solidFill>
                  <a:srgbClr val="000000"/>
                </a:solidFill>
                <a:ea typeface="Arial Unicode MS" pitchFamily="34" charset="-128"/>
                <a:cs typeface="Arial Unicode MS" pitchFamily="34" charset="-128"/>
              </a:rPr>
              <a:t>A student answering a Level 1 item either knows the answer or does not: that is, the answer does not need to be "figured out" or "solved."</a:t>
            </a:r>
          </a:p>
          <a:p>
            <a:pPr algn="just" defTabSz="912716">
              <a:defRPr/>
            </a:pPr>
            <a:endParaRPr lang="en-US" dirty="0"/>
          </a:p>
          <a:p>
            <a:pPr defTabSz="912716">
              <a:buFontTx/>
              <a:buChar char="•"/>
              <a:defRPr/>
            </a:pPr>
            <a:r>
              <a:rPr lang="en-US" dirty="0"/>
              <a:t>DOK Level 2, Entails applying skills and concepts, Explanations of how and why, Comprehending and processing portions of a text, while main ideas are stressed. DOK Level 2 May apply DOK level 1 skills, but not in a complex way. A summary of DOK 2 is below.</a:t>
            </a:r>
          </a:p>
          <a:p>
            <a:pPr algn="just" defTabSz="912716">
              <a:lnSpc>
                <a:spcPct val="80000"/>
              </a:lnSpc>
              <a:spcBef>
                <a:spcPct val="40000"/>
              </a:spcBef>
              <a:defRPr/>
            </a:pPr>
            <a:endParaRPr lang="en-US" dirty="0"/>
          </a:p>
          <a:p>
            <a:pPr lvl="1" indent="-288145" defTabSz="912716">
              <a:lnSpc>
                <a:spcPct val="81000"/>
              </a:lnSpc>
              <a:buClr>
                <a:srgbClr val="1E497E"/>
              </a:buClr>
              <a:buFont typeface="Courier New" pitchFamily="49" charset="0"/>
              <a:buChar char="o"/>
              <a:defRPr/>
            </a:pPr>
            <a:r>
              <a:rPr lang="en-US" sz="2000" dirty="0">
                <a:solidFill>
                  <a:srgbClr val="FF0000"/>
                </a:solidFill>
                <a:ea typeface="Arial Unicode MS" pitchFamily="34" charset="-128"/>
                <a:cs typeface="Arial Unicode MS" pitchFamily="34" charset="-128"/>
              </a:rPr>
              <a:t>COMPARE or CONTRAST</a:t>
            </a:r>
            <a:r>
              <a:rPr lang="en-US" sz="2000" dirty="0">
                <a:ea typeface="Arial Unicode MS" pitchFamily="34" charset="-128"/>
                <a:cs typeface="Arial Unicode MS" pitchFamily="34" charset="-128"/>
              </a:rPr>
              <a:t> people, places, events and concepts;</a:t>
            </a:r>
          </a:p>
          <a:p>
            <a:pPr lvl="1" indent="-288145" defTabSz="912716">
              <a:lnSpc>
                <a:spcPct val="81000"/>
              </a:lnSpc>
              <a:buClr>
                <a:srgbClr val="1E497E"/>
              </a:buClr>
              <a:buFont typeface="Courier New" pitchFamily="49" charset="0"/>
              <a:buChar char="o"/>
              <a:defRPr/>
            </a:pPr>
            <a:r>
              <a:rPr lang="en-US" sz="2000" dirty="0">
                <a:solidFill>
                  <a:srgbClr val="FF0000"/>
                </a:solidFill>
                <a:ea typeface="Arial Unicode MS" pitchFamily="34" charset="-128"/>
                <a:cs typeface="Arial Unicode MS" pitchFamily="34" charset="-128"/>
              </a:rPr>
              <a:t>CONVERT</a:t>
            </a:r>
            <a:r>
              <a:rPr lang="en-US" sz="2000" dirty="0">
                <a:ea typeface="Arial Unicode MS" pitchFamily="34" charset="-128"/>
                <a:cs typeface="Arial Unicode MS" pitchFamily="34" charset="-128"/>
              </a:rPr>
              <a:t> information from one form to another;</a:t>
            </a:r>
          </a:p>
          <a:p>
            <a:pPr lvl="1" indent="-288145" defTabSz="912716">
              <a:lnSpc>
                <a:spcPct val="81000"/>
              </a:lnSpc>
              <a:buClr>
                <a:srgbClr val="1E497E"/>
              </a:buClr>
              <a:buFont typeface="Courier New" pitchFamily="49" charset="0"/>
              <a:buChar char="o"/>
              <a:defRPr/>
            </a:pPr>
            <a:r>
              <a:rPr lang="en-US" sz="2000" dirty="0">
                <a:solidFill>
                  <a:srgbClr val="FF0000"/>
                </a:solidFill>
                <a:ea typeface="Arial Unicode MS" pitchFamily="34" charset="-128"/>
                <a:cs typeface="Arial Unicode MS" pitchFamily="34" charset="-128"/>
              </a:rPr>
              <a:t>GIVE AN EXAMPLE</a:t>
            </a:r>
          </a:p>
          <a:p>
            <a:pPr lvl="1" indent="-288145" defTabSz="912716">
              <a:lnSpc>
                <a:spcPct val="81000"/>
              </a:lnSpc>
              <a:buClr>
                <a:srgbClr val="1E497E"/>
              </a:buClr>
              <a:buFont typeface="Courier New" pitchFamily="49" charset="0"/>
              <a:buChar char="o"/>
              <a:defRPr/>
            </a:pPr>
            <a:r>
              <a:rPr lang="en-US" sz="2000" dirty="0">
                <a:solidFill>
                  <a:srgbClr val="FF0000"/>
                </a:solidFill>
                <a:ea typeface="Arial Unicode MS" pitchFamily="34" charset="-128"/>
                <a:cs typeface="Arial Unicode MS" pitchFamily="34" charset="-128"/>
              </a:rPr>
              <a:t>CLASSIFY or SORT</a:t>
            </a:r>
            <a:r>
              <a:rPr lang="en-US" sz="2000" dirty="0">
                <a:ea typeface="Arial Unicode MS" pitchFamily="34" charset="-128"/>
                <a:cs typeface="Arial Unicode MS" pitchFamily="34" charset="-128"/>
              </a:rPr>
              <a:t> items into meaningful categories;</a:t>
            </a:r>
          </a:p>
          <a:p>
            <a:pPr lvl="1" indent="-288145" defTabSz="912716">
              <a:lnSpc>
                <a:spcPct val="81000"/>
              </a:lnSpc>
              <a:buClr>
                <a:srgbClr val="1E497E"/>
              </a:buClr>
              <a:buFont typeface="Courier New" pitchFamily="49" charset="0"/>
              <a:buChar char="o"/>
              <a:defRPr/>
            </a:pPr>
            <a:r>
              <a:rPr lang="en-US" sz="2000" dirty="0">
                <a:solidFill>
                  <a:srgbClr val="FF0000"/>
                </a:solidFill>
                <a:ea typeface="Arial Unicode MS" pitchFamily="34" charset="-128"/>
                <a:cs typeface="Arial Unicode MS" pitchFamily="34" charset="-128"/>
              </a:rPr>
              <a:t>DESCRIBE, EXPLAIN or INTERPRET</a:t>
            </a:r>
            <a:r>
              <a:rPr lang="en-US" sz="2000" dirty="0">
                <a:ea typeface="Arial Unicode MS" pitchFamily="34" charset="-128"/>
                <a:cs typeface="Arial Unicode MS" pitchFamily="34" charset="-128"/>
              </a:rPr>
              <a:t> issues and problems, patterns, reasons, cause and effect, significance or impact, relationships, points of view or processes.</a:t>
            </a:r>
          </a:p>
          <a:p>
            <a:pPr marL="169055" lvl="1" indent="0" defTabSz="912716">
              <a:lnSpc>
                <a:spcPct val="81000"/>
              </a:lnSpc>
              <a:buClr>
                <a:srgbClr val="1E497E"/>
              </a:buClr>
              <a:buFont typeface="Courier New" pitchFamily="49" charset="0"/>
              <a:buNone/>
              <a:defRPr/>
            </a:pPr>
            <a:endParaRPr lang="en-US" sz="2000" dirty="0">
              <a:ea typeface="Arial Unicode MS" pitchFamily="34" charset="-128"/>
              <a:cs typeface="Arial Unicode MS" pitchFamily="34" charset="-128"/>
            </a:endParaRPr>
          </a:p>
          <a:p>
            <a:pPr defTabSz="912716">
              <a:lnSpc>
                <a:spcPct val="81000"/>
              </a:lnSpc>
              <a:buClr>
                <a:srgbClr val="1E497E"/>
              </a:buClr>
              <a:buSzPct val="130000"/>
              <a:buFontTx/>
              <a:buChar char="•"/>
              <a:defRPr/>
            </a:pPr>
            <a:r>
              <a:rPr lang="en-US" sz="2200" dirty="0">
                <a:ea typeface="Arial Unicode MS" pitchFamily="34" charset="-128"/>
                <a:cs typeface="Arial Unicode MS" pitchFamily="34" charset="-128"/>
              </a:rPr>
              <a:t>A Level 2 “describe or explain” would require students to go beyond a description or explanation of recalled information to describe or explain a result or “how” or “why.”</a:t>
            </a:r>
          </a:p>
          <a:p>
            <a:pPr defTabSz="912716">
              <a:buFontTx/>
              <a:buChar char="•"/>
              <a:defRPr/>
            </a:pPr>
            <a:endParaRPr lang="en-US" dirty="0"/>
          </a:p>
          <a:p>
            <a:pPr defTabSz="912716">
              <a:buFontTx/>
              <a:buChar char="•"/>
              <a:defRPr/>
            </a:pPr>
            <a:r>
              <a:rPr lang="en-US" dirty="0"/>
              <a:t>DOK Level 3, Cognitive reasoning and Justifying how and why from DOK level 2 is a must for this level, along with Going beyond the text—to explain, generalize and connect ideas. Since DOK Level 3 Proposes and evaluates solutions, more than one correct response is often possible. A summary of DOK level 3 is below. DOK Level 3 is reasoning, planning a strategy, non-routine work, and drawing on prior knowledge (varied levels of complexity). DOK Level 3 is reasoning, planning a strategy, non-routine work, and drawing on prior knowledge (varied levels of complexity). DOK 2 and DOK 3 are usually the most difficult to differentiate. DOK allows for comparisons within the text, while DOK 3 requires evidence beyond the text and/or justifications (analyze and evaluate).</a:t>
            </a:r>
          </a:p>
          <a:p>
            <a:pPr algn="just" defTabSz="912716">
              <a:lnSpc>
                <a:spcPct val="90000"/>
              </a:lnSpc>
              <a:spcBef>
                <a:spcPct val="40000"/>
              </a:spcBef>
              <a:defRPr/>
            </a:pPr>
            <a:endParaRPr lang="en-US" dirty="0"/>
          </a:p>
          <a:p>
            <a:pPr defTabSz="912716">
              <a:lnSpc>
                <a:spcPct val="81000"/>
              </a:lnSpc>
              <a:spcAft>
                <a:spcPts val="896"/>
              </a:spcAft>
              <a:buClr>
                <a:srgbClr val="1E497E"/>
              </a:buClr>
              <a:buSzPct val="130000"/>
              <a:buFontTx/>
              <a:buChar char="•"/>
              <a:defRPr/>
            </a:pPr>
            <a:r>
              <a:rPr lang="en-US" sz="2200" dirty="0">
                <a:ea typeface="Arial Unicode MS" pitchFamily="34" charset="-128"/>
                <a:cs typeface="Arial Unicode MS" pitchFamily="34" charset="-128"/>
              </a:rPr>
              <a:t>Strategic Thinking/Complex Reasoning requires reasoning, using evidence, and a higher level of thinking than the previous two levels.</a:t>
            </a:r>
          </a:p>
          <a:p>
            <a:pPr lvl="1" indent="-288145" defTabSz="912716">
              <a:lnSpc>
                <a:spcPct val="81000"/>
              </a:lnSpc>
              <a:buClr>
                <a:srgbClr val="1E497E"/>
              </a:buClr>
              <a:buSzPct val="130000"/>
              <a:buFont typeface="Courier New" pitchFamily="49" charset="0"/>
              <a:buChar char="o"/>
              <a:defRPr/>
            </a:pPr>
            <a:r>
              <a:rPr lang="en-US" sz="2000" dirty="0">
                <a:solidFill>
                  <a:srgbClr val="FF0000"/>
                </a:solidFill>
                <a:ea typeface="Arial Unicode MS" pitchFamily="34" charset="-128"/>
                <a:cs typeface="Arial Unicode MS" pitchFamily="34" charset="-128"/>
              </a:rPr>
              <a:t>DRAW CONCLUSIONS</a:t>
            </a:r>
          </a:p>
          <a:p>
            <a:pPr lvl="1" indent="-288145" defTabSz="912716">
              <a:lnSpc>
                <a:spcPct val="81000"/>
              </a:lnSpc>
              <a:buClr>
                <a:srgbClr val="1E497E"/>
              </a:buClr>
              <a:buSzPct val="130000"/>
              <a:buFont typeface="Courier New" pitchFamily="49" charset="0"/>
              <a:buChar char="o"/>
              <a:defRPr/>
            </a:pPr>
            <a:r>
              <a:rPr lang="en-US" sz="2000" dirty="0">
                <a:solidFill>
                  <a:srgbClr val="FF0000"/>
                </a:solidFill>
                <a:ea typeface="Arial Unicode MS" pitchFamily="34" charset="-128"/>
                <a:cs typeface="Arial Unicode MS" pitchFamily="34" charset="-128"/>
              </a:rPr>
              <a:t>CITE EVIDENCE</a:t>
            </a:r>
          </a:p>
          <a:p>
            <a:pPr lvl="1" indent="-288145" defTabSz="912716">
              <a:lnSpc>
                <a:spcPct val="81000"/>
              </a:lnSpc>
              <a:buClr>
                <a:srgbClr val="1E497E"/>
              </a:buClr>
              <a:buSzPct val="130000"/>
              <a:buFont typeface="Courier New" pitchFamily="49" charset="0"/>
              <a:buChar char="o"/>
              <a:defRPr/>
            </a:pPr>
            <a:r>
              <a:rPr lang="en-US" sz="2000" dirty="0">
                <a:solidFill>
                  <a:srgbClr val="FF0000"/>
                </a:solidFill>
                <a:ea typeface="Arial Unicode MS" pitchFamily="34" charset="-128"/>
                <a:cs typeface="Arial Unicode MS" pitchFamily="34" charset="-128"/>
              </a:rPr>
              <a:t>APPLY CONCEPTS</a:t>
            </a:r>
            <a:r>
              <a:rPr lang="en-US" sz="2000" dirty="0">
                <a:ea typeface="Arial Unicode MS" pitchFamily="34" charset="-128"/>
                <a:cs typeface="Arial Unicode MS" pitchFamily="34" charset="-128"/>
              </a:rPr>
              <a:t> to new situations</a:t>
            </a:r>
          </a:p>
          <a:p>
            <a:pPr lvl="1" indent="-288145" defTabSz="912716">
              <a:lnSpc>
                <a:spcPct val="81000"/>
              </a:lnSpc>
              <a:buClr>
                <a:srgbClr val="1E497E"/>
              </a:buClr>
              <a:buSzPct val="130000"/>
              <a:buFont typeface="Courier New" pitchFamily="49" charset="0"/>
              <a:buChar char="o"/>
              <a:defRPr/>
            </a:pPr>
            <a:r>
              <a:rPr lang="en-US" sz="2000" dirty="0">
                <a:solidFill>
                  <a:srgbClr val="FF0000"/>
                </a:solidFill>
                <a:ea typeface="Arial Unicode MS" pitchFamily="34" charset="-128"/>
                <a:cs typeface="Arial Unicode MS" pitchFamily="34" charset="-128"/>
              </a:rPr>
              <a:t>USE CONCEPTS</a:t>
            </a:r>
            <a:r>
              <a:rPr lang="en-US" sz="2000" dirty="0">
                <a:ea typeface="Arial Unicode MS" pitchFamily="34" charset="-128"/>
                <a:cs typeface="Arial Unicode MS" pitchFamily="34" charset="-128"/>
              </a:rPr>
              <a:t> to solve problems</a:t>
            </a:r>
          </a:p>
          <a:p>
            <a:pPr lvl="1" indent="-288145" defTabSz="912716">
              <a:lnSpc>
                <a:spcPct val="81000"/>
              </a:lnSpc>
              <a:buClr>
                <a:srgbClr val="1E497E"/>
              </a:buClr>
              <a:buSzPct val="130000"/>
              <a:buFont typeface="Courier New" pitchFamily="49" charset="0"/>
              <a:buChar char="o"/>
              <a:defRPr/>
            </a:pPr>
            <a:r>
              <a:rPr lang="en-US" sz="2000" dirty="0">
                <a:solidFill>
                  <a:srgbClr val="FF0000"/>
                </a:solidFill>
                <a:ea typeface="Arial Unicode MS" pitchFamily="34" charset="-128"/>
                <a:cs typeface="Arial Unicode MS" pitchFamily="34" charset="-128"/>
              </a:rPr>
              <a:t>ANALYZE </a:t>
            </a:r>
            <a:r>
              <a:rPr lang="en-US" sz="2000" dirty="0">
                <a:ea typeface="Arial Unicode MS" pitchFamily="34" charset="-128"/>
                <a:cs typeface="Arial Unicode MS" pitchFamily="34" charset="-128"/>
              </a:rPr>
              <a:t>similarities and differences in issues and problems</a:t>
            </a:r>
          </a:p>
          <a:p>
            <a:pPr lvl="1" indent="-288145" defTabSz="912716">
              <a:lnSpc>
                <a:spcPct val="81000"/>
              </a:lnSpc>
              <a:buClr>
                <a:srgbClr val="1E497E"/>
              </a:buClr>
              <a:buSzPct val="130000"/>
              <a:buFont typeface="Courier New" pitchFamily="49" charset="0"/>
              <a:buChar char="o"/>
              <a:defRPr/>
            </a:pPr>
            <a:r>
              <a:rPr lang="en-US" sz="2000" dirty="0">
                <a:solidFill>
                  <a:srgbClr val="FF0000"/>
                </a:solidFill>
                <a:ea typeface="Arial Unicode MS" pitchFamily="34" charset="-128"/>
                <a:cs typeface="Arial Unicode MS" pitchFamily="34" charset="-128"/>
              </a:rPr>
              <a:t>PROPOSE and EVALUATE </a:t>
            </a:r>
            <a:r>
              <a:rPr lang="en-US" sz="2000" dirty="0">
                <a:ea typeface="Arial Unicode MS" pitchFamily="34" charset="-128"/>
                <a:cs typeface="Arial Unicode MS" pitchFamily="34" charset="-128"/>
              </a:rPr>
              <a:t>solutions to problems</a:t>
            </a:r>
          </a:p>
          <a:p>
            <a:pPr lvl="1" indent="-288145" defTabSz="912716">
              <a:lnSpc>
                <a:spcPct val="81000"/>
              </a:lnSpc>
              <a:buClr>
                <a:srgbClr val="1E497E"/>
              </a:buClr>
              <a:buSzPct val="130000"/>
              <a:buFont typeface="Courier New" pitchFamily="49" charset="0"/>
              <a:buChar char="o"/>
              <a:defRPr/>
            </a:pPr>
            <a:r>
              <a:rPr lang="en-US" sz="2000" dirty="0">
                <a:solidFill>
                  <a:srgbClr val="FF0000"/>
                </a:solidFill>
                <a:ea typeface="Arial Unicode MS" pitchFamily="34" charset="-128"/>
                <a:cs typeface="Arial Unicode MS" pitchFamily="34" charset="-128"/>
              </a:rPr>
              <a:t>RECOGNIZE or EXPLAIN misconceptions</a:t>
            </a:r>
            <a:r>
              <a:rPr lang="en-US" sz="2000" dirty="0">
                <a:ea typeface="Arial Unicode MS" pitchFamily="34" charset="-128"/>
                <a:cs typeface="Arial Unicode MS" pitchFamily="34" charset="-128"/>
              </a:rPr>
              <a:t> or </a:t>
            </a:r>
            <a:r>
              <a:rPr lang="en-US" sz="2000" dirty="0">
                <a:solidFill>
                  <a:srgbClr val="FF0000"/>
                </a:solidFill>
                <a:ea typeface="Arial Unicode MS" pitchFamily="34" charset="-128"/>
                <a:cs typeface="Arial Unicode MS" pitchFamily="34" charset="-128"/>
              </a:rPr>
              <a:t>MAKE CONNECTIONS</a:t>
            </a:r>
            <a:r>
              <a:rPr lang="en-US" sz="2000" dirty="0">
                <a:ea typeface="Arial Unicode MS" pitchFamily="34" charset="-128"/>
                <a:cs typeface="Arial Unicode MS" pitchFamily="34" charset="-128"/>
              </a:rPr>
              <a:t> across time and place to explain a concept or big idea.</a:t>
            </a:r>
          </a:p>
          <a:p>
            <a:pPr defTabSz="912716">
              <a:buFontTx/>
              <a:buChar char="•"/>
              <a:defRPr/>
            </a:pPr>
            <a:endParaRPr lang="en-US" dirty="0"/>
          </a:p>
          <a:p>
            <a:pPr defTabSz="912716">
              <a:spcBef>
                <a:spcPct val="0"/>
              </a:spcBef>
              <a:buFontTx/>
              <a:buChar char="•"/>
              <a:defRPr/>
            </a:pPr>
            <a:r>
              <a:rPr lang="en-US" dirty="0"/>
              <a:t>What makes a DOK 4 is the extended time factor. At DOK Level 4, </a:t>
            </a:r>
            <a:r>
              <a:rPr lang="en-US" dirty="0">
                <a:solidFill>
                  <a:srgbClr val="000000"/>
                </a:solidFill>
                <a:latin typeface="Calibri" pitchFamily="34" charset="0"/>
              </a:rPr>
              <a:t>the Cognitive demands should be high and the work should be very complex. It </a:t>
            </a:r>
            <a:r>
              <a:rPr lang="en-US" dirty="0">
                <a:latin typeface="Calibri" pitchFamily="34" charset="0"/>
              </a:rPr>
              <a:t>c</a:t>
            </a:r>
            <a:r>
              <a:rPr lang="en-US" dirty="0"/>
              <a:t>alls for </a:t>
            </a:r>
            <a:r>
              <a:rPr lang="en-US" dirty="0">
                <a:latin typeface="Calibri" pitchFamily="34" charset="0"/>
              </a:rPr>
              <a:t>even more complex reasoning than DOK Level 3 along with the addition of planning, Investigating, and/or developing that will most likely require an Extended period of time. Tasks and items include</a:t>
            </a:r>
            <a:r>
              <a:rPr lang="en-US" dirty="0"/>
              <a:t> Taking material from one content area and applying it to another. DOK Level 4 calls for solving New situations with deep awareness and great creativity. A summary of DOK level 4 is below. </a:t>
            </a:r>
          </a:p>
          <a:p>
            <a:pPr defTabSz="912716">
              <a:spcBef>
                <a:spcPct val="0"/>
              </a:spcBef>
              <a:buFontTx/>
              <a:buChar char="•"/>
              <a:defRPr/>
            </a:pPr>
            <a:endParaRPr lang="en-US" dirty="0"/>
          </a:p>
          <a:p>
            <a:pPr defTabSz="912716">
              <a:spcBef>
                <a:spcPct val="0"/>
              </a:spcBef>
              <a:buFontTx/>
              <a:buChar char="•"/>
              <a:defRPr/>
            </a:pPr>
            <a:r>
              <a:rPr lang="en-US" dirty="0">
                <a:ea typeface="Arial Unicode MS" pitchFamily="34" charset="-128"/>
                <a:cs typeface="Arial Unicode MS" pitchFamily="34" charset="-128"/>
              </a:rPr>
              <a:t>DOK 3 is an essay; DOK 4 is a research paper.</a:t>
            </a:r>
            <a:endParaRPr lang="en-US" dirty="0"/>
          </a:p>
          <a:p>
            <a:pPr defTabSz="912716">
              <a:spcBef>
                <a:spcPct val="0"/>
              </a:spcBef>
              <a:defRPr/>
            </a:pPr>
            <a:endParaRPr lang="en-US" dirty="0"/>
          </a:p>
          <a:p>
            <a:pPr defTabSz="912716">
              <a:lnSpc>
                <a:spcPct val="81000"/>
              </a:lnSpc>
              <a:buClr>
                <a:srgbClr val="FFFFFF"/>
              </a:buClr>
              <a:buSzPct val="45000"/>
              <a:buFontTx/>
              <a:buChar char="•"/>
              <a:defRPr/>
            </a:pPr>
            <a:r>
              <a:rPr lang="en-US" dirty="0">
                <a:solidFill>
                  <a:srgbClr val="000000"/>
                </a:solidFill>
                <a:ea typeface="Arial Unicode MS" pitchFamily="34" charset="-128"/>
                <a:cs typeface="Arial Unicode MS" pitchFamily="34" charset="-128"/>
              </a:rPr>
              <a:t>PERFORMANCE TASKS</a:t>
            </a:r>
            <a:endParaRPr lang="en-US" dirty="0">
              <a:solidFill>
                <a:srgbClr val="CC0099"/>
              </a:solidFill>
              <a:ea typeface="Arial Unicode MS" pitchFamily="34" charset="-128"/>
              <a:cs typeface="Arial Unicode MS" pitchFamily="34" charset="-128"/>
            </a:endParaRPr>
          </a:p>
          <a:p>
            <a:pPr defTabSz="912716">
              <a:lnSpc>
                <a:spcPct val="81000"/>
              </a:lnSpc>
              <a:buClr>
                <a:schemeClr val="tx2"/>
              </a:buClr>
              <a:buSzPct val="130000"/>
              <a:buFontTx/>
              <a:buChar char="•"/>
              <a:defRPr/>
            </a:pPr>
            <a:r>
              <a:rPr lang="en-US" dirty="0">
                <a:solidFill>
                  <a:srgbClr val="FF0000"/>
                </a:solidFill>
                <a:ea typeface="Arial Unicode MS" pitchFamily="34" charset="-128"/>
                <a:cs typeface="Arial Unicode MS" pitchFamily="34" charset="-128"/>
              </a:rPr>
              <a:t>ANALYZE and SYNTHESIZE</a:t>
            </a:r>
            <a:r>
              <a:rPr lang="en-US" dirty="0">
                <a:ea typeface="Arial Unicode MS" pitchFamily="34" charset="-128"/>
                <a:cs typeface="Arial Unicode MS" pitchFamily="34" charset="-128"/>
              </a:rPr>
              <a:t> information from multiple sources;</a:t>
            </a:r>
          </a:p>
          <a:p>
            <a:pPr defTabSz="912716">
              <a:lnSpc>
                <a:spcPct val="81000"/>
              </a:lnSpc>
              <a:buClr>
                <a:schemeClr val="tx2"/>
              </a:buClr>
              <a:buSzPct val="130000"/>
              <a:buFontTx/>
              <a:buChar char="•"/>
              <a:defRPr/>
            </a:pPr>
            <a:r>
              <a:rPr lang="en-US" dirty="0">
                <a:solidFill>
                  <a:srgbClr val="FF0000"/>
                </a:solidFill>
                <a:ea typeface="Arial Unicode MS" pitchFamily="34" charset="-128"/>
                <a:cs typeface="Arial Unicode MS" pitchFamily="34" charset="-128"/>
              </a:rPr>
              <a:t>EXAMINE and EXPLAIN</a:t>
            </a:r>
            <a:r>
              <a:rPr lang="en-US" dirty="0">
                <a:ea typeface="Arial Unicode MS" pitchFamily="34" charset="-128"/>
                <a:cs typeface="Arial Unicode MS" pitchFamily="34" charset="-128"/>
              </a:rPr>
              <a:t> alternative perspectives across a variety of sources and/or;</a:t>
            </a:r>
          </a:p>
          <a:p>
            <a:pPr defTabSz="912716">
              <a:lnSpc>
                <a:spcPct val="81000"/>
              </a:lnSpc>
              <a:buClr>
                <a:schemeClr val="tx2"/>
              </a:buClr>
              <a:buSzPct val="130000"/>
              <a:buFontTx/>
              <a:buChar char="•"/>
              <a:defRPr/>
            </a:pPr>
            <a:r>
              <a:rPr lang="en-US" dirty="0">
                <a:solidFill>
                  <a:srgbClr val="FF0000"/>
                </a:solidFill>
                <a:ea typeface="Arial Unicode MS" pitchFamily="34" charset="-128"/>
                <a:cs typeface="Arial Unicode MS" pitchFamily="34" charset="-128"/>
              </a:rPr>
              <a:t>DESCRIBE and EXPLAIN</a:t>
            </a:r>
            <a:r>
              <a:rPr lang="en-US" dirty="0">
                <a:ea typeface="Arial Unicode MS" pitchFamily="34" charset="-128"/>
                <a:cs typeface="Arial Unicode MS" pitchFamily="34" charset="-128"/>
              </a:rPr>
              <a:t> how common themes and concepts are found across time, place;</a:t>
            </a:r>
          </a:p>
          <a:p>
            <a:pPr defTabSz="912716">
              <a:lnSpc>
                <a:spcPct val="81000"/>
              </a:lnSpc>
              <a:buClr>
                <a:schemeClr val="tx2"/>
              </a:buClr>
              <a:buSzPct val="130000"/>
              <a:buFontTx/>
              <a:buChar char="•"/>
              <a:defRPr/>
            </a:pPr>
            <a:r>
              <a:rPr lang="en-US" dirty="0">
                <a:solidFill>
                  <a:srgbClr val="FF0000"/>
                </a:solidFill>
                <a:ea typeface="Arial Unicode MS" pitchFamily="34" charset="-128"/>
                <a:cs typeface="Arial Unicode MS" pitchFamily="34" charset="-128"/>
              </a:rPr>
              <a:t>MAKE PREDICTIONS</a:t>
            </a:r>
            <a:r>
              <a:rPr lang="en-US" dirty="0">
                <a:ea typeface="Arial Unicode MS" pitchFamily="34" charset="-128"/>
                <a:cs typeface="Arial Unicode MS" pitchFamily="34" charset="-128"/>
              </a:rPr>
              <a:t> with evidence as support;</a:t>
            </a:r>
          </a:p>
          <a:p>
            <a:pPr defTabSz="912716">
              <a:lnSpc>
                <a:spcPct val="81000"/>
              </a:lnSpc>
              <a:buClr>
                <a:schemeClr val="tx2"/>
              </a:buClr>
              <a:buSzPct val="130000"/>
              <a:buFontTx/>
              <a:buChar char="•"/>
              <a:defRPr/>
            </a:pPr>
            <a:r>
              <a:rPr lang="en-US" dirty="0">
                <a:solidFill>
                  <a:srgbClr val="FF0000"/>
                </a:solidFill>
                <a:ea typeface="Arial Unicode MS" pitchFamily="34" charset="-128"/>
                <a:cs typeface="Arial Unicode MS" pitchFamily="34" charset="-128"/>
              </a:rPr>
              <a:t>DEVELOP</a:t>
            </a:r>
            <a:r>
              <a:rPr lang="en-US" dirty="0">
                <a:ea typeface="Arial Unicode MS" pitchFamily="34" charset="-128"/>
                <a:cs typeface="Arial Unicode MS" pitchFamily="34" charset="-128"/>
              </a:rPr>
              <a:t> a logical argument or plan or solutions to problems.</a:t>
            </a:r>
          </a:p>
          <a:p>
            <a:pPr defTabSz="912716">
              <a:lnSpc>
                <a:spcPct val="81000"/>
              </a:lnSpc>
              <a:buClr>
                <a:schemeClr val="tx2"/>
              </a:buClr>
              <a:buSzPct val="130000"/>
              <a:buFontTx/>
              <a:buChar char="•"/>
              <a:defRPr/>
            </a:pPr>
            <a:endParaRPr lang="en-US" dirty="0">
              <a:ea typeface="Arial Unicode MS" pitchFamily="34" charset="-128"/>
              <a:cs typeface="Arial Unicode MS" pitchFamily="34" charset="-128"/>
            </a:endParaRPr>
          </a:p>
          <a:p>
            <a:r>
              <a:rPr lang="en-US" sz="1100" dirty="0"/>
              <a:t>DOK 3: Tasks and classroom discourse falling into this category demand the use of planning, reasoning, and higher order thinking</a:t>
            </a:r>
          </a:p>
          <a:p>
            <a:r>
              <a:rPr lang="en-US" sz="1100" dirty="0"/>
              <a:t>processes, such as analysis and evaluation, to solve real-world problems or explore questions with multiple possible outcomes.</a:t>
            </a:r>
          </a:p>
          <a:p>
            <a:r>
              <a:rPr lang="en-US" sz="1100" dirty="0"/>
              <a:t>Stating one’s reasoning and providing relevant supporting evidence are key markers of DOK 3 tasks. The expectation established for</a:t>
            </a:r>
          </a:p>
          <a:p>
            <a:r>
              <a:rPr lang="en-US" sz="1100" dirty="0"/>
              <a:t>tasks at this level require an in-depth integration of conceptual knowledge and multiple skills to reach a solution or produce a final</a:t>
            </a:r>
          </a:p>
          <a:p>
            <a:r>
              <a:rPr lang="en-US" sz="1100" dirty="0"/>
              <a:t>product. DOK 3 tasks and classroom discourse focus on in-depth understanding of one text, one data set, one investigation, or one</a:t>
            </a:r>
          </a:p>
          <a:p>
            <a:r>
              <a:rPr lang="en-US" sz="1100" dirty="0"/>
              <a:t>key source, whereas DOK 4 tasks expand the breadth of the task using multiple texts or sources, or multiple concepts/disciplines to</a:t>
            </a:r>
          </a:p>
          <a:p>
            <a:r>
              <a:rPr lang="en-US" sz="1100" dirty="0"/>
              <a:t>reach a solution or create a final product.</a:t>
            </a:r>
            <a:endParaRPr lang="en-US" dirty="0">
              <a:ea typeface="Arial Unicode MS" pitchFamily="34" charset="-128"/>
              <a:cs typeface="Arial Unicode MS" pitchFamily="34" charset="-128"/>
            </a:endParaRPr>
          </a:p>
          <a:p>
            <a:pPr defTabSz="912716">
              <a:spcBef>
                <a:spcPct val="0"/>
              </a:spcBef>
              <a:buFontTx/>
              <a:buChar char="•"/>
              <a:defRPr/>
            </a:pPr>
            <a:endParaRPr lang="en-US" dirty="0"/>
          </a:p>
          <a:p>
            <a:r>
              <a:rPr lang="en-US" dirty="0"/>
              <a:t>DOK</a:t>
            </a:r>
            <a:r>
              <a:rPr lang="en-US" baseline="0" dirty="0"/>
              <a:t> 4: </a:t>
            </a:r>
            <a:r>
              <a:rPr lang="en-US" sz="1100" dirty="0"/>
              <a:t>Curricular elements assigned to this level demand extended and integrated use of higher order thinking processes such as critical and</a:t>
            </a:r>
          </a:p>
          <a:p>
            <a:r>
              <a:rPr lang="en-US" sz="1100" dirty="0"/>
              <a:t>creative-productive thinking, reflection, and adjustment of plans over time. Students are engaged in conducting multi-faceted investigations</a:t>
            </a:r>
          </a:p>
          <a:p>
            <a:r>
              <a:rPr lang="en-US" sz="1100" dirty="0"/>
              <a:t>to solve real-world problems with unpredictable solutions. Employing and sustaining strategic thinking processes over a longer period of</a:t>
            </a:r>
          </a:p>
          <a:p>
            <a:r>
              <a:rPr lang="en-US" sz="1100" dirty="0"/>
              <a:t>time to solve the problem or produce an authentic product is a key feature of curricular objectives assigned to DOK 4. Key aspects that denote</a:t>
            </a:r>
          </a:p>
          <a:p>
            <a:r>
              <a:rPr lang="en-US" sz="1100" dirty="0"/>
              <a:t>this particular level typically include authentic problems and audiences, and collaboration within a project-based setting.</a:t>
            </a:r>
            <a:endParaRPr lang="en-US" dirty="0"/>
          </a:p>
          <a:p>
            <a:pPr defTabSz="912716">
              <a:spcBef>
                <a:spcPct val="0"/>
              </a:spcBef>
              <a:defRPr/>
            </a:pPr>
            <a:endParaRPr lang="en-US" dirty="0"/>
          </a:p>
          <a:p>
            <a:pPr defTabSz="912716">
              <a:spcBef>
                <a:spcPct val="0"/>
              </a:spcBef>
              <a:defRPr/>
            </a:pPr>
            <a:r>
              <a:rPr lang="en-US" dirty="0"/>
              <a:t>Note for Narrator: The capital letters in the script indicate each item on the slide’s list. </a:t>
            </a:r>
            <a:endParaRPr lang="en-US" sz="2000" dirty="0"/>
          </a:p>
          <a:p>
            <a:pPr lvl="1" indent="-288145" defTabSz="912716">
              <a:buFontTx/>
              <a:buChar char="•"/>
              <a:defRPr/>
            </a:pPr>
            <a:endParaRPr lang="en-US" dirty="0"/>
          </a:p>
          <a:p>
            <a:pPr marL="0" lvl="1" defTabSz="964974">
              <a:buFontTx/>
              <a:buNone/>
            </a:pPr>
            <a:endParaRPr lang="en-US" dirty="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sz="1200">
                <a:solidFill>
                  <a:srgbClr val="5F5F5F"/>
                </a:solidFill>
                <a:latin typeface="Arial" pitchFamily="34" charset="0"/>
              </a:defRPr>
            </a:lvl1pPr>
            <a:lvl2pPr marL="770662" indent="-296408" defTabSz="964974" eaLnBrk="0" hangingPunct="0">
              <a:defRPr sz="1200">
                <a:solidFill>
                  <a:srgbClr val="5F5F5F"/>
                </a:solidFill>
                <a:latin typeface="Arial" pitchFamily="34" charset="0"/>
              </a:defRPr>
            </a:lvl2pPr>
            <a:lvl3pPr marL="1185634" indent="-237127" defTabSz="964974" eaLnBrk="0" hangingPunct="0">
              <a:defRPr sz="1200">
                <a:solidFill>
                  <a:srgbClr val="5F5F5F"/>
                </a:solidFill>
                <a:latin typeface="Arial" pitchFamily="34" charset="0"/>
              </a:defRPr>
            </a:lvl3pPr>
            <a:lvl4pPr marL="1659887" indent="-237127" defTabSz="964974" eaLnBrk="0" hangingPunct="0">
              <a:defRPr sz="1200">
                <a:solidFill>
                  <a:srgbClr val="5F5F5F"/>
                </a:solidFill>
                <a:latin typeface="Arial" pitchFamily="34" charset="0"/>
              </a:defRPr>
            </a:lvl4pPr>
            <a:lvl5pPr marL="2134141" indent="-237127" defTabSz="964974" eaLnBrk="0" hangingPunct="0">
              <a:defRPr sz="1200">
                <a:solidFill>
                  <a:srgbClr val="5F5F5F"/>
                </a:solidFill>
                <a:latin typeface="Arial" pitchFamily="34" charset="0"/>
              </a:defRPr>
            </a:lvl5pPr>
            <a:lvl6pPr marL="2608395" indent="-237127" defTabSz="964974" eaLnBrk="0" fontAlgn="base" hangingPunct="0">
              <a:spcBef>
                <a:spcPct val="0"/>
              </a:spcBef>
              <a:spcAft>
                <a:spcPct val="0"/>
              </a:spcAft>
              <a:defRPr sz="1200">
                <a:solidFill>
                  <a:srgbClr val="5F5F5F"/>
                </a:solidFill>
                <a:latin typeface="Arial" pitchFamily="34" charset="0"/>
              </a:defRPr>
            </a:lvl6pPr>
            <a:lvl7pPr marL="3082648" indent="-237127" defTabSz="964974" eaLnBrk="0" fontAlgn="base" hangingPunct="0">
              <a:spcBef>
                <a:spcPct val="0"/>
              </a:spcBef>
              <a:spcAft>
                <a:spcPct val="0"/>
              </a:spcAft>
              <a:defRPr sz="1200">
                <a:solidFill>
                  <a:srgbClr val="5F5F5F"/>
                </a:solidFill>
                <a:latin typeface="Arial" pitchFamily="34" charset="0"/>
              </a:defRPr>
            </a:lvl7pPr>
            <a:lvl8pPr marL="3556902" indent="-237127" defTabSz="964974" eaLnBrk="0" fontAlgn="base" hangingPunct="0">
              <a:spcBef>
                <a:spcPct val="0"/>
              </a:spcBef>
              <a:spcAft>
                <a:spcPct val="0"/>
              </a:spcAft>
              <a:defRPr sz="1200">
                <a:solidFill>
                  <a:srgbClr val="5F5F5F"/>
                </a:solidFill>
                <a:latin typeface="Arial" pitchFamily="34" charset="0"/>
              </a:defRPr>
            </a:lvl8pPr>
            <a:lvl9pPr marL="4031155" indent="-237127" defTabSz="964974" eaLnBrk="0" fontAlgn="base" hangingPunct="0">
              <a:spcBef>
                <a:spcPct val="0"/>
              </a:spcBef>
              <a:spcAft>
                <a:spcPct val="0"/>
              </a:spcAft>
              <a:defRPr sz="1200">
                <a:solidFill>
                  <a:srgbClr val="5F5F5F"/>
                </a:solidFill>
                <a:latin typeface="Arial" pitchFamily="34" charset="0"/>
              </a:defRPr>
            </a:lvl9pPr>
          </a:lstStyle>
          <a:p>
            <a:fld id="{C2975CFC-4166-486D-AA3E-C44B649293C4}" type="slidenum">
              <a:rPr lang="en-US" sz="1300">
                <a:solidFill>
                  <a:schemeClr val="tx1"/>
                </a:solidFill>
                <a:latin typeface="Times" pitchFamily="18" charset="0"/>
              </a:rPr>
              <a:pPr/>
              <a:t>44</a:t>
            </a:fld>
            <a:endParaRPr lang="en-US" sz="1300" dirty="0">
              <a:solidFill>
                <a:schemeClr val="tx1"/>
              </a:solidFill>
              <a:latin typeface="Times" pitchFamily="18" charset="0"/>
            </a:endParaRPr>
          </a:p>
        </p:txBody>
      </p:sp>
      <p:sp>
        <p:nvSpPr>
          <p:cNvPr id="2" name="Header Placeholder 1">
            <a:extLst>
              <a:ext uri="{FF2B5EF4-FFF2-40B4-BE49-F238E27FC236}">
                <a16:creationId xmlns:a16="http://schemas.microsoft.com/office/drawing/2014/main" id="{4E671496-A1BE-40EC-A88C-94A5593A44E0}"/>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38992035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should read the slide</a:t>
            </a:r>
            <a:r>
              <a:rPr lang="en-US" b="1" baseline="0" dirty="0"/>
              <a:t> and state the following. </a:t>
            </a:r>
            <a:endParaRPr lang="en-US" b="0" dirty="0"/>
          </a:p>
          <a:p>
            <a:endParaRPr lang="en-US" dirty="0"/>
          </a:p>
          <a:p>
            <a:r>
              <a:rPr lang="en-US" sz="1200" b="0" i="0" kern="1200" dirty="0">
                <a:solidFill>
                  <a:schemeClr val="tx1"/>
                </a:solidFill>
                <a:effectLst/>
                <a:latin typeface="+mn-lt"/>
                <a:ea typeface="+mn-ea"/>
                <a:cs typeface="+mn-cs"/>
              </a:rPr>
              <a:t>Developing self-directed learners as a core objective requires dedicated time and tools, a student-centered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culture, and a new approach to learner experience.  </a:t>
            </a:r>
            <a:r>
              <a:rPr lang="en-US" b="1" dirty="0"/>
              <a:t>Student-directed</a:t>
            </a:r>
            <a:r>
              <a:rPr lang="en-US" b="1" baseline="0" dirty="0"/>
              <a:t> activities (which should lead to student-directed learners) in the classroom are the product of a student-centered classroom environment. </a:t>
            </a:r>
            <a:r>
              <a:rPr lang="en-US" baseline="0" dirty="0"/>
              <a:t>The traits and characteristics of both ideals are almost identical. Student-centered learning is cooperative, collaborative, and community-oriented. </a:t>
            </a:r>
            <a:r>
              <a:rPr lang="en-US" sz="1200" dirty="0"/>
              <a:t>Students are encouraged to </a:t>
            </a:r>
            <a:r>
              <a:rPr lang="en-US" sz="1200" b="1" dirty="0"/>
              <a:t>direct</a:t>
            </a:r>
            <a:r>
              <a:rPr lang="en-US" sz="1200" dirty="0"/>
              <a:t> their own learning and to work with other students on research projects and assignments that are both culturally and socially relevant to them. </a:t>
            </a:r>
            <a:r>
              <a:rPr lang="en-US" sz="1200" b="1" dirty="0"/>
              <a:t>As result, students should become self-confident, self-directed, and proactive in</a:t>
            </a:r>
            <a:r>
              <a:rPr lang="en-US" sz="1200" b="1" baseline="0" dirty="0"/>
              <a:t> a rigorous academic environment</a:t>
            </a:r>
            <a:r>
              <a:rPr lang="en-US" sz="1200" b="1" dirty="0"/>
              <a: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Let’s take a deeper dive into</a:t>
            </a:r>
            <a:r>
              <a:rPr lang="en-US" b="0" baseline="0" dirty="0"/>
              <a:t> the connection between a student-centered classroom, rigor, academic environment, and the self-directed learner.</a:t>
            </a:r>
            <a:endParaRPr lang="en-US" b="0" dirty="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45</a:t>
            </a:fld>
            <a:endParaRPr lang="en-US" dirty="0"/>
          </a:p>
        </p:txBody>
      </p:sp>
      <p:sp>
        <p:nvSpPr>
          <p:cNvPr id="5" name="Header Placeholder 4">
            <a:extLst>
              <a:ext uri="{FF2B5EF4-FFF2-40B4-BE49-F238E27FC236}">
                <a16:creationId xmlns:a16="http://schemas.microsoft.com/office/drawing/2014/main" id="{9A26AD49-3FC4-4FAF-A3A2-944CA510168B}"/>
              </a:ext>
            </a:extLst>
          </p:cNvPr>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1048957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Trainer will read or summarize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a:t>In 1975, Malcolm Knowles defined self-directed learning as a “process in which individuals take initiative, with or without the help of others, in diagnosing their own learning needs, formulating goals, identifying human and material resources for learning, choosing and implementing appropriate learning strategies and evaluating learning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Trainer notes: Below is further research and information that can be shared if further clarification is needed. Please keep track of time.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Cyril Houle’s key role in the development of self-directed learning as an area of research. He did this in two ways: (a) through the publication of his classic work, </a:t>
            </a:r>
            <a:r>
              <a:rPr lang="en-US" altLang="zh-CN" i="1" dirty="0"/>
              <a:t>The Inquiring Mind and (b) through the influence of two of his doctoral </a:t>
            </a:r>
            <a:r>
              <a:rPr lang="en-US" altLang="zh-CN" dirty="0"/>
              <a:t>graduates: Allen Tough and Malcolm Knowles. Three years later, Knowles’ (1975) own book, </a:t>
            </a:r>
            <a:r>
              <a:rPr lang="en-US" altLang="zh-CN" i="1" dirty="0"/>
              <a:t>Self-Directed Learning: A Guide for Teachers and Learners, was published.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i="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itchFamily="34" charset="0"/>
              </a:rPr>
              <a:t>Self-directed learners are highly motivated, independent, and strive toward self-direction and autonomy.  They take the initiative to diagnose their learning needs, formulate learning goals, identify resources for learning, select an implement learning strategies, and evaluate learning outcomes. </a:t>
            </a:r>
            <a:r>
              <a:rPr lang="en-US" i="1" dirty="0">
                <a:solidFill>
                  <a:srgbClr val="0000FF"/>
                </a:solidFill>
                <a:latin typeface="Arial" pitchFamily="34" charset="0"/>
              </a:rPr>
              <a:t>Greater Expectations</a:t>
            </a:r>
            <a:r>
              <a:rPr lang="en-US" i="1" baseline="0" dirty="0">
                <a:solidFill>
                  <a:srgbClr val="0000FF"/>
                </a:solidFill>
                <a:latin typeface="Arial" pitchFamily="34" charset="0"/>
              </a:rPr>
              <a:t> </a:t>
            </a:r>
            <a:r>
              <a:rPr lang="en-US" dirty="0">
                <a:solidFill>
                  <a:srgbClr val="0000FF"/>
                </a:solidFill>
                <a:latin typeface="Arial" pitchFamily="34" charset="0"/>
              </a:rPr>
              <a:t>(2002 AACU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FF"/>
              </a:solidFill>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An</a:t>
            </a:r>
            <a:r>
              <a:rPr lang="en-US" sz="1100" baseline="0" dirty="0"/>
              <a:t> e</a:t>
            </a:r>
            <a:r>
              <a:rPr lang="en-US" sz="1100" dirty="0"/>
              <a:t>ngaging learning environment and meaningful relationships are crucial for a</a:t>
            </a:r>
            <a:r>
              <a:rPr lang="en-US" sz="1100" baseline="0" dirty="0"/>
              <a:t> teacher of a student-centered environment. </a:t>
            </a:r>
            <a:r>
              <a:rPr lang="en-US" dirty="0"/>
              <a:t>Teachers should create</a:t>
            </a:r>
            <a:r>
              <a:rPr lang="en-US" baseline="0" dirty="0"/>
              <a:t> an environment where all students feel that effort and hard are the foundations for academic success. </a:t>
            </a:r>
            <a:r>
              <a:rPr lang="en-US" sz="1200" b="0" i="0" kern="1200" dirty="0">
                <a:solidFill>
                  <a:schemeClr val="tx1"/>
                </a:solidFill>
                <a:effectLst/>
                <a:latin typeface="+mn-lt"/>
                <a:ea typeface="+mn-ea"/>
                <a:cs typeface="+mn-cs"/>
              </a:rPr>
              <a:t>We need to operate as if students own the time in our classrooms, not us. Kids rise to the occasion if we let them. When students own the learning process, they also own the knowledge they construct. </a:t>
            </a:r>
            <a:r>
              <a:rPr lang="en-US" sz="1200" b="1" i="0" kern="1200" dirty="0">
                <a:solidFill>
                  <a:schemeClr val="tx1"/>
                </a:solidFill>
                <a:effectLst/>
                <a:latin typeface="+mn-lt"/>
                <a:ea typeface="+mn-ea"/>
                <a:cs typeface="+mn-cs"/>
              </a:rPr>
              <a:t>Self-reliance results when we relinquish control and power to our students.</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i="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1" dirty="0"/>
          </a:p>
          <a:p>
            <a:endParaRPr lang="en-US" altLang="zh-CN" dirty="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46</a:t>
            </a:fld>
            <a:endParaRPr lang="en-US" dirty="0"/>
          </a:p>
        </p:txBody>
      </p:sp>
      <p:sp>
        <p:nvSpPr>
          <p:cNvPr id="5" name="Header Placeholder 4">
            <a:extLst>
              <a:ext uri="{FF2B5EF4-FFF2-40B4-BE49-F238E27FC236}">
                <a16:creationId xmlns:a16="http://schemas.microsoft.com/office/drawing/2014/main" id="{71A30417-930F-401C-A02E-690D6BB4E718}"/>
              </a:ext>
            </a:extLst>
          </p:cNvPr>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4446547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a century, many would say the primary design of American schools has been compliance over cognitive</a:t>
            </a:r>
            <a:r>
              <a:rPr lang="en-US" sz="1200" b="0" i="0" kern="1200" baseline="0" dirty="0">
                <a:solidFill>
                  <a:schemeClr val="tx1"/>
                </a:solidFill>
                <a:effectLst/>
                <a:latin typeface="+mn-lt"/>
                <a:ea typeface="+mn-ea"/>
                <a:cs typeface="+mn-cs"/>
              </a:rPr>
              <a:t> engagement. S</a:t>
            </a:r>
            <a:r>
              <a:rPr lang="en-US" sz="1200" b="0" i="0" kern="1200" dirty="0">
                <a:solidFill>
                  <a:schemeClr val="tx1"/>
                </a:solidFill>
                <a:effectLst/>
                <a:latin typeface="+mn-lt"/>
                <a:ea typeface="+mn-ea"/>
                <a:cs typeface="+mn-cs"/>
              </a:rPr>
              <a:t>tudents read, practice and regurgitate in small chunks in classes in regimented environments. High engagement schools start from a different conception—knowledge co-creation and active production. They design a very different learner experience and support it with a student-centered culture and opportunities to improve self-regulation, initiative and persistence—all key to self-directed learning.</a:t>
            </a:r>
          </a:p>
          <a:p>
            <a:endParaRPr lang="en-US" sz="1200" b="1" i="0" kern="1200" dirty="0">
              <a:solidFill>
                <a:schemeClr val="tx1"/>
              </a:solidFill>
              <a:effectLst/>
              <a:latin typeface="+mn-lt"/>
              <a:ea typeface="+mn-ea"/>
              <a:cs typeface="+mn-cs"/>
            </a:endParaRPr>
          </a:p>
          <a:p>
            <a:pPr marL="0" indent="0">
              <a:buNone/>
            </a:pPr>
            <a:r>
              <a:rPr lang="en-US" sz="1000" dirty="0"/>
              <a:t>Students with self-direction usually demonstrate the following skills:</a:t>
            </a:r>
          </a:p>
          <a:p>
            <a:pPr marL="0" indent="0">
              <a:buNone/>
            </a:pPr>
            <a:r>
              <a:rPr lang="en-US" sz="1000" dirty="0"/>
              <a:t> </a:t>
            </a:r>
          </a:p>
          <a:p>
            <a:pPr marL="914400" lvl="1" indent="-457200">
              <a:buFont typeface="Arial" pitchFamily="34" charset="0"/>
              <a:buChar char="•"/>
            </a:pPr>
            <a:r>
              <a:rPr lang="en-US" sz="1000" dirty="0"/>
              <a:t>Self-discipline, initiative, and risk-taking </a:t>
            </a:r>
          </a:p>
          <a:p>
            <a:pPr marL="914400" lvl="1" indent="-457200">
              <a:buFont typeface="Arial" pitchFamily="34" charset="0"/>
              <a:buChar char="•"/>
            </a:pPr>
            <a:r>
              <a:rPr lang="en-US" sz="1000" dirty="0"/>
              <a:t>Independence and time management</a:t>
            </a:r>
          </a:p>
          <a:p>
            <a:pPr marL="914400" lvl="1" indent="-457200">
              <a:buFont typeface="Arial" pitchFamily="34" charset="0"/>
              <a:buChar char="•"/>
            </a:pPr>
            <a:r>
              <a:rPr lang="en-US" sz="1000" dirty="0"/>
              <a:t>Problem solving and critical thinking</a:t>
            </a:r>
          </a:p>
          <a:p>
            <a:pPr marL="914400" lvl="1" indent="-457200">
              <a:buFont typeface="Arial" pitchFamily="34" charset="0"/>
              <a:buChar char="•"/>
            </a:pPr>
            <a:r>
              <a:rPr lang="en-US" sz="1000" dirty="0"/>
              <a:t>Teamwork and providing feedback</a:t>
            </a:r>
          </a:p>
          <a:p>
            <a:pPr marL="914400" lvl="1" indent="-457200">
              <a:buFont typeface="Arial" pitchFamily="34" charset="0"/>
              <a:buChar char="•"/>
            </a:pPr>
            <a:r>
              <a:rPr lang="en-US" sz="1000" dirty="0"/>
              <a:t>Reflecting on and evaluating their own work </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Students should be developing self-direction by learning in the same way. In other words, s</a:t>
            </a:r>
            <a:r>
              <a:rPr lang="en-US" dirty="0"/>
              <a:t>tudents can develop self-direction by experiencing learning opportunities focused on these skills.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Trainer</a:t>
            </a:r>
            <a:r>
              <a:rPr lang="en-US" sz="1200" b="1" i="0" kern="1200" baseline="0" dirty="0">
                <a:solidFill>
                  <a:schemeClr val="tx1"/>
                </a:solidFill>
                <a:effectLst/>
                <a:latin typeface="+mn-lt"/>
                <a:ea typeface="+mn-ea"/>
                <a:cs typeface="+mn-cs"/>
              </a:rPr>
              <a:t> background info only: </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Knowledge, skills, and abilities (aka KSAs) are three different things. And it’s important to know the difference – even though the difference can be subtle.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Knowledge is the theoretical or practical understanding of a subject. For example, an employee might have knowledge of the ADDIE model used in instructional design. This doesn’t mean the employee knows how to be an instructional designer. It means they know the model.</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Skills are the proficiencies developed through training or experience. Using the ADDIE example, the employee has demonstrated skills in applying the ADDIE model when designing training programs. Skills are usually something that has been learned. So, we can develop our skills through the transfer of knowledge.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Abilities are the qualities of being able to do something. There is a fine line between skills and abilities. Most people would say the differentiator is whether the thing in question was learned or innate. I think of organization and prioritization as abilities that can help an employee develop their instructional design skills.</a:t>
            </a:r>
          </a:p>
          <a:p>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cap="all"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cap="all" dirty="0">
                <a:solidFill>
                  <a:schemeClr val="tx1"/>
                </a:solidFill>
                <a:effectLst/>
                <a:latin typeface="+mn-lt"/>
                <a:ea typeface="+mn-ea"/>
                <a:cs typeface="+mn-cs"/>
              </a:rPr>
              <a:t>DID YOU KNOW THAT SKILLS ARE NOT BEHAVIORS?</a:t>
            </a:r>
          </a:p>
          <a:p>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By </a:t>
            </a:r>
            <a:r>
              <a:rPr lang="en-US" sz="1200" b="1" i="0" u="none" strike="noStrike" kern="1200" dirty="0">
                <a:solidFill>
                  <a:schemeClr val="tx1"/>
                </a:solidFill>
                <a:effectLst/>
                <a:latin typeface="+mn-lt"/>
                <a:ea typeface="+mn-ea"/>
                <a:cs typeface="+mn-cs"/>
                <a:hlinkClick r:id="rId3"/>
              </a:rPr>
              <a:t>Dr. Tom Tonkin</a:t>
            </a:r>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October 26, 2015</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Behavior vs. Skills</a:t>
            </a:r>
          </a:p>
          <a:p>
            <a:pPr fontAlgn="base"/>
            <a:r>
              <a:rPr lang="en-US" sz="1200" b="1" i="0" kern="1200" dirty="0">
                <a:solidFill>
                  <a:schemeClr val="tx1"/>
                </a:solidFill>
                <a:effectLst/>
                <a:latin typeface="+mn-lt"/>
                <a:ea typeface="+mn-ea"/>
                <a:cs typeface="+mn-cs"/>
              </a:rPr>
              <a:t>As Learning and Development professionals, one of the big distinctions we need to make when developing training is that behaviors and skills are two different yet related constructs. It is teaching a skill that ensures that the future behavior modification will last longer than just trying to modify a behavior.  Bandura’s Social Learning Theory (1977) argues that one way we learn is through mere observation but also warns that this may be pure mimicking, void of context and social sensitivity. A great example is how a child learns from observation.  A little boy sees his father grab a beer from the fridge after a long day mowing the grass. The child sees this and is compelled to do the same after he does his chores.  One can easily see the issues here.  This is observational learning and reinforced through mimicking.</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Behavior is ultimately the thing we want to see changed in people when we are training them to do something. It really is our only manifestation of whether or not we believe they can do something in the future. Although a person is not simply the sum of his or her behaviors, behaviors are the only thing we can observe. Thus, it is important that we are able to answer this question: “How can you tell the difference between a skill and a behavior?" There are three considerations when trying to discern whether someone has gained a skill or is merely performing a behavior.</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Skills Transcends Context</a:t>
            </a:r>
          </a:p>
          <a:p>
            <a:pPr fontAlgn="base"/>
            <a:r>
              <a:rPr lang="en-US" sz="1200" b="1" i="0" kern="1200" dirty="0">
                <a:solidFill>
                  <a:schemeClr val="tx1"/>
                </a:solidFill>
                <a:effectLst/>
                <a:latin typeface="+mn-lt"/>
                <a:ea typeface="+mn-ea"/>
                <a:cs typeface="+mn-cs"/>
              </a:rPr>
              <a:t>To distinguish the difference between somebody knowing a skill versus just displaying the behavior simply change the context. The skill will be transferable, while the behavior will not.</a:t>
            </a:r>
          </a:p>
          <a:p>
            <a:pPr fontAlgn="base"/>
            <a:r>
              <a:rPr lang="en-US" sz="1200" b="1" i="0" kern="1200" dirty="0">
                <a:solidFill>
                  <a:schemeClr val="tx1"/>
                </a:solidFill>
                <a:effectLst/>
                <a:latin typeface="+mn-lt"/>
                <a:ea typeface="+mn-ea"/>
                <a:cs typeface="+mn-cs"/>
              </a:rPr>
              <a:t>For simplicity’s sake, let’s discuss the ability to play guitar. I have a good friend who sings well; however, he doesn’t know how to play the guitar. During high school, he had the opportunity to be the lead in a musical. This particular role required him to sing a song while playing it on a guitar. He certainly didn’t have enough time to learn how to play the guitar (let alone become a guitar player), so someone taught him the mechanics of strumming and fingering the guitar chords for that particular song. He was shown where to place his fingers on the fret board and how to strum at the right time when he was singing the lyrics to the song. He picked up the behavior quickly and did a marvelous job in the play. Yet, if he had needed to play another song, in a different key, with different lyrics, or even the same song in a different key, he certainly would not have been able to do so. Playing different songs, changing keys, etc. necessitates having the skill of guitar playing. What my friend did was merely demonstrate guitar-playing behavior. He was playing the guitar (behavior) but he was not a guitar player (skill).</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Closer to our interest, because of such great emphasis on behavior, many training programs focus on behavior modification and not skill attainment. For example, sales training programs provide the “10-step” process to conduct a sales call. The sales programs are contingent on the context of the sales call not changing. They are laced with assumptions for the program to be able to work. However, anybody who has been in sales for more than five minutes knows that nothing ever goes as expected. Many variables change within any given sales call, sales cycle or overall account management. Thus, to become a well-equipped sales rep, you must have the requisite skill that transcends behavior and context. One diagnosis might be to challenge your skills for behavior by changing the context. If your skill or behavior does not stand up to that change, then it is merely a behavior.</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Behaviors = “What"  /  Skills = “How"</a:t>
            </a:r>
          </a:p>
          <a:p>
            <a:pPr fontAlgn="base"/>
            <a:r>
              <a:rPr lang="en-US" sz="1200" b="1" i="0" kern="1200" dirty="0">
                <a:solidFill>
                  <a:schemeClr val="tx1"/>
                </a:solidFill>
                <a:effectLst/>
                <a:latin typeface="+mn-lt"/>
                <a:ea typeface="+mn-ea"/>
                <a:cs typeface="+mn-cs"/>
              </a:rPr>
              <a:t>The second consideration when evaluating the differences between skill and behavior is the classification of each. In essence, behaviors really describe </a:t>
            </a:r>
            <a:r>
              <a:rPr lang="en-US" sz="1200" b="1" i="1" kern="1200" dirty="0">
                <a:solidFill>
                  <a:schemeClr val="tx1"/>
                </a:solidFill>
                <a:effectLst/>
                <a:latin typeface="+mn-lt"/>
                <a:ea typeface="+mn-ea"/>
                <a:cs typeface="+mn-cs"/>
              </a:rPr>
              <a:t>what</a:t>
            </a:r>
            <a:r>
              <a:rPr lang="en-US" sz="1200" b="1" i="0" kern="1200" dirty="0">
                <a:solidFill>
                  <a:schemeClr val="tx1"/>
                </a:solidFill>
                <a:effectLst/>
                <a:latin typeface="+mn-lt"/>
                <a:ea typeface="+mn-ea"/>
                <a:cs typeface="+mn-cs"/>
              </a:rPr>
              <a:t> is going on while skills describe </a:t>
            </a:r>
            <a:r>
              <a:rPr lang="en-US" sz="1200" b="1" i="1" kern="1200" dirty="0">
                <a:solidFill>
                  <a:schemeClr val="tx1"/>
                </a:solidFill>
                <a:effectLst/>
                <a:latin typeface="+mn-lt"/>
                <a:ea typeface="+mn-ea"/>
                <a:cs typeface="+mn-cs"/>
              </a:rPr>
              <a:t>how</a:t>
            </a:r>
            <a:r>
              <a:rPr lang="en-US" sz="1200" b="1" i="0" kern="1200" dirty="0">
                <a:solidFill>
                  <a:schemeClr val="tx1"/>
                </a:solidFill>
                <a:effectLst/>
                <a:latin typeface="+mn-lt"/>
                <a:ea typeface="+mn-ea"/>
                <a:cs typeface="+mn-cs"/>
              </a:rPr>
              <a:t> it is happening. Again, many training programs give you a lot of</a:t>
            </a:r>
            <a:r>
              <a:rPr lang="en-US" sz="1200" b="1" i="1" kern="1200" dirty="0">
                <a:solidFill>
                  <a:schemeClr val="tx1"/>
                </a:solidFill>
                <a:effectLst/>
                <a:latin typeface="+mn-lt"/>
                <a:ea typeface="+mn-ea"/>
                <a:cs typeface="+mn-cs"/>
              </a:rPr>
              <a:t>what</a:t>
            </a:r>
            <a:r>
              <a:rPr lang="en-US" sz="1200" b="1" i="0" kern="1200" dirty="0">
                <a:solidFill>
                  <a:schemeClr val="tx1"/>
                </a:solidFill>
                <a:effectLst/>
                <a:latin typeface="+mn-lt"/>
                <a:ea typeface="+mn-ea"/>
                <a:cs typeface="+mn-cs"/>
              </a:rPr>
              <a:t> and very little </a:t>
            </a:r>
            <a:r>
              <a:rPr lang="en-US" sz="1200" b="1" i="1" kern="1200" dirty="0">
                <a:solidFill>
                  <a:schemeClr val="tx1"/>
                </a:solidFill>
                <a:effectLst/>
                <a:latin typeface="+mn-lt"/>
                <a:ea typeface="+mn-ea"/>
                <a:cs typeface="+mn-cs"/>
              </a:rPr>
              <a:t>how</a:t>
            </a:r>
            <a:r>
              <a:rPr lang="en-US" sz="1200" b="1" i="0" kern="1200" dirty="0">
                <a:solidFill>
                  <a:schemeClr val="tx1"/>
                </a:solidFill>
                <a:effectLst/>
                <a:latin typeface="+mn-lt"/>
                <a:ea typeface="+mn-ea"/>
                <a:cs typeface="+mn-cs"/>
              </a:rPr>
              <a:t>. For example, how often have you heard “gain trust” or “build rapport”? These are all very valid outcomes for one to tackle if learning better communications; yet, these statements address </a:t>
            </a:r>
            <a:r>
              <a:rPr lang="en-US" sz="1200" b="1" i="1" kern="1200" dirty="0">
                <a:solidFill>
                  <a:schemeClr val="tx1"/>
                </a:solidFill>
                <a:effectLst/>
                <a:latin typeface="+mn-lt"/>
                <a:ea typeface="+mn-ea"/>
                <a:cs typeface="+mn-cs"/>
              </a:rPr>
              <a:t>what</a:t>
            </a:r>
            <a:r>
              <a:rPr lang="en-US" sz="1200" b="1" i="0" kern="1200" dirty="0">
                <a:solidFill>
                  <a:schemeClr val="tx1"/>
                </a:solidFill>
                <a:effectLst/>
                <a:latin typeface="+mn-lt"/>
                <a:ea typeface="+mn-ea"/>
                <a:cs typeface="+mn-cs"/>
              </a:rPr>
              <a:t> one needs to do (behavior), not </a:t>
            </a:r>
            <a:r>
              <a:rPr lang="en-US" sz="1200" b="1" i="1" kern="1200" dirty="0">
                <a:solidFill>
                  <a:schemeClr val="tx1"/>
                </a:solidFill>
                <a:effectLst/>
                <a:latin typeface="+mn-lt"/>
                <a:ea typeface="+mn-ea"/>
                <a:cs typeface="+mn-cs"/>
              </a:rPr>
              <a:t>how</a:t>
            </a:r>
            <a:r>
              <a:rPr lang="en-US" sz="1200" b="1" i="0" kern="1200" dirty="0">
                <a:solidFill>
                  <a:schemeClr val="tx1"/>
                </a:solidFill>
                <a:effectLst/>
                <a:latin typeface="+mn-lt"/>
                <a:ea typeface="+mn-ea"/>
                <a:cs typeface="+mn-cs"/>
              </a:rPr>
              <a:t> she needs to do it (skill). This is commonplace in our field because too often management truly wants the employee to attain an outcome but seems not to care how they get there. Arguably, there are multiple ways of achieving these behaviors; however, rarely are they addressed in a systemic way through skill development.</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Behavior Is a Result of Skills</a:t>
            </a:r>
          </a:p>
          <a:p>
            <a:pPr fontAlgn="base"/>
            <a:r>
              <a:rPr lang="en-US" sz="1200" b="1" i="0" kern="1200" dirty="0">
                <a:solidFill>
                  <a:schemeClr val="tx1"/>
                </a:solidFill>
                <a:effectLst/>
                <a:latin typeface="+mn-lt"/>
                <a:ea typeface="+mn-ea"/>
                <a:cs typeface="+mn-cs"/>
              </a:rPr>
              <a:t>The bottom line here is that we must have some kind of skill to be able to manifest the behavior consistently. We must ask when we observe behavior, “What are the skills that are truly being manifested in the behavior?” Someone who wants to develop a new skill is most likely mimicking what a more successful person is doing and is not developing the skill; rather, she is simply mimicking another’s behavior, which ultimately fails as the context shifts.</a:t>
            </a:r>
          </a:p>
          <a:p>
            <a:pPr fontAlgn="base"/>
            <a:r>
              <a:rPr lang="en-US" sz="1200" b="1" i="0" kern="1200" dirty="0">
                <a:solidFill>
                  <a:schemeClr val="tx1"/>
                </a:solidFill>
                <a:effectLst/>
                <a:latin typeface="+mn-lt"/>
                <a:ea typeface="+mn-ea"/>
                <a:cs typeface="+mn-cs"/>
              </a:rPr>
              <a:t>It is my experience that many successful employees utilize different skills and approaches to achieve similar results. What distinguishes one employee from another is their associated skills and approaches; thus, someone mimicking another’s behavior without understanding the underlying skill will most likely not lead to similar results. Ultimately, while I can’t say that a particular skill always yields a particular behavior, we can argue that a particular set of behaviors likely stems from multiple diverse skills.</a:t>
            </a:r>
          </a:p>
          <a:p>
            <a:pPr fontAlgn="base"/>
            <a:r>
              <a:rPr lang="en-US" sz="1200" b="1" i="0" kern="1200" dirty="0">
                <a:solidFill>
                  <a:schemeClr val="tx1"/>
                </a:solidFill>
                <a:effectLst/>
                <a:latin typeface="+mn-lt"/>
                <a:ea typeface="+mn-ea"/>
                <a:cs typeface="+mn-cs"/>
              </a:rPr>
              <a:t>What other constructs in learning and development need more clarity when it comes to their operational definitions in order to enhance training and learning effectiveness?</a:t>
            </a: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E6530340-F5C0-43BA-9CC1-D63E860F355B}" type="slidenum">
              <a:rPr lang="en-US" smtClean="0"/>
              <a:t>47</a:t>
            </a:fld>
            <a:endParaRPr lang="en-US" dirty="0"/>
          </a:p>
        </p:txBody>
      </p:sp>
      <p:sp>
        <p:nvSpPr>
          <p:cNvPr id="5" name="Header Placeholder 4">
            <a:extLst>
              <a:ext uri="{FF2B5EF4-FFF2-40B4-BE49-F238E27FC236}">
                <a16:creationId xmlns:a16="http://schemas.microsoft.com/office/drawing/2014/main" id="{28E95C86-FEE6-42C1-9DD3-37E4BB76F413}"/>
              </a:ext>
            </a:extLst>
          </p:cNvPr>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027507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7-1-2016</a:t>
            </a:r>
            <a:endParaRPr lang="en-US" dirty="0"/>
          </a:p>
        </p:txBody>
      </p:sp>
      <p:sp>
        <p:nvSpPr>
          <p:cNvPr id="5" name="Slide Number Placeholder 4"/>
          <p:cNvSpPr>
            <a:spLocks noGrp="1"/>
          </p:cNvSpPr>
          <p:nvPr>
            <p:ph type="sldNum" sz="quarter" idx="11"/>
          </p:nvPr>
        </p:nvSpPr>
        <p:spPr/>
        <p:txBody>
          <a:bodyPr/>
          <a:lstStyle/>
          <a:p>
            <a:fld id="{9EAE2243-6155-4A98-B8A8-E05803994D1B}" type="slidenum">
              <a:rPr lang="en-US" smtClean="0"/>
              <a:t>48</a:t>
            </a:fld>
            <a:endParaRPr lang="en-US" dirty="0"/>
          </a:p>
        </p:txBody>
      </p:sp>
    </p:spTree>
    <p:extLst>
      <p:ext uri="{BB962C8B-B14F-4D97-AF65-F5344CB8AC3E}">
        <p14:creationId xmlns:p14="http://schemas.microsoft.com/office/powerpoint/2010/main" val="21653750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4 minutes (if time is not available, recommend participants view the video on their own)</a:t>
            </a:r>
          </a:p>
          <a:p>
            <a:r>
              <a:rPr lang="en-US" sz="1200" b="1" i="0" kern="1200" dirty="0">
                <a:solidFill>
                  <a:schemeClr val="tx1"/>
                </a:solidFill>
                <a:effectLst/>
                <a:latin typeface="+mn-lt"/>
                <a:ea typeface="+mn-ea"/>
                <a:cs typeface="+mn-cs"/>
              </a:rPr>
              <a:t>Trainer</a:t>
            </a:r>
            <a:r>
              <a:rPr lang="en-US" sz="1200" b="1" i="0" kern="1200" baseline="0" dirty="0">
                <a:solidFill>
                  <a:schemeClr val="tx1"/>
                </a:solidFill>
                <a:effectLst/>
                <a:latin typeface="+mn-lt"/>
                <a:ea typeface="+mn-ea"/>
                <a:cs typeface="+mn-cs"/>
              </a:rPr>
              <a:t> will read the statement on the slide.</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an</a:t>
            </a:r>
            <a:r>
              <a:rPr lang="en-US" sz="1200" b="0" i="0" kern="1200" baseline="0" dirty="0">
                <a:solidFill>
                  <a:schemeClr val="tx1"/>
                </a:solidFill>
                <a:effectLst/>
                <a:latin typeface="+mn-lt"/>
                <a:ea typeface="+mn-ea"/>
                <a:cs typeface="+mn-cs"/>
              </a:rPr>
              <a:t> academically challenging environment and school, t</a:t>
            </a:r>
            <a:r>
              <a:rPr lang="en-US" sz="1200" b="0" i="0" kern="1200" dirty="0">
                <a:solidFill>
                  <a:schemeClr val="tx1"/>
                </a:solidFill>
                <a:effectLst/>
                <a:latin typeface="+mn-lt"/>
                <a:ea typeface="+mn-ea"/>
                <a:cs typeface="+mn-cs"/>
              </a:rPr>
              <a:t>eachers and leaders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must provide students with opportunities to be in charge of their learning, discover new ideas, gain insight, and make connections in order</a:t>
            </a:r>
            <a:r>
              <a:rPr lang="en-US" sz="1200" b="0" i="0" kern="1200" baseline="0" dirty="0">
                <a:solidFill>
                  <a:schemeClr val="tx1"/>
                </a:solidFill>
                <a:effectLst/>
                <a:latin typeface="+mn-lt"/>
                <a:ea typeface="+mn-ea"/>
                <a:cs typeface="+mn-cs"/>
              </a:rPr>
              <a:t> to have an academically challenging environment</a:t>
            </a:r>
            <a:r>
              <a:rPr lang="en-US" sz="1200" b="0" i="0" kern="1200" dirty="0">
                <a:solidFill>
                  <a:schemeClr val="tx1"/>
                </a:solidFill>
                <a:effectLst/>
                <a:latin typeface="+mn-lt"/>
                <a:ea typeface="+mn-ea"/>
                <a:cs typeface="+mn-cs"/>
              </a:rPr>
              <a:t>. </a:t>
            </a:r>
          </a:p>
          <a:p>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https://www.youtube.com/watch?v=27aWgfXmY_8&amp;t=1s</a:t>
            </a:r>
            <a:endParaRPr lang="en-US" sz="1200" dirty="0"/>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Trainer will</a:t>
            </a:r>
            <a:r>
              <a:rPr lang="en-US" sz="1200" b="1" i="0" kern="1200" baseline="0" dirty="0">
                <a:solidFill>
                  <a:schemeClr val="tx1"/>
                </a:solidFill>
                <a:effectLst/>
                <a:latin typeface="+mn-lt"/>
                <a:ea typeface="+mn-ea"/>
                <a:cs typeface="+mn-cs"/>
              </a:rPr>
              <a:t> play the video and ask participants to note the teacher and students’ roles and then discuss.</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Trainer notes: Below is further research and information that can be shared if clarification is needed. Please keep track of time.  </a:t>
            </a:r>
            <a:endParaRPr lang="en-US" sz="120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Facilitation of a student-centered classroom is a key characteristic of effective instruction. Student-centered </a:t>
            </a:r>
            <a:r>
              <a:rPr lang="en-US" dirty="0"/>
              <a:t>classrooms can be linked to Piaget, John Dewey, and Russian developmental psychologist, Lev Vygotsky. According to Rallis (1995, p. 225), ―Piaget explored the process by which humans construct their knowledge of the world, and Dewey emphasized the learner’s interaction with the physical environment. Vygotsky developed the role of social interaction as a dimension of learning.‖</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Teachers should experiment with different approaches to learning to enable each child’s different learning style (Brooks &amp; Brooks, 1993). Teachers facilitate a variety of learning opportunities: experiential, holistic, authentic, and challenging in a student-centered classroom. Constructing ideas or systems is interactive (Zemelman, Daniels, &amp; Hyde, 2005).  ―Learner-centered teachers recognize that knowledge construction is not entirely an individual process… </a:t>
            </a:r>
            <a:r>
              <a:rPr lang="en-US" b="1" dirty="0"/>
              <a:t>The teachers question and probe to help children make meaning. They listen carefully, encouraging reflection and stimulating new connections and interpretations‖ (Rallis, 1995, p. 226).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considering various teaching approaches, balance is the key word. If we turn to the work of educational researchers Grant Wiggins and Jay McTighe, and their seminal book, </a:t>
            </a:r>
            <a:r>
              <a:rPr lang="en-US" sz="1200" b="0" i="1" u="none" strike="noStrike" kern="1200" dirty="0">
                <a:solidFill>
                  <a:schemeClr val="tx1"/>
                </a:solidFill>
                <a:effectLst/>
                <a:latin typeface="+mn-lt"/>
                <a:ea typeface="+mn-ea"/>
                <a:cs typeface="+mn-cs"/>
                <a:hlinkClick r:id="rId4"/>
              </a:rPr>
              <a:t>Understanding by Design (UbD)</a:t>
            </a:r>
            <a:r>
              <a:rPr lang="en-US" sz="1200" b="0" i="0" kern="1200" dirty="0">
                <a:solidFill>
                  <a:schemeClr val="tx1"/>
                </a:solidFill>
                <a:effectLst/>
                <a:latin typeface="+mn-lt"/>
                <a:ea typeface="+mn-ea"/>
                <a:cs typeface="+mn-cs"/>
              </a:rPr>
              <a:t>, they suggest educators reflect on the ways they balance the following three teaching roles:</a:t>
            </a:r>
          </a:p>
          <a:p>
            <a:endParaRPr lang="en-US" sz="1200" b="0" i="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Facilitation:</a:t>
            </a:r>
            <a:r>
              <a:rPr lang="en-US" sz="1200" b="1" i="0" kern="1200" dirty="0">
                <a:solidFill>
                  <a:schemeClr val="tx1"/>
                </a:solidFill>
                <a:effectLst/>
                <a:latin typeface="+mn-lt"/>
                <a:ea typeface="+mn-ea"/>
                <a:cs typeface="+mn-cs"/>
              </a:rPr>
              <a:t> open-ended questioning, problem posing, Socratic seminar, and guided inquiry</a:t>
            </a:r>
          </a:p>
          <a:p>
            <a:r>
              <a:rPr lang="en-US" sz="1200" b="0" i="1" kern="1200" dirty="0">
                <a:solidFill>
                  <a:schemeClr val="tx1"/>
                </a:solidFill>
                <a:effectLst/>
                <a:latin typeface="+mn-lt"/>
                <a:ea typeface="+mn-ea"/>
                <a:cs typeface="+mn-cs"/>
              </a:rPr>
              <a:t>Direct instruction:</a:t>
            </a:r>
            <a:r>
              <a:rPr lang="en-US" sz="1200" b="0" i="0" kern="1200" dirty="0">
                <a:solidFill>
                  <a:schemeClr val="tx1"/>
                </a:solidFill>
                <a:effectLst/>
                <a:latin typeface="+mn-lt"/>
                <a:ea typeface="+mn-ea"/>
                <a:cs typeface="+mn-cs"/>
              </a:rPr>
              <a:t> demonstration, modeling, and lecturing</a:t>
            </a:r>
          </a:p>
          <a:p>
            <a:r>
              <a:rPr lang="en-US" sz="1200" b="0" i="1" kern="1200" dirty="0">
                <a:solidFill>
                  <a:schemeClr val="tx1"/>
                </a:solidFill>
                <a:effectLst/>
                <a:latin typeface="+mn-lt"/>
                <a:ea typeface="+mn-ea"/>
                <a:cs typeface="+mn-cs"/>
              </a:rPr>
              <a:t>Coaching:</a:t>
            </a:r>
            <a:r>
              <a:rPr lang="en-US" sz="1200" b="0" i="0" kern="1200" dirty="0">
                <a:solidFill>
                  <a:schemeClr val="tx1"/>
                </a:solidFill>
                <a:effectLst/>
                <a:latin typeface="+mn-lt"/>
                <a:ea typeface="+mn-ea"/>
                <a:cs typeface="+mn-cs"/>
              </a:rPr>
              <a:t> providing feedback, conferencing, and guided practice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How do you decide on how much of one role and not enough of another? Well, when designing learning for your students, keep this is mind: There needs to be a healthy balance between student construction of meaning and teacher guidance. </a:t>
            </a:r>
            <a:r>
              <a:rPr lang="en-US" sz="1200" b="1" i="0" kern="1200" dirty="0">
                <a:solidFill>
                  <a:schemeClr val="tx1"/>
                </a:solidFill>
                <a:effectLst/>
                <a:latin typeface="+mn-lt"/>
                <a:ea typeface="+mn-ea"/>
                <a:cs typeface="+mn-cs"/>
              </a:rPr>
              <a:t>In other words, yes, you need to tell them stuff and show them how to do things, but you also need to let your learners discover, experiment, and practice even if they miss the mark or target. </a:t>
            </a:r>
            <a:r>
              <a:rPr lang="en-US" sz="1200" b="0" i="0" kern="1200" dirty="0">
                <a:solidFill>
                  <a:schemeClr val="tx1"/>
                </a:solidFill>
                <a:effectLst/>
                <a:latin typeface="+mn-lt"/>
                <a:ea typeface="+mn-ea"/>
                <a:cs typeface="+mn-cs"/>
              </a:rPr>
              <a:t>Educational research tell us time and time again that all learners (young or old) need time to muddle through and make meaning of new content, ideas, and concepts with some coaching and guidance, but also independently.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FYI</a:t>
            </a:r>
          </a:p>
          <a:p>
            <a:r>
              <a:rPr lang="en-US" sz="1200" b="0" i="0" kern="1200" dirty="0">
                <a:solidFill>
                  <a:schemeClr val="tx1"/>
                </a:solidFill>
                <a:effectLst/>
                <a:latin typeface="+mn-lt"/>
                <a:ea typeface="+mn-ea"/>
                <a:cs typeface="+mn-cs"/>
              </a:rPr>
              <a:t>Every kid needs a champion | Rita Pierson, 2013</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“Teaching and learning should bring great joy. How powerful would our world be if we had kids who were not afraid to take risks, who were not afraid to think, and who had a champion? Every child deserves a champion. An adult who will never give up on them. Who understands the power of connection and insists they become the best they can possibly be.”</a:t>
            </a:r>
          </a:p>
          <a:p>
            <a:endParaRPr lang="en-US" sz="1200" b="0" i="0" kern="1200" dirty="0">
              <a:solidFill>
                <a:schemeClr val="tx1"/>
              </a:solidFill>
              <a:effectLst/>
              <a:latin typeface="+mn-lt"/>
              <a:ea typeface="+mn-ea"/>
              <a:cs typeface="+mn-cs"/>
            </a:endParaRPr>
          </a:p>
          <a:p>
            <a:r>
              <a:rPr lang="en-US" dirty="0"/>
              <a:t>The teacher’s role is more often</a:t>
            </a:r>
            <a:r>
              <a:rPr lang="en-US" baseline="0" dirty="0"/>
              <a:t> </a:t>
            </a:r>
            <a:r>
              <a:rPr lang="en-US" dirty="0"/>
              <a:t>that of a facilitator, a champion, than instructor in an</a:t>
            </a:r>
            <a:r>
              <a:rPr lang="en-US" baseline="0" dirty="0"/>
              <a:t> academically challenging environment</a:t>
            </a:r>
            <a:r>
              <a:rPr lang="en-US" dirty="0"/>
              <a:t>; the students are active participants in the learning process. The teacher helps to guide the students, manage their activities, and direct their learning. Being a teacher means helping people to learn; and, in a student-centered class, the teacher is a member of the class as a participant in the learning process‖ (Jones, 2007, p. 2).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530340-F5C0-43BA-9CC1-D63E860F355B}" type="slidenum">
              <a:rPr lang="en-US" smtClean="0"/>
              <a:t>49</a:t>
            </a:fld>
            <a:endParaRPr lang="en-US" dirty="0"/>
          </a:p>
        </p:txBody>
      </p:sp>
      <p:sp>
        <p:nvSpPr>
          <p:cNvPr id="5" name="Header Placeholder 4">
            <a:extLst>
              <a:ext uri="{FF2B5EF4-FFF2-40B4-BE49-F238E27FC236}">
                <a16:creationId xmlns:a16="http://schemas.microsoft.com/office/drawing/2014/main" id="{41014971-5EBE-4098-8D6A-F3B9FE0A65CF}"/>
              </a:ext>
            </a:extLst>
          </p:cNvPr>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672043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Remember the three primary purposes of TKES.  They are all connected. </a:t>
            </a:r>
          </a:p>
          <a:p>
            <a:endParaRPr lang="en-US" b="1" dirty="0"/>
          </a:p>
          <a:p>
            <a:r>
              <a:rPr lang="en-US" b="1" dirty="0"/>
              <a:t>READ THE SLIDE</a:t>
            </a:r>
          </a:p>
          <a:p>
            <a:endParaRPr lang="en-US" dirty="0"/>
          </a:p>
          <a:p>
            <a:r>
              <a:rPr lang="en-US" dirty="0"/>
              <a:t>Teacher Keys is intended to be a formative system during which teachers receive feedback regarding their practice.</a:t>
            </a:r>
            <a:r>
              <a:rPr lang="en-US" baseline="0" dirty="0"/>
              <a:t> Teachers may be able to utilize their strengths in some standards to support the growth of their peers. Through evaluator observation, feedback and coaching teachers should able to build their skills in standards in which they are not as strong.</a:t>
            </a:r>
          </a:p>
          <a:p>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D15893A4-3E0A-45C6-8381-59D21623F6F8}" type="slidenum">
              <a:rPr lang="en-US" smtClean="0"/>
              <a:pPr>
                <a:defRPr/>
              </a:pPr>
              <a:t>5</a:t>
            </a:fld>
            <a:endParaRPr lang="en-US" dirty="0"/>
          </a:p>
        </p:txBody>
      </p:sp>
      <p:sp>
        <p:nvSpPr>
          <p:cNvPr id="3" name="Header Placeholder 2">
            <a:extLst>
              <a:ext uri="{FF2B5EF4-FFF2-40B4-BE49-F238E27FC236}">
                <a16:creationId xmlns:a16="http://schemas.microsoft.com/office/drawing/2014/main" id="{0A3CCDD1-BE35-4344-8B81-F9556F59AF3B}"/>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3823078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xfrm>
            <a:off x="1255713" y="719138"/>
            <a:ext cx="4803775"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p:cNvSpPr>
            <a:spLocks noGrp="1"/>
          </p:cNvSpPr>
          <p:nvPr>
            <p:ph type="body" idx="1"/>
          </p:nvPr>
        </p:nvSpPr>
        <p:spPr bwMode="auto">
          <a:xfrm>
            <a:off x="987426" y="4416428"/>
            <a:ext cx="5367339" cy="431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t>The TAPS Performance Appraisal Rubric for Performance Standard</a:t>
            </a:r>
            <a:r>
              <a:rPr lang="en-US" b="1" baseline="0" dirty="0"/>
              <a:t> 8 </a:t>
            </a:r>
            <a:r>
              <a:rPr lang="en-US" b="1" dirty="0"/>
              <a:t>provides a clearly delineated step-wise progression, moving from highest to lowest levels of performance, and each level is intended to be qualitatively superior to all lower levels. </a:t>
            </a:r>
            <a:r>
              <a:rPr lang="en-US" dirty="0"/>
              <a:t>The rubric states the measure of performance expected of teachers and provides a qualitative description of performance at four different levels, Level IV (4) to Level I (1). </a:t>
            </a:r>
          </a:p>
          <a:p>
            <a:pPr eaLnBrk="1" hangingPunct="1"/>
            <a:endParaRPr lang="en-US" dirty="0"/>
          </a:p>
          <a:p>
            <a:pPr eaLnBrk="1" hangingPunct="1"/>
            <a:r>
              <a:rPr lang="en-US" dirty="0"/>
              <a:t>Looking</a:t>
            </a:r>
            <a:r>
              <a:rPr lang="en-US" baseline="0" dirty="0"/>
              <a:t> at</a:t>
            </a:r>
            <a:r>
              <a:rPr lang="en-US" dirty="0"/>
              <a:t> the rubric for </a:t>
            </a:r>
            <a:r>
              <a:rPr lang="en-US" dirty="0">
                <a:ea typeface="ＭＳ Ｐゴシック" pitchFamily="34" charset="-128"/>
              </a:rPr>
              <a:t>Performance Standard 8: Academically Challenging Environment, we will now analyze the descriptors for each of the four levels of the TAPS rubrics. </a:t>
            </a:r>
            <a:r>
              <a:rPr lang="en-US" dirty="0"/>
              <a:t>As we take</a:t>
            </a:r>
            <a:r>
              <a:rPr lang="en-US" baseline="0" dirty="0"/>
              <a:t> a more detailed </a:t>
            </a:r>
            <a:r>
              <a:rPr lang="en-US" dirty="0"/>
              <a:t>look at the TAPS rubric, please consider the descriptors in relation to each other and to the standard itself as you examine the language of the standard in the rubric. Remember, the rubric</a:t>
            </a:r>
            <a:r>
              <a:rPr lang="en-US" baseline="0" dirty="0"/>
              <a:t> considers teacher and learner performance.</a:t>
            </a:r>
            <a:endParaRPr lang="en-US" dirty="0"/>
          </a:p>
          <a:p>
            <a:pPr eaLnBrk="1" hangingPunct="1"/>
            <a:endParaRPr lang="en-US" dirty="0">
              <a:ea typeface="ＭＳ Ｐゴシック" pitchFamily="34" charset="-128"/>
            </a:endParaRPr>
          </a:p>
          <a:p>
            <a:pPr marL="0" marR="0" indent="0" algn="l" defTabSz="887242" rtl="0" eaLnBrk="1" fontAlgn="auto" latinLnBrk="0" hangingPunct="1">
              <a:lnSpc>
                <a:spcPct val="100000"/>
              </a:lnSpc>
              <a:spcBef>
                <a:spcPts val="0"/>
              </a:spcBef>
              <a:spcAft>
                <a:spcPts val="0"/>
              </a:spcAft>
              <a:buClrTx/>
              <a:buSzTx/>
              <a:buFontTx/>
              <a:buNone/>
              <a:tabLst/>
              <a:defRPr/>
            </a:pPr>
            <a:r>
              <a:rPr lang="en-US" dirty="0"/>
              <a:t>Level III is the expected level of practice on the rubric. For all ten of the TAPS Performance Appraisal Rubrics, the language of each Performance Standard is also the language used to describe Level III practice. Therefore, </a:t>
            </a:r>
            <a:r>
              <a:rPr lang="en-US" b="0" i="0" dirty="0"/>
              <a:t>Level III </a:t>
            </a:r>
            <a:r>
              <a:rPr lang="en-US" b="0" dirty="0"/>
              <a:t>is always considered the expected level of performance. Please n</a:t>
            </a:r>
            <a:r>
              <a:rPr lang="en-US" dirty="0"/>
              <a:t>ote the use of the word </a:t>
            </a:r>
            <a:r>
              <a:rPr lang="en-US" b="1" dirty="0"/>
              <a:t>“consistently” </a:t>
            </a:r>
            <a:r>
              <a:rPr lang="en-US" dirty="0"/>
              <a:t>in Level III. For all standards, consistency is determined by the rate at which an appropriate behavior occurs. You will find the use of this word in the level III descriptions in each of the Performance Appraisal Rubrics. Teachers who perform at Level III are consistently able to recognize a need and meet that need in the classroom. </a:t>
            </a:r>
            <a:r>
              <a:rPr lang="en-US" b="1" dirty="0"/>
              <a:t>Level III of</a:t>
            </a:r>
            <a:r>
              <a:rPr lang="en-US" b="1" baseline="0" dirty="0"/>
              <a:t> Performance Standard 8 </a:t>
            </a:r>
            <a:r>
              <a:rPr lang="en-US" b="1" dirty="0"/>
              <a:t>should refer to</a:t>
            </a:r>
            <a:r>
              <a:rPr lang="en-US" dirty="0"/>
              <a:t> </a:t>
            </a:r>
            <a:r>
              <a:rPr lang="en-US" altLang="en-US" sz="1200" b="1" dirty="0">
                <a:ea typeface="MS PGothic" panose="020B0600070205080204" pitchFamily="34" charset="-128"/>
              </a:rPr>
              <a:t>a </a:t>
            </a:r>
            <a:r>
              <a:rPr lang="en-US" altLang="en-US" sz="1200" b="1" i="1" dirty="0">
                <a:ea typeface="MS PGothic" panose="020B0600070205080204" pitchFamily="34" charset="-128"/>
              </a:rPr>
              <a:t>student-centered</a:t>
            </a:r>
            <a:r>
              <a:rPr lang="en-US" altLang="en-US" sz="1200" b="1" dirty="0">
                <a:ea typeface="MS PGothic" panose="020B0600070205080204" pitchFamily="34" charset="-128"/>
              </a:rPr>
              <a:t>, academic environment in which </a:t>
            </a:r>
            <a:r>
              <a:rPr lang="en-US" altLang="en-US" sz="1200" b="1" i="1" dirty="0">
                <a:ea typeface="MS PGothic" panose="020B0600070205080204" pitchFamily="34" charset="-128"/>
              </a:rPr>
              <a:t>teaching and learning occur at high levels</a:t>
            </a:r>
            <a:r>
              <a:rPr lang="en-US" altLang="en-US" sz="1200" b="1" dirty="0">
                <a:ea typeface="MS PGothic" panose="020B0600070205080204" pitchFamily="34" charset="-128"/>
              </a:rPr>
              <a:t> and students are </a:t>
            </a:r>
            <a:r>
              <a:rPr lang="en-US" altLang="en-US" sz="1200" b="1" i="1" dirty="0">
                <a:ea typeface="MS PGothic" panose="020B0600070205080204" pitchFamily="34" charset="-128"/>
              </a:rPr>
              <a:t>self-directed learners</a:t>
            </a:r>
            <a:r>
              <a:rPr lang="en-US" altLang="en-US" sz="1200" b="1" dirty="0">
                <a:ea typeface="MS PGothic" panose="020B0600070205080204" pitchFamily="34" charset="-128"/>
              </a:rPr>
              <a:t>.</a:t>
            </a:r>
          </a:p>
          <a:p>
            <a:pPr marL="0" marR="0" indent="0" algn="l" defTabSz="887242" rtl="0" eaLnBrk="1" fontAlgn="auto" latinLnBrk="0" hangingPunct="1">
              <a:lnSpc>
                <a:spcPct val="100000"/>
              </a:lnSpc>
              <a:spcBef>
                <a:spcPts val="0"/>
              </a:spcBef>
              <a:spcAft>
                <a:spcPts val="0"/>
              </a:spcAft>
              <a:buClrTx/>
              <a:buSzTx/>
              <a:buFontTx/>
              <a:buNone/>
              <a:tabLst/>
              <a:defRPr/>
            </a:pPr>
            <a:endParaRPr lang="en-US" dirty="0"/>
          </a:p>
          <a:p>
            <a:pPr marL="0" marR="0" indent="0" algn="l" defTabSz="887242" rtl="0" eaLnBrk="1" fontAlgn="auto" latinLnBrk="0" hangingPunct="1">
              <a:lnSpc>
                <a:spcPct val="100000"/>
              </a:lnSpc>
              <a:spcBef>
                <a:spcPts val="0"/>
              </a:spcBef>
              <a:spcAft>
                <a:spcPts val="580"/>
              </a:spcAft>
              <a:buClrTx/>
              <a:buSzTx/>
              <a:buFontTx/>
              <a:buNone/>
              <a:tabLst/>
              <a:defRPr/>
            </a:pPr>
            <a:r>
              <a:rPr lang="en-US" dirty="0"/>
              <a:t>Teachers who are </a:t>
            </a:r>
            <a:r>
              <a:rPr lang="en-US" b="1" dirty="0"/>
              <a:t>“inconsistent” </a:t>
            </a:r>
            <a:r>
              <a:rPr lang="en-US" dirty="0"/>
              <a:t>in practice and student academic</a:t>
            </a:r>
            <a:r>
              <a:rPr lang="en-US" baseline="0" dirty="0"/>
              <a:t> growth </a:t>
            </a:r>
            <a:r>
              <a:rPr lang="en-US" dirty="0"/>
              <a:t>will be rated at Level II. Teachers may be inconsistent with demonstrating all of the behaviors required in the Performance Standard. They may do one part well but another less well.  Please note the “</a:t>
            </a:r>
            <a:r>
              <a:rPr lang="en-US" b="0" dirty="0"/>
              <a:t>or</a:t>
            </a:r>
            <a:r>
              <a:rPr lang="en-US" dirty="0"/>
              <a:t>” in the Rubric. Educators should be very careful </a:t>
            </a:r>
            <a:r>
              <a:rPr lang="en-US" b="1" u="sng" dirty="0"/>
              <a:t>not</a:t>
            </a:r>
            <a:r>
              <a:rPr lang="en-US" dirty="0"/>
              <a:t> to equate a rating of Level II on an observation with a “Needs Improvement” rating from other teacher</a:t>
            </a:r>
            <a:r>
              <a:rPr lang="en-US" baseline="0" dirty="0"/>
              <a:t> evaluation systems</a:t>
            </a:r>
            <a:r>
              <a:rPr lang="en-US" dirty="0"/>
              <a:t>. As teachers demonstrate an inconsistency of practice, they should be given a rating of Level II. There are many good, veteran teachers who will probably receive ratings of Level II for some Performance Standards where</a:t>
            </a:r>
            <a:r>
              <a:rPr lang="en-US" baseline="0" dirty="0"/>
              <a:t> student learning and teaching practices are inconsistent in meeting the language of the standard</a:t>
            </a:r>
            <a:r>
              <a:rPr lang="en-US" dirty="0"/>
              <a:t>. </a:t>
            </a:r>
            <a:r>
              <a:rPr lang="en-US" b="1" dirty="0"/>
              <a:t>Level</a:t>
            </a:r>
            <a:r>
              <a:rPr lang="en-US" b="1" baseline="0" dirty="0"/>
              <a:t> II of the Performance Standard 8 rubric states that the </a:t>
            </a:r>
            <a:r>
              <a:rPr lang="en-US" sz="1200" b="1" i="0" u="none" strike="noStrike" kern="1200" baseline="0" dirty="0">
                <a:solidFill>
                  <a:schemeClr val="tx1"/>
                </a:solidFill>
                <a:latin typeface="+mn-lt"/>
                <a:ea typeface="+mn-ea"/>
                <a:cs typeface="+mn-cs"/>
              </a:rPr>
              <a:t>teacher inconsistently provides a student-centered, academic environment in which teaching and learning occur at high levels or where students are self-directed learners. 	</a:t>
            </a:r>
          </a:p>
          <a:p>
            <a:pPr marL="0" marR="0" indent="0" algn="l" defTabSz="887242" rtl="0" eaLnBrk="1" fontAlgn="auto" latinLnBrk="0" hangingPunct="1">
              <a:lnSpc>
                <a:spcPct val="100000"/>
              </a:lnSpc>
              <a:spcBef>
                <a:spcPts val="0"/>
              </a:spcBef>
              <a:spcAft>
                <a:spcPts val="580"/>
              </a:spcAft>
              <a:buClrTx/>
              <a:buSzTx/>
              <a:buFontTx/>
              <a:buNone/>
              <a:tabLst/>
              <a:defRPr/>
            </a:pPr>
            <a:endParaRPr lang="en-US" dirty="0"/>
          </a:p>
          <a:p>
            <a:pPr marL="0" marR="0" indent="0" algn="l" defTabSz="887242" rtl="0" eaLnBrk="1" fontAlgn="auto" latinLnBrk="0" hangingPunct="1">
              <a:lnSpc>
                <a:spcPct val="100000"/>
              </a:lnSpc>
              <a:spcBef>
                <a:spcPts val="0"/>
              </a:spcBef>
              <a:spcAft>
                <a:spcPts val="580"/>
              </a:spcAft>
              <a:buClrTx/>
              <a:buSzTx/>
              <a:buFontTx/>
              <a:buNone/>
              <a:tabLst/>
              <a:defRPr/>
            </a:pPr>
            <a:r>
              <a:rPr lang="en-US" dirty="0"/>
              <a:t>As we move to the right on the TAPS Performance Appraisal Rubric, the next rating point is Level I. Level I performance is described as </a:t>
            </a:r>
            <a:r>
              <a:rPr lang="en-US" b="1" dirty="0"/>
              <a:t>“not using” or “inadequate” </a:t>
            </a:r>
            <a:r>
              <a:rPr lang="en-US" dirty="0"/>
              <a:t>in the practices outlined by the Performance Standard.  Teachers who earn Level I ratings will be teachers who demonstrate a need for further learning and support in the Performance Standards rated as Level I. These are teachers whose practices and student learning are not in alignment with expectations, even at a basic level. The</a:t>
            </a:r>
            <a:r>
              <a:rPr lang="en-US" baseline="0" dirty="0"/>
              <a:t> goal is that </a:t>
            </a:r>
            <a:r>
              <a:rPr lang="en-US" dirty="0"/>
              <a:t>all teachers are moving toward increased consistency of effective practice, but it will probably be the case that some teachers will receive some ratings of Level II or Level I. Teachers who receive multiple ratings of Level I or Level II on a given Performance Standard or group of Performance Standards may need to be placed on</a:t>
            </a:r>
            <a:r>
              <a:rPr lang="en-US" baseline="0" dirty="0"/>
              <a:t> a </a:t>
            </a:r>
            <a:r>
              <a:rPr lang="en-US" b="1" baseline="0" dirty="0"/>
              <a:t>Professional Learning Plan for Remediation</a:t>
            </a:r>
            <a:r>
              <a:rPr lang="en-US" b="1" dirty="0"/>
              <a:t> </a:t>
            </a:r>
            <a:r>
              <a:rPr lang="en-US" dirty="0"/>
              <a:t>to ensure expectations and time frames for improvement are clear. </a:t>
            </a:r>
            <a:r>
              <a:rPr lang="en-US" b="1" dirty="0"/>
              <a:t>For Performance Standard</a:t>
            </a:r>
            <a:r>
              <a:rPr lang="en-US" b="1" baseline="0" dirty="0"/>
              <a:t> 8, Level I of the rubric describes how the </a:t>
            </a:r>
            <a:r>
              <a:rPr lang="en-US" sz="1200" b="1" i="0" u="none" strike="noStrike" kern="1200" baseline="0" dirty="0">
                <a:solidFill>
                  <a:schemeClr val="tx1"/>
                </a:solidFill>
                <a:latin typeface="+mn-lt"/>
                <a:ea typeface="+mn-ea"/>
                <a:cs typeface="+mn-cs"/>
              </a:rPr>
              <a:t>teacher does not provide a student-centered, academic environment in which teaching and learning occur at high levels, or where students are self-directed learners. </a:t>
            </a:r>
            <a:r>
              <a:rPr lang="en-US" sz="1200" b="0" i="0" u="none" strike="noStrike" kern="1200" baseline="0" dirty="0">
                <a:solidFill>
                  <a:schemeClr val="tx1"/>
                </a:solidFill>
                <a:latin typeface="+mn-lt"/>
                <a:ea typeface="+mn-ea"/>
                <a:cs typeface="+mn-cs"/>
              </a:rPr>
              <a:t>	</a:t>
            </a:r>
          </a:p>
          <a:p>
            <a:pPr marL="0" marR="0" indent="0" algn="l" defTabSz="887242" rtl="0" eaLnBrk="1" fontAlgn="auto" latinLnBrk="0" hangingPunct="1">
              <a:lnSpc>
                <a:spcPct val="100000"/>
              </a:lnSpc>
              <a:spcBef>
                <a:spcPts val="0"/>
              </a:spcBef>
              <a:spcAft>
                <a:spcPts val="58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final possible rating on the TAPS Performance Appraisal Rubric for Performance Standard 8 is Level IV. Many teachers may expect Level IV ratings.  It is important to communicate to teachers that a rating of Level IV is reserved for practices that are beyond Level III, the expected level of performance. The language used to describe practice and student learning at this level is </a:t>
            </a:r>
            <a:r>
              <a:rPr lang="en-US" b="1" dirty="0"/>
              <a:t>“continually.” </a:t>
            </a:r>
            <a:r>
              <a:rPr lang="en-US" dirty="0"/>
              <a:t>When practicing at this level, the teacher has moved beyond consistent practice and is continually – without exception –  performing at the highest levels of performance for that particular Performance Standard. Level IV performance is </a:t>
            </a:r>
            <a:r>
              <a:rPr lang="en-US" baseline="0" dirty="0"/>
              <a:t>continuously present and appropriately o</a:t>
            </a:r>
            <a:r>
              <a:rPr lang="en-US" dirty="0"/>
              <a:t>ccurs with high frequency, over time. </a:t>
            </a:r>
            <a:r>
              <a:rPr lang="en-US" b="1" dirty="0"/>
              <a:t>For Performance Standard</a:t>
            </a:r>
            <a:r>
              <a:rPr lang="en-US" b="1" baseline="0" dirty="0"/>
              <a:t> 8, Level IV of the rubric expects the teachers to </a:t>
            </a:r>
            <a:r>
              <a:rPr lang="en-US" sz="1200" b="1" i="0" u="none" strike="noStrike" kern="1200" baseline="0" dirty="0">
                <a:solidFill>
                  <a:schemeClr val="tx1"/>
                </a:solidFill>
                <a:latin typeface="+mn-lt"/>
                <a:ea typeface="+mn-ea"/>
                <a:cs typeface="+mn-cs"/>
              </a:rPr>
              <a:t>continually create an academic learning environment where students are encouraged to set challenging learning goals and tackle challenging materials.  </a:t>
            </a:r>
            <a:r>
              <a:rPr lang="en-US" dirty="0"/>
              <a:t>In addition to this level of practice, teachers who perform at Level IV are also acting in some way to provide leadership or serve as a role model for other teachers. This does not mean the teacher has to be assigned to an official leadership role within the school.  Many of our classroom teachers serve as leaders in their buildings in a variety of ways, and that can and should be acknowledged as appropriate. </a:t>
            </a:r>
            <a:r>
              <a:rPr lang="en-US" b="1" dirty="0"/>
              <a:t>Again, it will be important to stress to teachers that Level III is the expected level of performance and that in order to receive a rating of Level IV, teachers </a:t>
            </a:r>
            <a:r>
              <a:rPr lang="en-US" b="1" u="sng" dirty="0"/>
              <a:t>must meet all of the expectations of Level III in addition to those of Level IV</a:t>
            </a:r>
            <a:r>
              <a:rPr lang="en-US" b="1" dirty="0"/>
              <a:t>. Plus, Level IV</a:t>
            </a:r>
            <a:r>
              <a:rPr lang="en-US" b="1" baseline="0" dirty="0"/>
              <a:t> ratings</a:t>
            </a:r>
            <a:r>
              <a:rPr lang="en-US" b="1" dirty="0"/>
              <a:t> should require consideration</a:t>
            </a:r>
            <a:r>
              <a:rPr lang="en-US" b="1" baseline="0" dirty="0"/>
              <a:t> of the </a:t>
            </a:r>
            <a:r>
              <a:rPr lang="en-US" b="1" dirty="0"/>
              <a:t>totality of</a:t>
            </a:r>
            <a:r>
              <a:rPr lang="en-US" b="1" baseline="0" dirty="0"/>
              <a:t> evidence</a:t>
            </a:r>
            <a:r>
              <a:rPr lang="en-US" b="1" dirty="0"/>
              <a:t> based on the standard’s language before weighing</a:t>
            </a:r>
            <a:r>
              <a:rPr lang="en-US" b="1" baseline="0" dirty="0"/>
              <a:t> the teacher’s</a:t>
            </a:r>
            <a:r>
              <a:rPr lang="en-US" b="1" dirty="0"/>
              <a:t> role model and teacher leader practices.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Let’s now review student performance,</a:t>
            </a:r>
            <a:r>
              <a:rPr lang="en-US" b="1" baseline="0" dirty="0"/>
              <a:t> which the rubric also considers when teachers are earning ratings for the majority of the Performance Standards</a:t>
            </a:r>
            <a:r>
              <a:rPr lang="en-US" b="1" dirty="0"/>
              <a:t>.</a:t>
            </a:r>
            <a:r>
              <a:rPr lang="en-US" b="1" baseline="0" dirty="0"/>
              <a:t> </a:t>
            </a:r>
            <a:r>
              <a:rPr lang="en-US" dirty="0"/>
              <a:t>Perhaps you’ve noticed that each TAPS</a:t>
            </a:r>
            <a:r>
              <a:rPr lang="en-US" baseline="0" dirty="0"/>
              <a:t> </a:t>
            </a:r>
            <a:r>
              <a:rPr lang="en-US" dirty="0"/>
              <a:t>rubric level is also focused on how the students are responding to the instructional task. In addition</a:t>
            </a:r>
            <a:r>
              <a:rPr lang="en-US" baseline="0" dirty="0"/>
              <a:t> to teacher performance, t</a:t>
            </a:r>
            <a:r>
              <a:rPr lang="en-US" dirty="0"/>
              <a:t>her</a:t>
            </a:r>
            <a:r>
              <a:rPr lang="en-US" baseline="0" dirty="0"/>
              <a:t>e is a </a:t>
            </a:r>
            <a:r>
              <a:rPr lang="en-US" b="1" baseline="0" dirty="0"/>
              <a:t>clear </a:t>
            </a:r>
            <a:r>
              <a:rPr lang="en-US" b="1" dirty="0"/>
              <a:t>continuum of student</a:t>
            </a:r>
            <a:r>
              <a:rPr lang="en-US" b="1" baseline="0" dirty="0"/>
              <a:t> </a:t>
            </a:r>
            <a:r>
              <a:rPr lang="en-US" b="1" dirty="0"/>
              <a:t>practice displayed</a:t>
            </a:r>
            <a:r>
              <a:rPr lang="en-US" dirty="0"/>
              <a:t> in the rubrics too. </a:t>
            </a:r>
            <a:r>
              <a:rPr lang="en-US" baseline="0" dirty="0"/>
              <a:t>M</a:t>
            </a:r>
            <a:r>
              <a:rPr lang="en-US" dirty="0"/>
              <a:t>etacognitive thinking and self/peer assessing learners are often</a:t>
            </a:r>
            <a:r>
              <a:rPr lang="en-US" baseline="0" dirty="0"/>
              <a:t> a </a:t>
            </a:r>
            <a:r>
              <a:rPr lang="en-US" dirty="0"/>
              <a:t>Level IV, depending on the standard, and </a:t>
            </a:r>
            <a:r>
              <a:rPr lang="en-US" baseline="0" dirty="0"/>
              <a:t>the teacher’s role is more aligned to that of a coach or facilitator. Level IV learners have taken ownership of their learning and continually assess their progress, so can ascertain next steps and move forward. </a:t>
            </a:r>
            <a:r>
              <a:rPr lang="en-US" dirty="0"/>
              <a:t>Cognitive engagement thinking learners</a:t>
            </a:r>
            <a:r>
              <a:rPr lang="en-US" baseline="0" dirty="0"/>
              <a:t> are usually L</a:t>
            </a:r>
            <a:r>
              <a:rPr lang="en-US" dirty="0"/>
              <a:t>evel III. </a:t>
            </a:r>
            <a:r>
              <a:rPr lang="en-US" baseline="0" dirty="0"/>
              <a:t>Level III is evident when students apply previously learned skills to the new context to increase their competency or deeper understanding. </a:t>
            </a:r>
            <a:r>
              <a:rPr lang="en-US" dirty="0"/>
              <a:t>Compliant learners</a:t>
            </a:r>
            <a:r>
              <a:rPr lang="en-US" baseline="0" dirty="0"/>
              <a:t> reflect L</a:t>
            </a:r>
            <a:r>
              <a:rPr lang="en-US" dirty="0"/>
              <a:t>evel II. Level II often occurs because students are not connected to the learning or have already developed a level of understanding that does not academically push them forward. Unstructured learners are </a:t>
            </a:r>
            <a:r>
              <a:rPr lang="en-US" baseline="0" dirty="0"/>
              <a:t>usually L</a:t>
            </a:r>
            <a:r>
              <a:rPr lang="en-US" dirty="0"/>
              <a:t>evel I. Level I indicates that learning is impeded. There could be a variety of reasons why student learning is absent, such</a:t>
            </a:r>
            <a:r>
              <a:rPr lang="en-US" baseline="0" dirty="0"/>
              <a:t> as stu</a:t>
            </a:r>
            <a:r>
              <a:rPr lang="en-US" dirty="0"/>
              <a:t>dents</a:t>
            </a:r>
            <a:r>
              <a:rPr lang="en-US" baseline="0" dirty="0"/>
              <a:t> are </a:t>
            </a:r>
            <a:r>
              <a:rPr lang="en-US" dirty="0"/>
              <a:t>confused, disengaged, presented inaccurate information,</a:t>
            </a:r>
            <a:r>
              <a:rPr lang="en-US" baseline="0" dirty="0"/>
              <a:t> or </a:t>
            </a:r>
            <a:r>
              <a:rPr lang="en-US" dirty="0"/>
              <a:t>too overwhelmed by the content or task.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defTabSz="887242">
              <a:spcAft>
                <a:spcPts val="580"/>
              </a:spcAft>
              <a:defRPr/>
            </a:pPr>
            <a:endParaRPr lang="en-US" dirty="0"/>
          </a:p>
          <a:p>
            <a:pPr defTabSz="887242">
              <a:defRPr/>
            </a:pPr>
            <a:endParaRPr lang="en-US" dirty="0"/>
          </a:p>
          <a:p>
            <a:pPr eaLnBrk="1" hangingPunct="1"/>
            <a:endParaRPr lang="en-US" dirty="0">
              <a:ea typeface="ＭＳ Ｐゴシック" pitchFamily="34" charset="-128"/>
            </a:endParaRPr>
          </a:p>
          <a:p>
            <a:pPr defTabSz="887242">
              <a:spcAft>
                <a:spcPts val="580"/>
              </a:spcAft>
              <a:defRPr/>
            </a:pPr>
            <a:endParaRPr lang="en-US" dirty="0"/>
          </a:p>
          <a:p>
            <a:pPr defTabSz="887242">
              <a:spcAft>
                <a:spcPts val="580"/>
              </a:spcAft>
              <a:defRPr/>
            </a:pPr>
            <a:endParaRPr lang="en-US" dirty="0"/>
          </a:p>
          <a:p>
            <a:pPr defTabSz="887242">
              <a:spcAft>
                <a:spcPts val="580"/>
              </a:spcAft>
              <a:defRPr/>
            </a:pPr>
            <a:endParaRPr lang="en-US" dirty="0"/>
          </a:p>
          <a:p>
            <a:pPr defTabSz="887242">
              <a:spcAft>
                <a:spcPts val="580"/>
              </a:spcAft>
              <a:defRPr/>
            </a:pPr>
            <a:endParaRPr lang="en-US" dirty="0"/>
          </a:p>
          <a:p>
            <a:endParaRPr lang="en-US" dirty="0">
              <a:latin typeface="Times" charset="0"/>
            </a:endParaRPr>
          </a:p>
          <a:p>
            <a:endParaRPr lang="en-US" dirty="0">
              <a:latin typeface="Times" charset="0"/>
            </a:endParaRPr>
          </a:p>
        </p:txBody>
      </p:sp>
      <p:sp>
        <p:nvSpPr>
          <p:cNvPr id="229380" name="Slide Number Placeholder 3"/>
          <p:cNvSpPr>
            <a:spLocks noGrp="1"/>
          </p:cNvSpPr>
          <p:nvPr>
            <p:ph type="sldNum" sz="quarter" idx="5"/>
          </p:nvPr>
        </p:nvSpPr>
        <p:spPr/>
        <p:txBody>
          <a:bodyPr/>
          <a:lstStyle/>
          <a:p>
            <a:pPr defTabSz="967717">
              <a:defRPr/>
            </a:pPr>
            <a:fld id="{3D366A53-3999-4CD4-90A5-878A0A0A3C05}" type="slidenum">
              <a:rPr lang="en-US" smtClean="0">
                <a:solidFill>
                  <a:prstClr val="black"/>
                </a:solidFill>
                <a:latin typeface="Times" charset="0"/>
              </a:rPr>
              <a:pPr defTabSz="967717">
                <a:defRPr/>
              </a:pPr>
              <a:t>50</a:t>
            </a:fld>
            <a:endParaRPr lang="en-US" dirty="0">
              <a:solidFill>
                <a:prstClr val="black"/>
              </a:solidFill>
              <a:latin typeface="Times" charset="0"/>
            </a:endParaRPr>
          </a:p>
        </p:txBody>
      </p:sp>
      <p:sp>
        <p:nvSpPr>
          <p:cNvPr id="3" name="Header Placeholder 2">
            <a:extLst>
              <a:ext uri="{FF2B5EF4-FFF2-40B4-BE49-F238E27FC236}">
                <a16:creationId xmlns:a16="http://schemas.microsoft.com/office/drawing/2014/main" id="{4AE4EEA6-112E-4AB7-9F72-CC0D4060DD7C}"/>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9241152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3263"/>
            <a:ext cx="4692650" cy="3521075"/>
          </a:xfrm>
        </p:spPr>
      </p:sp>
      <p:sp>
        <p:nvSpPr>
          <p:cNvPr id="3" name="Notes Placeholder 2"/>
          <p:cNvSpPr>
            <a:spLocks noGrp="1"/>
          </p:cNvSpPr>
          <p:nvPr>
            <p:ph type="body" idx="1"/>
          </p:nvPr>
        </p:nvSpPr>
        <p:spPr/>
        <p:txBody>
          <a:bodyPr/>
          <a:lstStyle/>
          <a:p>
            <a:pPr defTabSz="914265">
              <a:defRPr/>
            </a:pPr>
            <a:r>
              <a:rPr lang="en-US" dirty="0"/>
              <a:t>Remember than in addition</a:t>
            </a:r>
            <a:r>
              <a:rPr lang="en-US" baseline="0" dirty="0"/>
              <a:t> to teacher performance, t</a:t>
            </a:r>
            <a:r>
              <a:rPr lang="en-US" dirty="0"/>
              <a:t>her</a:t>
            </a:r>
            <a:r>
              <a:rPr lang="en-US" baseline="0" dirty="0"/>
              <a:t>e is a </a:t>
            </a:r>
            <a:r>
              <a:rPr lang="en-US" b="1" baseline="0" dirty="0"/>
              <a:t>clear </a:t>
            </a:r>
            <a:r>
              <a:rPr lang="en-US" b="1" dirty="0"/>
              <a:t>continuum of student</a:t>
            </a:r>
            <a:r>
              <a:rPr lang="en-US" b="1" baseline="0" dirty="0"/>
              <a:t> </a:t>
            </a:r>
            <a:r>
              <a:rPr lang="en-US" b="1" dirty="0"/>
              <a:t>practice displayed</a:t>
            </a:r>
            <a:r>
              <a:rPr lang="en-US" dirty="0"/>
              <a:t> in the rubrics too. </a:t>
            </a:r>
          </a:p>
          <a:p>
            <a:pPr defTabSz="914265">
              <a:defRPr/>
            </a:pPr>
            <a:endParaRPr lang="en-US" dirty="0"/>
          </a:p>
          <a:p>
            <a:pPr defTabSz="914265">
              <a:defRPr/>
            </a:pPr>
            <a:r>
              <a:rPr lang="en-US" baseline="0" dirty="0"/>
              <a:t>M</a:t>
            </a:r>
            <a:r>
              <a:rPr lang="en-US" dirty="0"/>
              <a:t>etacognitive thinking and self/peer assessing learners are often</a:t>
            </a:r>
            <a:r>
              <a:rPr lang="en-US" baseline="0" dirty="0"/>
              <a:t> a </a:t>
            </a:r>
            <a:r>
              <a:rPr lang="en-US" dirty="0"/>
              <a:t>Level IV, depending on the standard, and </a:t>
            </a:r>
            <a:r>
              <a:rPr lang="en-US" baseline="0" dirty="0"/>
              <a:t>the teacher’s role is more aligned to that of a coach or facilitator. Level IV learners have taken ownership of their learning and continually assess their progress, so can ascertain next steps and move forward.</a:t>
            </a:r>
          </a:p>
          <a:p>
            <a:pPr defTabSz="914265">
              <a:defRPr/>
            </a:pPr>
            <a:endParaRPr lang="en-US" baseline="0" dirty="0"/>
          </a:p>
          <a:p>
            <a:pPr defTabSz="914265">
              <a:defRPr/>
            </a:pPr>
            <a:r>
              <a:rPr lang="en-US" dirty="0"/>
              <a:t>Cognitive engagement thinking learners</a:t>
            </a:r>
            <a:r>
              <a:rPr lang="en-US" baseline="0" dirty="0"/>
              <a:t> are usually L</a:t>
            </a:r>
            <a:r>
              <a:rPr lang="en-US" dirty="0"/>
              <a:t>evel III. </a:t>
            </a:r>
            <a:r>
              <a:rPr lang="en-US" baseline="0" dirty="0"/>
              <a:t>Level III is evident when students apply previously learned skills to the new context to increase their competency or deeper understanding. </a:t>
            </a:r>
          </a:p>
          <a:p>
            <a:pPr defTabSz="914265">
              <a:defRPr/>
            </a:pPr>
            <a:endParaRPr lang="en-US" baseline="0" dirty="0"/>
          </a:p>
          <a:p>
            <a:pPr defTabSz="914265">
              <a:defRPr/>
            </a:pPr>
            <a:r>
              <a:rPr lang="en-US" dirty="0"/>
              <a:t>Compliant learners</a:t>
            </a:r>
            <a:r>
              <a:rPr lang="en-US" baseline="0" dirty="0"/>
              <a:t> reflect L</a:t>
            </a:r>
            <a:r>
              <a:rPr lang="en-US" dirty="0"/>
              <a:t>evel II. Level II often occurs because students are not connected to the learning or have already developed a level of understanding that does not academically push them forward. </a:t>
            </a:r>
          </a:p>
          <a:p>
            <a:pPr defTabSz="914265">
              <a:defRPr/>
            </a:pPr>
            <a:endParaRPr lang="en-US" dirty="0"/>
          </a:p>
          <a:p>
            <a:pPr defTabSz="914265">
              <a:defRPr/>
            </a:pPr>
            <a:r>
              <a:rPr lang="en-US" dirty="0"/>
              <a:t>Unstructured learners are </a:t>
            </a:r>
            <a:r>
              <a:rPr lang="en-US" baseline="0" dirty="0"/>
              <a:t>usually L</a:t>
            </a:r>
            <a:r>
              <a:rPr lang="en-US" dirty="0"/>
              <a:t>evel I. Level I indicates that learning is impeded. There could be a variety of reasons why student learning is absent, such</a:t>
            </a:r>
            <a:r>
              <a:rPr lang="en-US" baseline="0" dirty="0"/>
              <a:t> as stu</a:t>
            </a:r>
            <a:r>
              <a:rPr lang="en-US" dirty="0"/>
              <a:t>dents</a:t>
            </a:r>
            <a:r>
              <a:rPr lang="en-US" baseline="0" dirty="0"/>
              <a:t> are </a:t>
            </a:r>
            <a:r>
              <a:rPr lang="en-US" dirty="0"/>
              <a:t>confused, disengaged, presented inaccurate information,</a:t>
            </a:r>
            <a:r>
              <a:rPr lang="en-US" baseline="0" dirty="0"/>
              <a:t> or </a:t>
            </a:r>
            <a:r>
              <a:rPr lang="en-US" dirty="0"/>
              <a:t>too overwhelmed by the content or task. </a:t>
            </a:r>
          </a:p>
          <a:p>
            <a:pPr defTabSz="914265">
              <a:defRPr/>
            </a:pPr>
            <a:endParaRPr lang="en-US" dirty="0"/>
          </a:p>
          <a:p>
            <a:pPr defTabSz="914265">
              <a:defRPr/>
            </a:pPr>
            <a:endParaRPr lang="en-US" dirty="0"/>
          </a:p>
          <a:p>
            <a:pPr defTabSz="914265">
              <a:defRPr/>
            </a:pPr>
            <a:endParaRPr lang="en-US" baseline="0" dirty="0"/>
          </a:p>
          <a:p>
            <a:pPr defTabSz="914265">
              <a:defRPr/>
            </a:pPr>
            <a:endParaRPr lang="en-US" baseline="0" dirty="0"/>
          </a:p>
          <a:p>
            <a:endParaRPr lang="en-US" dirty="0"/>
          </a:p>
          <a:p>
            <a:endParaRPr lang="en-US" dirty="0"/>
          </a:p>
          <a:p>
            <a:r>
              <a:rPr lang="en-US" b="1" dirty="0"/>
              <a:t> </a:t>
            </a:r>
          </a:p>
          <a:p>
            <a:pPr defTabSz="942150">
              <a:defRPr/>
            </a:pPr>
            <a:endParaRPr lang="en-US" b="1" dirty="0">
              <a:latin typeface="Times" charset="0"/>
            </a:endParaRPr>
          </a:p>
          <a:p>
            <a:endParaRPr lang="en-US" dirty="0"/>
          </a:p>
          <a:p>
            <a:r>
              <a:rPr lang="en-US" b="1" dirty="0"/>
              <a:t> </a:t>
            </a:r>
          </a:p>
          <a:p>
            <a:endParaRPr lang="en-US" dirty="0"/>
          </a:p>
        </p:txBody>
      </p:sp>
      <p:sp>
        <p:nvSpPr>
          <p:cNvPr id="4" name="Footer Placeholder 3"/>
          <p:cNvSpPr>
            <a:spLocks noGrp="1"/>
          </p:cNvSpPr>
          <p:nvPr>
            <p:ph type="ftr" sz="quarter" idx="10"/>
          </p:nvPr>
        </p:nvSpPr>
        <p:spPr/>
        <p:txBody>
          <a:bodyPr/>
          <a:lstStyle/>
          <a:p>
            <a:r>
              <a:rPr lang="en-US" dirty="0"/>
              <a:t>7/1/2016</a:t>
            </a:r>
          </a:p>
        </p:txBody>
      </p:sp>
      <p:sp>
        <p:nvSpPr>
          <p:cNvPr id="5" name="Slide Number Placeholder 4"/>
          <p:cNvSpPr>
            <a:spLocks noGrp="1"/>
          </p:cNvSpPr>
          <p:nvPr>
            <p:ph type="sldNum" sz="quarter" idx="11"/>
          </p:nvPr>
        </p:nvSpPr>
        <p:spPr/>
        <p:txBody>
          <a:bodyPr/>
          <a:lstStyle/>
          <a:p>
            <a:fld id="{9EAE2243-6155-4A98-B8A8-E05803994D1B}" type="slidenum">
              <a:rPr lang="en-US" smtClean="0"/>
              <a:t>51</a:t>
            </a:fld>
            <a:endParaRPr lang="en-US" dirty="0"/>
          </a:p>
        </p:txBody>
      </p:sp>
    </p:spTree>
    <p:extLst>
      <p:ext uri="{BB962C8B-B14F-4D97-AF65-F5344CB8AC3E}">
        <p14:creationId xmlns:p14="http://schemas.microsoft.com/office/powerpoint/2010/main" val="16300593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xfrm>
            <a:off x="1257300" y="719138"/>
            <a:ext cx="4800600" cy="3600450"/>
          </a:xfrm>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Any questions?</a:t>
            </a:r>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862" eaLnBrk="0" hangingPunct="0">
              <a:defRPr sz="1300">
                <a:solidFill>
                  <a:srgbClr val="5F5F5F"/>
                </a:solidFill>
                <a:latin typeface="Arial" pitchFamily="34" charset="0"/>
              </a:defRPr>
            </a:lvl1pPr>
            <a:lvl2pPr marL="770573" indent="-296373" defTabSz="964862" eaLnBrk="0" hangingPunct="0">
              <a:defRPr sz="1300">
                <a:solidFill>
                  <a:srgbClr val="5F5F5F"/>
                </a:solidFill>
                <a:latin typeface="Arial" pitchFamily="34" charset="0"/>
              </a:defRPr>
            </a:lvl2pPr>
            <a:lvl3pPr marL="1185496" indent="-237099" defTabSz="964862" eaLnBrk="0" hangingPunct="0">
              <a:defRPr sz="1300">
                <a:solidFill>
                  <a:srgbClr val="5F5F5F"/>
                </a:solidFill>
                <a:latin typeface="Arial" pitchFamily="34" charset="0"/>
              </a:defRPr>
            </a:lvl3pPr>
            <a:lvl4pPr marL="1659694" indent="-237099" defTabSz="964862" eaLnBrk="0" hangingPunct="0">
              <a:defRPr sz="1300">
                <a:solidFill>
                  <a:srgbClr val="5F5F5F"/>
                </a:solidFill>
                <a:latin typeface="Arial" pitchFamily="34" charset="0"/>
              </a:defRPr>
            </a:lvl4pPr>
            <a:lvl5pPr marL="2133893" indent="-237099" defTabSz="964862" eaLnBrk="0" hangingPunct="0">
              <a:defRPr sz="1300">
                <a:solidFill>
                  <a:srgbClr val="5F5F5F"/>
                </a:solidFill>
                <a:latin typeface="Arial" pitchFamily="34" charset="0"/>
              </a:defRPr>
            </a:lvl5pPr>
            <a:lvl6pPr marL="2608090" indent="-237099" defTabSz="964862" eaLnBrk="0" fontAlgn="base" hangingPunct="0">
              <a:spcBef>
                <a:spcPct val="0"/>
              </a:spcBef>
              <a:spcAft>
                <a:spcPct val="0"/>
              </a:spcAft>
              <a:defRPr sz="1300">
                <a:solidFill>
                  <a:srgbClr val="5F5F5F"/>
                </a:solidFill>
                <a:latin typeface="Arial" pitchFamily="34" charset="0"/>
              </a:defRPr>
            </a:lvl6pPr>
            <a:lvl7pPr marL="3082289" indent="-237099" defTabSz="964862" eaLnBrk="0" fontAlgn="base" hangingPunct="0">
              <a:spcBef>
                <a:spcPct val="0"/>
              </a:spcBef>
              <a:spcAft>
                <a:spcPct val="0"/>
              </a:spcAft>
              <a:defRPr sz="1300">
                <a:solidFill>
                  <a:srgbClr val="5F5F5F"/>
                </a:solidFill>
                <a:latin typeface="Arial" pitchFamily="34" charset="0"/>
              </a:defRPr>
            </a:lvl7pPr>
            <a:lvl8pPr marL="3556488" indent="-237099" defTabSz="964862" eaLnBrk="0" fontAlgn="base" hangingPunct="0">
              <a:spcBef>
                <a:spcPct val="0"/>
              </a:spcBef>
              <a:spcAft>
                <a:spcPct val="0"/>
              </a:spcAft>
              <a:defRPr sz="1300">
                <a:solidFill>
                  <a:srgbClr val="5F5F5F"/>
                </a:solidFill>
                <a:latin typeface="Arial" pitchFamily="34" charset="0"/>
              </a:defRPr>
            </a:lvl8pPr>
            <a:lvl9pPr marL="4030685" indent="-237099" defTabSz="964862" eaLnBrk="0" fontAlgn="base" hangingPunct="0">
              <a:spcBef>
                <a:spcPct val="0"/>
              </a:spcBef>
              <a:spcAft>
                <a:spcPct val="0"/>
              </a:spcAft>
              <a:defRPr sz="1300">
                <a:solidFill>
                  <a:srgbClr val="5F5F5F"/>
                </a:solidFill>
                <a:latin typeface="Arial" pitchFamily="34" charset="0"/>
              </a:defRPr>
            </a:lvl9pPr>
          </a:lstStyle>
          <a:p>
            <a:fld id="{44A838CE-BFBF-467D-9CB5-2088F247AFC2}" type="slidenum">
              <a:rPr lang="en-US" altLang="en-US" sz="1400">
                <a:solidFill>
                  <a:srgbClr val="000000"/>
                </a:solidFill>
                <a:latin typeface="Times" pitchFamily="18" charset="0"/>
              </a:rPr>
              <a:pPr/>
              <a:t>52</a:t>
            </a:fld>
            <a:endParaRPr lang="en-US" altLang="en-US" sz="1400" dirty="0">
              <a:solidFill>
                <a:srgbClr val="000000"/>
              </a:solidFill>
              <a:latin typeface="Times" pitchFamily="18" charset="0"/>
            </a:endParaRPr>
          </a:p>
        </p:txBody>
      </p:sp>
      <p:sp>
        <p:nvSpPr>
          <p:cNvPr id="2" name="Header Placeholder 1">
            <a:extLst>
              <a:ext uri="{FF2B5EF4-FFF2-40B4-BE49-F238E27FC236}">
                <a16:creationId xmlns:a16="http://schemas.microsoft.com/office/drawing/2014/main" id="{2659FEF9-097A-4F6B-AAB5-71B3FFB2C880}"/>
              </a:ext>
            </a:extLst>
          </p:cNvPr>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722311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EAE2243-6155-4A98-B8A8-E05803994D1B}" type="slidenum">
              <a:rPr lang="en-US" smtClean="0"/>
              <a:t>53</a:t>
            </a:fld>
            <a:endParaRPr lang="en-US" dirty="0"/>
          </a:p>
        </p:txBody>
      </p:sp>
    </p:spTree>
    <p:extLst>
      <p:ext uri="{BB962C8B-B14F-4D97-AF65-F5344CB8AC3E}">
        <p14:creationId xmlns:p14="http://schemas.microsoft.com/office/powerpoint/2010/main" val="1698961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EAE2243-6155-4A98-B8A8-E05803994D1B}" type="slidenum">
              <a:rPr lang="en-US" smtClean="0"/>
              <a:t>54</a:t>
            </a:fld>
            <a:endParaRPr lang="en-US" dirty="0"/>
          </a:p>
        </p:txBody>
      </p:sp>
      <p:sp>
        <p:nvSpPr>
          <p:cNvPr id="6" name="Header Placeholder 5">
            <a:extLst>
              <a:ext uri="{FF2B5EF4-FFF2-40B4-BE49-F238E27FC236}">
                <a16:creationId xmlns:a16="http://schemas.microsoft.com/office/drawing/2014/main" id="{43D7B6F9-1AA0-4493-A151-9B61F74B7834}"/>
              </a:ext>
            </a:extLst>
          </p:cNvPr>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949438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It’s no wonder teachers are frustrated, even in light of our desire to find ways to support their continuous growth.  While our intentions are good, our role is to be sure what we’re asking them to do is a way to improve the work they already do….AND we have to consider that something we’ve already asked them to do is not giving us the desired outcome and REMOVE it from their plates.</a:t>
            </a:r>
          </a:p>
          <a:p>
            <a:r>
              <a:rPr lang="en-US" sz="1200" b="0" i="0" u="none" strike="noStrike" kern="1200" baseline="0" dirty="0">
                <a:solidFill>
                  <a:schemeClr val="tx1"/>
                </a:solidFill>
                <a:latin typeface="+mn-lt"/>
                <a:ea typeface="+mn-ea"/>
                <a:cs typeface="+mn-cs"/>
              </a:rPr>
              <a:t>	 	</a:t>
            </a:r>
          </a:p>
        </p:txBody>
      </p:sp>
      <p:sp>
        <p:nvSpPr>
          <p:cNvPr id="5" name="Slide Number Placeholder 4"/>
          <p:cNvSpPr>
            <a:spLocks noGrp="1"/>
          </p:cNvSpPr>
          <p:nvPr>
            <p:ph type="sldNum" sz="quarter" idx="11"/>
          </p:nvPr>
        </p:nvSpPr>
        <p:spPr/>
        <p:txBody>
          <a:bodyPr/>
          <a:lstStyle/>
          <a:p>
            <a:fld id="{9EAE2243-6155-4A98-B8A8-E05803994D1B}" type="slidenum">
              <a:rPr lang="en-US" smtClean="0"/>
              <a:t>6</a:t>
            </a:fld>
            <a:endParaRPr lang="en-US" dirty="0"/>
          </a:p>
        </p:txBody>
      </p:sp>
      <p:sp>
        <p:nvSpPr>
          <p:cNvPr id="6" name="Header Placeholder 5">
            <a:extLst>
              <a:ext uri="{FF2B5EF4-FFF2-40B4-BE49-F238E27FC236}">
                <a16:creationId xmlns:a16="http://schemas.microsoft.com/office/drawing/2014/main" id="{0CA869EA-8D00-42F8-A022-1A55259ABEF1}"/>
              </a:ext>
            </a:extLst>
          </p:cNvPr>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379428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got to guide them in making connections so that they stop automatically thinking that everything new is “just one more thing.” So the first thing we can do to support teachers and administrators in this continuous improvement journey is to always make the connection to something important and impactful that we already do – Georgia’s 5 systems of continuous improvement.  When teachers and leaders automatically make those connections on their own, their work becomes more meaningful and their time is spent in more valuable ways. </a:t>
            </a:r>
          </a:p>
        </p:txBody>
      </p:sp>
      <p:sp>
        <p:nvSpPr>
          <p:cNvPr id="5" name="Slide Number Placeholder 4"/>
          <p:cNvSpPr>
            <a:spLocks noGrp="1"/>
          </p:cNvSpPr>
          <p:nvPr>
            <p:ph type="sldNum" sz="quarter" idx="11"/>
          </p:nvPr>
        </p:nvSpPr>
        <p:spPr/>
        <p:txBody>
          <a:bodyPr/>
          <a:lstStyle/>
          <a:p>
            <a:fld id="{9EAE2243-6155-4A98-B8A8-E05803994D1B}" type="slidenum">
              <a:rPr lang="en-US" smtClean="0"/>
              <a:t>7</a:t>
            </a:fld>
            <a:endParaRPr lang="en-US" dirty="0"/>
          </a:p>
        </p:txBody>
      </p:sp>
      <p:sp>
        <p:nvSpPr>
          <p:cNvPr id="6" name="Header Placeholder 5">
            <a:extLst>
              <a:ext uri="{FF2B5EF4-FFF2-40B4-BE49-F238E27FC236}">
                <a16:creationId xmlns:a16="http://schemas.microsoft.com/office/drawing/2014/main" id="{FB9907CE-18FC-4069-8649-B3AF2B260A3F}"/>
              </a:ext>
            </a:extLst>
          </p:cNvPr>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271457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a:t>
            </a:r>
            <a:r>
              <a:rPr lang="en-US" baseline="0" dirty="0"/>
              <a:t> this is OUR shared Theory of Action and the purpose of the conference</a:t>
            </a:r>
          </a:p>
          <a:p>
            <a:endParaRPr lang="en-US" baseline="0" dirty="0"/>
          </a:p>
          <a:p>
            <a:r>
              <a:rPr lang="en-US" baseline="0" dirty="0"/>
              <a:t>(This slide came from the SDE.)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8</a:t>
            </a:fld>
            <a:endParaRPr lang="en-US" dirty="0"/>
          </a:p>
        </p:txBody>
      </p:sp>
      <p:sp>
        <p:nvSpPr>
          <p:cNvPr id="5" name="Header Placeholder 4">
            <a:extLst>
              <a:ext uri="{FF2B5EF4-FFF2-40B4-BE49-F238E27FC236}">
                <a16:creationId xmlns:a16="http://schemas.microsoft.com/office/drawing/2014/main" id="{BF89CEE3-2A87-4965-B657-76C8D6047F05}"/>
              </a:ext>
            </a:extLst>
          </p:cNvPr>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4225881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are familiar with this graphic?</a:t>
            </a:r>
          </a:p>
          <a:p>
            <a:endParaRPr lang="en-US" dirty="0"/>
          </a:p>
          <a:p>
            <a:r>
              <a:rPr lang="en-US" dirty="0"/>
              <a:t>Green = How</a:t>
            </a:r>
            <a:r>
              <a:rPr lang="en-US" baseline="0" dirty="0"/>
              <a:t> we improve continuously</a:t>
            </a:r>
            <a:endParaRPr lang="en-US" dirty="0"/>
          </a:p>
          <a:p>
            <a:endParaRPr lang="en-US" dirty="0"/>
          </a:p>
          <a:p>
            <a:r>
              <a:rPr lang="en-US" dirty="0"/>
              <a:t>Orange</a:t>
            </a:r>
            <a:r>
              <a:rPr lang="en-US" baseline="0" dirty="0"/>
              <a:t> – What?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whole child should always be at the center of our continuous improvement efforts. The five</a:t>
            </a:r>
            <a:r>
              <a:rPr lang="en-US" sz="1200" b="0" baseline="0" dirty="0"/>
              <a:t> systems all support Georgia’s focus on the whole child.</a:t>
            </a:r>
            <a:endParaRPr lang="en-US" b="0" dirty="0"/>
          </a:p>
          <a:p>
            <a:endParaRPr lang="en-US" baseline="0" dirty="0"/>
          </a:p>
        </p:txBody>
      </p:sp>
      <p:sp>
        <p:nvSpPr>
          <p:cNvPr id="4" name="Slide Number Placeholder 3"/>
          <p:cNvSpPr>
            <a:spLocks noGrp="1"/>
          </p:cNvSpPr>
          <p:nvPr>
            <p:ph type="sldNum" sz="quarter" idx="10"/>
          </p:nvPr>
        </p:nvSpPr>
        <p:spPr/>
        <p:txBody>
          <a:bodyPr/>
          <a:lstStyle/>
          <a:p>
            <a:fld id="{E6530340-F5C0-43BA-9CC1-D63E860F355B}" type="slidenum">
              <a:rPr lang="en-US" smtClean="0"/>
              <a:t>9</a:t>
            </a:fld>
            <a:endParaRPr lang="en-US" dirty="0"/>
          </a:p>
        </p:txBody>
      </p:sp>
      <p:sp>
        <p:nvSpPr>
          <p:cNvPr id="5" name="Header Placeholder 4">
            <a:extLst>
              <a:ext uri="{FF2B5EF4-FFF2-40B4-BE49-F238E27FC236}">
                <a16:creationId xmlns:a16="http://schemas.microsoft.com/office/drawing/2014/main" id="{306C839D-7E8B-476C-9175-E73303DB29B7}"/>
              </a:ext>
            </a:extLst>
          </p:cNvPr>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423871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prstClr val="white"/>
                </a:solidFill>
              </a:rPr>
              <a:t>Richard Woods, Georgia’s School Superintendent</a:t>
            </a:r>
          </a:p>
          <a:p>
            <a:pPr algn="r"/>
            <a:r>
              <a:rPr lang="en-US" b="1" i="1" dirty="0">
                <a:solidFill>
                  <a:prstClr val="white"/>
                </a:solidFill>
              </a:rPr>
              <a:t>“Educating Georgia’s Future”</a:t>
            </a:r>
          </a:p>
          <a:p>
            <a:pPr algn="r"/>
            <a:r>
              <a:rPr lang="en-US" b="1" dirty="0">
                <a:solidFill>
                  <a:prstClr val="white"/>
                </a:solidFill>
                <a:hlinkClick r:id="rId4"/>
              </a:rPr>
              <a:t>gadoe.org</a:t>
            </a:r>
            <a:endParaRPr lang="en-US" b="1" dirty="0">
              <a:solidFill>
                <a:prstClr val="white"/>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3637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90620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4591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1" cy="1143000"/>
          </a:xfrm>
        </p:spPr>
        <p:txBody>
          <a:bodyPr/>
          <a:lstStyle/>
          <a:p>
            <a:r>
              <a:rPr lang="en-US"/>
              <a:t>Click to edit Master title style</a:t>
            </a:r>
          </a:p>
        </p:txBody>
      </p:sp>
      <p:sp>
        <p:nvSpPr>
          <p:cNvPr id="3" name="Text Placeholder 2"/>
          <p:cNvSpPr>
            <a:spLocks noGrp="1"/>
          </p:cNvSpPr>
          <p:nvPr>
            <p:ph type="body" sz="half" idx="1"/>
          </p:nvPr>
        </p:nvSpPr>
        <p:spPr>
          <a:xfrm>
            <a:off x="457202" y="1600200"/>
            <a:ext cx="4038599"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599" cy="4530725"/>
          </a:xfrm>
        </p:spPr>
        <p:txBody>
          <a:bodyPr/>
          <a:lstStyle/>
          <a:p>
            <a:pPr lvl="0"/>
            <a:endParaRPr lang="en-US" noProof="0" dirty="0"/>
          </a:p>
        </p:txBody>
      </p:sp>
      <p:sp>
        <p:nvSpPr>
          <p:cNvPr id="5" name="Rectangle 46"/>
          <p:cNvSpPr>
            <a:spLocks noGrp="1" noChangeArrowheads="1"/>
          </p:cNvSpPr>
          <p:nvPr>
            <p:ph type="sldNum" sz="quarter" idx="10"/>
          </p:nvPr>
        </p:nvSpPr>
        <p:spPr/>
        <p:txBody>
          <a:bodyPr/>
          <a:lstStyle>
            <a:lvl1pPr eaLnBrk="0" fontAlgn="auto" hangingPunct="0">
              <a:spcBef>
                <a:spcPts val="0"/>
              </a:spcBef>
              <a:spcAft>
                <a:spcPts val="0"/>
              </a:spcAft>
              <a:defRPr>
                <a:solidFill>
                  <a:prstClr val="black"/>
                </a:solidFill>
                <a:ea typeface="MS PGothic" pitchFamily="34" charset="-128"/>
              </a:defRPr>
            </a:lvl1pPr>
          </a:lstStyle>
          <a:p>
            <a:pPr>
              <a:defRPr/>
            </a:pPr>
            <a:fld id="{6E786F51-4F46-4FAC-9F55-A02C8AB2F16C}" type="slidenum">
              <a:rPr lang="en-US"/>
              <a:pPr>
                <a:defRPr/>
              </a:pPr>
              <a:t>‹#›</a:t>
            </a:fld>
            <a:endParaRPr lang="en-US" dirty="0"/>
          </a:p>
        </p:txBody>
      </p:sp>
    </p:spTree>
    <p:extLst>
      <p:ext uri="{BB962C8B-B14F-4D97-AF65-F5344CB8AC3E}">
        <p14:creationId xmlns:p14="http://schemas.microsoft.com/office/powerpoint/2010/main" val="3231639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3243023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2433727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215321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1414160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9F660E47-A75E-42F6-AC94-A5FD723F2CFC}" type="slidenum">
              <a:rPr lang="en-US"/>
              <a:pPr>
                <a:defRPr/>
              </a:pPr>
              <a:t>‹#›</a:t>
            </a:fld>
            <a:endParaRPr lang="en-US" dirty="0"/>
          </a:p>
        </p:txBody>
      </p:sp>
    </p:spTree>
    <p:extLst>
      <p:ext uri="{BB962C8B-B14F-4D97-AF65-F5344CB8AC3E}">
        <p14:creationId xmlns:p14="http://schemas.microsoft.com/office/powerpoint/2010/main" val="3665429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D276FE62-0A60-4437-8696-C449EDC13B43}" type="slidenum">
              <a:rPr lang="en-US"/>
              <a:pPr>
                <a:defRPr/>
              </a:pPr>
              <a:t>‹#›</a:t>
            </a:fld>
            <a:endParaRPr lang="en-US" dirty="0"/>
          </a:p>
        </p:txBody>
      </p:sp>
    </p:spTree>
    <p:extLst>
      <p:ext uri="{BB962C8B-B14F-4D97-AF65-F5344CB8AC3E}">
        <p14:creationId xmlns:p14="http://schemas.microsoft.com/office/powerpoint/2010/main" val="7844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376480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2098590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2281807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3096521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1658671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1834245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3373657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3611743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4101955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16961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3739843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350818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prstClr val="white"/>
                </a:solidFill>
              </a:rPr>
              <a:t>Richard Woods, Georgia’s School Superintendent</a:t>
            </a:r>
          </a:p>
          <a:p>
            <a:pPr algn="r"/>
            <a:r>
              <a:rPr lang="en-US" b="1" i="1" dirty="0">
                <a:solidFill>
                  <a:prstClr val="white"/>
                </a:solidFill>
              </a:rPr>
              <a:t>“Educating Georgia’s Future”</a:t>
            </a:r>
          </a:p>
          <a:p>
            <a:pPr algn="r"/>
            <a:r>
              <a:rPr lang="en-US" b="1" dirty="0">
                <a:solidFill>
                  <a:prstClr val="white"/>
                </a:solidFill>
                <a:hlinkClick r:id="rId4"/>
              </a:rPr>
              <a:t>gadoe.org</a:t>
            </a:r>
            <a:endParaRPr lang="en-US" b="1" dirty="0">
              <a:solidFill>
                <a:prstClr val="white"/>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22458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3660434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1869036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3365089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837049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35417874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3292193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2709424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41340214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2207638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181140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577933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3882865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12163812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3976111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15079720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991E92A8-A9B4-46E7-B0CB-9018064C3112}" type="slidenum">
              <a:rPr lang="en-US"/>
              <a:pPr>
                <a:defRPr/>
              </a:pPr>
              <a:t>‹#›</a:t>
            </a:fld>
            <a:endParaRPr lang="en-US" dirty="0"/>
          </a:p>
        </p:txBody>
      </p:sp>
    </p:spTree>
    <p:extLst>
      <p:ext uri="{BB962C8B-B14F-4D97-AF65-F5344CB8AC3E}">
        <p14:creationId xmlns:p14="http://schemas.microsoft.com/office/powerpoint/2010/main" val="802857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980564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ltLang="en-US">
                <a:solidFill>
                  <a:prstClr val="white"/>
                </a:solidFill>
              </a:rPr>
              <a:t>1/15/2018</a:t>
            </a:r>
            <a:endParaRPr lang="en-US" altLang="en-US" dirty="0">
              <a:solidFill>
                <a:prstClr val="white"/>
              </a:solidFill>
            </a:endParaRPr>
          </a:p>
        </p:txBody>
      </p:sp>
      <p:sp>
        <p:nvSpPr>
          <p:cNvPr id="6" name="Slide Number Placeholder 5"/>
          <p:cNvSpPr>
            <a:spLocks noGrp="1"/>
          </p:cNvSpPr>
          <p:nvPr>
            <p:ph type="sldNum" sz="quarter" idx="11"/>
          </p:nvPr>
        </p:nvSpPr>
        <p:spPr/>
        <p:txBody>
          <a:bodyPr/>
          <a:lstStyle>
            <a:lvl1pPr>
              <a:defRPr/>
            </a:lvl1pPr>
          </a:lstStyle>
          <a:p>
            <a:pPr>
              <a:defRPr/>
            </a:pPr>
            <a:fld id="{109567DB-A164-4CC3-A3A6-28F77C14EE9A}"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18450801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defTabSz="914123" eaLnBrk="0" fontAlgn="auto" hangingPunct="0">
              <a:spcBef>
                <a:spcPts val="0"/>
              </a:spcBef>
              <a:spcAft>
                <a:spcPts val="0"/>
              </a:spcAft>
              <a:defRPr>
                <a:solidFill>
                  <a:prstClr val="black"/>
                </a:solidFill>
                <a:ea typeface="MS PGothic" pitchFamily="34" charset="-128"/>
                <a:cs typeface="+mn-cs"/>
              </a:defRPr>
            </a:lvl1pPr>
          </a:lstStyle>
          <a:p>
            <a:pPr>
              <a:defRPr/>
            </a:pPr>
            <a:fld id="{361C7F85-EDBD-4EA4-83AF-2B03D1D66EF0}" type="slidenum">
              <a:rPr lang="en-US"/>
              <a:pPr>
                <a:defRPr/>
              </a:pPr>
              <a:t>‹#›</a:t>
            </a:fld>
            <a:endParaRPr lang="en-US" dirty="0"/>
          </a:p>
        </p:txBody>
      </p:sp>
    </p:spTree>
    <p:extLst>
      <p:ext uri="{BB962C8B-B14F-4D97-AF65-F5344CB8AC3E}">
        <p14:creationId xmlns:p14="http://schemas.microsoft.com/office/powerpoint/2010/main" val="3247423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4088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solidFill>
                  <a:prstClr val="white"/>
                </a:solidFill>
              </a:rPr>
              <a:t>1/15/2018</a:t>
            </a:r>
            <a:endParaRPr lang="en-US" dirty="0">
              <a:solidFill>
                <a:prstClr val="white"/>
              </a:solidFill>
            </a:endParaRPr>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897662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solidFill>
                  <a:prstClr val="white"/>
                </a:solidFill>
              </a:rPr>
              <a:t>1/15/2018</a:t>
            </a:r>
            <a:endParaRPr lang="en-US" dirty="0">
              <a:solidFill>
                <a:prstClr val="white"/>
              </a:solidFill>
            </a:endParaRPr>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1/15/2018</a:t>
            </a:r>
            <a:endParaRPr lang="en-US" dirty="0">
              <a:solidFill>
                <a:prstClr val="white"/>
              </a:solidFill>
            </a:endParaRPr>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prstClr val="white"/>
                </a:solidFill>
              </a:rPr>
              <a:t>Richard Woods, Georgia’s School Superintendent</a:t>
            </a:r>
          </a:p>
          <a:p>
            <a:pPr algn="r"/>
            <a:r>
              <a:rPr lang="en-US" b="1" i="1" dirty="0">
                <a:solidFill>
                  <a:prstClr val="white"/>
                </a:solidFill>
              </a:rPr>
              <a:t>“Educating Georgia’s Future”</a:t>
            </a:r>
          </a:p>
          <a:p>
            <a:pPr algn="r"/>
            <a:r>
              <a:rPr lang="en-US" b="1" dirty="0">
                <a:solidFill>
                  <a:prstClr val="white"/>
                </a:solidFill>
                <a:hlinkClick r:id="rId3"/>
              </a:rPr>
              <a:t>gadoe.org</a:t>
            </a:r>
            <a:endParaRPr lang="en-US" b="1" dirty="0">
              <a:solidFill>
                <a:prstClr val="white"/>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24189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27300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1/15/2018</a:t>
            </a:r>
            <a:endParaRPr lang="en-US" dirty="0">
              <a:solidFill>
                <a:prstClr val="white"/>
              </a:solidFill>
            </a:endParaRPr>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40466506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hyperlink" Target="http://www.gadoe.or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49"/>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solidFill>
                  <a:prstClr val="white"/>
                </a:solidFill>
              </a:rPr>
              <a:t>1/15/2018</a:t>
            </a:r>
            <a:endParaRPr lang="en-US" dirty="0">
              <a:solidFill>
                <a:prstClr val="white"/>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1/15/2018</a:t>
            </a:r>
            <a:endParaRPr lang="en-US" dirty="0">
              <a:solidFill>
                <a:prstClr val="white"/>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rotWithShape="1">
          <a:blip r:embed="rId50"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prstClr val="black">
                    <a:lumMod val="65000"/>
                    <a:lumOff val="35000"/>
                  </a:prstClr>
                </a:solidFill>
              </a:rPr>
              <a:t>Richard Woods, </a:t>
            </a:r>
          </a:p>
          <a:p>
            <a:pPr algn="r"/>
            <a:r>
              <a:rPr lang="en-US" sz="1000" b="1" dirty="0">
                <a:solidFill>
                  <a:prstClr val="black">
                    <a:lumMod val="65000"/>
                    <a:lumOff val="35000"/>
                  </a:prstClr>
                </a:solidFill>
              </a:rPr>
              <a:t>Georgia’s School Superintendent</a:t>
            </a:r>
          </a:p>
          <a:p>
            <a:pPr algn="r"/>
            <a:r>
              <a:rPr lang="en-US" sz="1000" b="1" i="1" dirty="0">
                <a:solidFill>
                  <a:prstClr val="black">
                    <a:lumMod val="65000"/>
                    <a:lumOff val="35000"/>
                  </a:prstClr>
                </a:solidFill>
              </a:rPr>
              <a:t>“Educating Georgia’s Future”</a:t>
            </a:r>
          </a:p>
          <a:p>
            <a:pPr algn="r"/>
            <a:r>
              <a:rPr lang="en-US" sz="1000" b="1" dirty="0">
                <a:solidFill>
                  <a:prstClr val="black">
                    <a:lumMod val="65000"/>
                    <a:lumOff val="35000"/>
                  </a:prstClr>
                </a:solidFill>
                <a:hlinkClick r:id="rId51"/>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4117904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7" r:id="rId43"/>
    <p:sldLayoutId id="2147483710" r:id="rId44"/>
    <p:sldLayoutId id="2147483711" r:id="rId45"/>
    <p:sldLayoutId id="2147483712" r:id="rId46"/>
    <p:sldLayoutId id="2147483714" r:id="rId47"/>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hyperlink" Target="http://wapo.st/2kPG7vX?tid=ss_mail&amp;utm_term=.d058137bdcaf"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youtube.com/watch?v=rJxFXjfB_B4" TargetMode="Externa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teachingchannel.org/videos/structuring-questioning-in-classroom"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hyperlink" Target="https://vimeo.com/43990520" TargetMode="External"/><Relationship Id="rId4" Type="http://schemas.openxmlformats.org/officeDocument/2006/relationships/hyperlink" Target="https://www.teachingchannel.org/videos/class-warm-up-routine"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s://www.youtube.com/watch?v=27aWgfXmY_8&amp;t=1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www.teachingchannel.org/videos/structuring-questioning-in-classroom" TargetMode="External"/><Relationship Id="rId3" Type="http://schemas.openxmlformats.org/officeDocument/2006/relationships/hyperlink" Target="http://wapo.st/2kPG7vX?tid=ss_mail&amp;utm_term=.d058137bdcaf" TargetMode="External"/><Relationship Id="rId7" Type="http://schemas.openxmlformats.org/officeDocument/2006/relationships/hyperlink" Target="https://www.teachingchannel.org/videos/class-warm-up-routine" TargetMode="External"/><Relationship Id="rId12" Type="http://schemas.openxmlformats.org/officeDocument/2006/relationships/hyperlink" Target="https://www.youtube.com/watch?v=27aWgfXmY_8&amp;t=1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vimeo.com/43990520" TargetMode="External"/><Relationship Id="rId11" Type="http://schemas.openxmlformats.org/officeDocument/2006/relationships/hyperlink" Target="http://wat.wceruw.org/index.aspx" TargetMode="External"/><Relationship Id="rId5" Type="http://schemas.openxmlformats.org/officeDocument/2006/relationships/hyperlink" Target="https://www.youtube.com/watch?v=rJxFXjfB_B4" TargetMode="External"/><Relationship Id="rId10" Type="http://schemas.openxmlformats.org/officeDocument/2006/relationships/hyperlink" Target="http://facstaff.wcer.wisc.edu/normw/" TargetMode="External"/><Relationship Id="rId4" Type="http://schemas.openxmlformats.org/officeDocument/2006/relationships/hyperlink" Target="https://www.youtube.com/watch?v=biW9BbWJtQU" TargetMode="External"/><Relationship Id="rId9" Type="http://schemas.openxmlformats.org/officeDocument/2006/relationships/hyperlink" Target="https://my.baker.edu/.../etl/Activities%20for%20Learner-Centered%20Teaching.doc"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mailto:gstarling@doe.k12.ga.us" TargetMode="External"/><Relationship Id="rId3" Type="http://schemas.openxmlformats.org/officeDocument/2006/relationships/image" Target="../media/image24.gif"/><Relationship Id="rId7" Type="http://schemas.openxmlformats.org/officeDocument/2006/relationships/hyperlink" Target="mailto:showard@doe.k12.ga.u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mailto:ktisdel@doe.k12.ga.us" TargetMode="External"/><Relationship Id="rId5" Type="http://schemas.openxmlformats.org/officeDocument/2006/relationships/hyperlink" Target="mailto:mmoe@doe.k12.ga.us" TargetMode="External"/><Relationship Id="rId4" Type="http://schemas.openxmlformats.org/officeDocument/2006/relationships/hyperlink" Target="mailto:csaxon@doe.k12.ga.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biW9BbWJtQ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title" idx="4294967295"/>
          </p:nvPr>
        </p:nvSpPr>
        <p:spPr>
          <a:xfrm>
            <a:off x="805913" y="1557337"/>
            <a:ext cx="7392694" cy="1960777"/>
          </a:xfrm>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800" dirty="0">
                <a:latin typeface="Century Gothic" panose="020B0502020202020204" pitchFamily="34" charset="0"/>
              </a:rPr>
              <a:t>TEACHER KEYS </a:t>
            </a:r>
            <a:br>
              <a:rPr lang="en-US" sz="4800" dirty="0">
                <a:latin typeface="Century Gothic" panose="020B0502020202020204" pitchFamily="34" charset="0"/>
              </a:rPr>
            </a:br>
            <a:r>
              <a:rPr lang="en-US" sz="4800" dirty="0">
                <a:latin typeface="Century Gothic" panose="020B0502020202020204" pitchFamily="34" charset="0"/>
              </a:rPr>
              <a:t>EFFECTIVENESS SYSTEM</a:t>
            </a:r>
          </a:p>
        </p:txBody>
      </p:sp>
      <p:sp>
        <p:nvSpPr>
          <p:cNvPr id="17413" name="Content Placeholder 2"/>
          <p:cNvSpPr>
            <a:spLocks noGrp="1"/>
          </p:cNvSpPr>
          <p:nvPr>
            <p:ph idx="4294967295"/>
          </p:nvPr>
        </p:nvSpPr>
        <p:spPr>
          <a:xfrm>
            <a:off x="457200" y="3752850"/>
            <a:ext cx="8305799" cy="2266949"/>
          </a:xfrm>
          <a:solidFill>
            <a:schemeClr val="accent6">
              <a:lumMod val="20000"/>
              <a:lumOff val="80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txBody>
          <a:bodyPr>
            <a:normAutofit fontScale="25000" lnSpcReduction="20000"/>
          </a:bodyPr>
          <a:lstStyle/>
          <a:p>
            <a:pPr algn="ctr">
              <a:buFont typeface="Arial" charset="0"/>
              <a:buNone/>
            </a:pPr>
            <a:endParaRPr lang="en-US" sz="3700" dirty="0"/>
          </a:p>
          <a:p>
            <a:pPr algn="ctr">
              <a:buFont typeface="Arial" charset="0"/>
              <a:buNone/>
            </a:pPr>
            <a:r>
              <a:rPr lang="en-US" sz="12800" b="1" dirty="0">
                <a:latin typeface="Century Gothic" panose="020B0502020202020204" pitchFamily="34" charset="0"/>
              </a:rPr>
              <a:t>Teacher and Leader Support and Development Division</a:t>
            </a:r>
          </a:p>
          <a:p>
            <a:pPr algn="ctr">
              <a:buFont typeface="Arial" charset="0"/>
              <a:buNone/>
            </a:pPr>
            <a:r>
              <a:rPr lang="en-US" sz="12800" b="1" dirty="0">
                <a:latin typeface="Century Gothic" panose="020B0502020202020204" pitchFamily="34" charset="0"/>
              </a:rPr>
              <a:t>2017-2018</a:t>
            </a:r>
          </a:p>
          <a:p>
            <a:pPr algn="ctr">
              <a:buFont typeface="Arial" charset="0"/>
              <a:buNone/>
            </a:pPr>
            <a:r>
              <a:rPr lang="en-US" sz="11200" dirty="0"/>
              <a:t>GCEL Conference</a:t>
            </a:r>
          </a:p>
          <a:p>
            <a:pPr algn="ctr">
              <a:buFont typeface="Arial" charset="0"/>
              <a:buNone/>
            </a:pPr>
            <a:r>
              <a:rPr lang="en-US" sz="11200" dirty="0"/>
              <a:t>February 26-28, 2018</a:t>
            </a:r>
          </a:p>
          <a:p>
            <a:pPr algn="ctr">
              <a:buFont typeface="Arial" charset="0"/>
              <a:buNone/>
            </a:pPr>
            <a:r>
              <a:rPr lang="en-US" sz="3700" dirty="0"/>
              <a:t>                          </a:t>
            </a:r>
          </a:p>
        </p:txBody>
      </p:sp>
      <p:sp>
        <p:nvSpPr>
          <p:cNvPr id="3" name="Slide Number Placeholder 2"/>
          <p:cNvSpPr>
            <a:spLocks noGrp="1"/>
          </p:cNvSpPr>
          <p:nvPr>
            <p:ph type="sldNum" sz="quarter" idx="4"/>
          </p:nvPr>
        </p:nvSpPr>
        <p:spPr/>
        <p:txBody>
          <a:bodyPr/>
          <a:lstStyle/>
          <a:p>
            <a:fld id="{B63E4CEF-BB1E-48C7-AE93-F39F6AA99AD7}" type="slidenum">
              <a:rPr lang="en-US" smtClean="0"/>
              <a:pPr/>
              <a:t>1</a:t>
            </a:fld>
            <a:endParaRPr lang="en-US" dirty="0"/>
          </a:p>
        </p:txBody>
      </p:sp>
      <p:sp>
        <p:nvSpPr>
          <p:cNvPr id="4" name="Date Placeholder 3"/>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Tree>
    <p:extLst>
      <p:ext uri="{BB962C8B-B14F-4D97-AF65-F5344CB8AC3E}">
        <p14:creationId xmlns:p14="http://schemas.microsoft.com/office/powerpoint/2010/main" val="3612119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945" y="455307"/>
            <a:ext cx="8112095" cy="1325563"/>
          </a:xfrm>
        </p:spPr>
        <p:txBody>
          <a:bodyPr>
            <a:normAutofit/>
          </a:bodyPr>
          <a:lstStyle/>
          <a:p>
            <a:r>
              <a:rPr lang="en-US" sz="3600" b="1" dirty="0">
                <a:latin typeface="+mn-lt"/>
              </a:rPr>
              <a:t>Georgia’s System of Continuous Improvement</a:t>
            </a:r>
          </a:p>
        </p:txBody>
      </p:sp>
      <p:sp>
        <p:nvSpPr>
          <p:cNvPr id="3" name="Text Placeholder 2"/>
          <p:cNvSpPr>
            <a:spLocks noGrp="1"/>
          </p:cNvSpPr>
          <p:nvPr>
            <p:ph type="body" idx="1"/>
          </p:nvPr>
        </p:nvSpPr>
        <p:spPr>
          <a:xfrm>
            <a:off x="4876800" y="1895323"/>
            <a:ext cx="3868340" cy="823912"/>
          </a:xfrm>
        </p:spPr>
        <p:txBody>
          <a:bodyPr>
            <a:normAutofit lnSpcReduction="10000"/>
          </a:bodyPr>
          <a:lstStyle/>
          <a:p>
            <a:pPr algn="ctr"/>
            <a:r>
              <a:rPr lang="en-US" sz="2800" dirty="0"/>
              <a:t>Purpose of the </a:t>
            </a:r>
            <a:r>
              <a:rPr lang="en-US" sz="2800" u="sng" dirty="0"/>
              <a:t>Presentation</a:t>
            </a:r>
          </a:p>
        </p:txBody>
      </p:sp>
      <p:sp>
        <p:nvSpPr>
          <p:cNvPr id="4" name="Content Placeholder 3"/>
          <p:cNvSpPr>
            <a:spLocks noGrp="1"/>
          </p:cNvSpPr>
          <p:nvPr>
            <p:ph sz="half" idx="2"/>
          </p:nvPr>
        </p:nvSpPr>
        <p:spPr>
          <a:xfrm>
            <a:off x="4876800" y="2978528"/>
            <a:ext cx="3868340" cy="2439458"/>
          </a:xfrm>
        </p:spPr>
        <p:txBody>
          <a:bodyPr>
            <a:normAutofit/>
          </a:bodyPr>
          <a:lstStyle/>
          <a:p>
            <a:pPr marL="0" indent="0">
              <a:buNone/>
            </a:pPr>
            <a:r>
              <a:rPr lang="en-US" sz="2400" i="1" dirty="0"/>
              <a:t>To connect </a:t>
            </a:r>
            <a:r>
              <a:rPr lang="en-US" sz="2400" b="1" dirty="0"/>
              <a:t>Georgia’s System of Continuous Improvement</a:t>
            </a:r>
            <a:r>
              <a:rPr lang="en-US" sz="2400" i="1" dirty="0"/>
              <a:t> to the work of schools and districts and to the work teachers and leaders already do in their classroom and in their schools.</a:t>
            </a:r>
          </a:p>
        </p:txBody>
      </p:sp>
      <p:sp>
        <p:nvSpPr>
          <p:cNvPr id="5" name="Text Placeholder 4"/>
          <p:cNvSpPr>
            <a:spLocks noGrp="1"/>
          </p:cNvSpPr>
          <p:nvPr>
            <p:ph type="body" sz="quarter" idx="3"/>
          </p:nvPr>
        </p:nvSpPr>
        <p:spPr>
          <a:xfrm>
            <a:off x="527265" y="1895323"/>
            <a:ext cx="3887391" cy="823912"/>
          </a:xfrm>
        </p:spPr>
        <p:txBody>
          <a:bodyPr>
            <a:normAutofit lnSpcReduction="10000"/>
          </a:bodyPr>
          <a:lstStyle/>
          <a:p>
            <a:pPr algn="ctr"/>
            <a:r>
              <a:rPr lang="en-US" sz="2800" dirty="0"/>
              <a:t>Purpose of the </a:t>
            </a:r>
            <a:r>
              <a:rPr lang="en-US" sz="2800" u="sng" dirty="0"/>
              <a:t>Framework</a:t>
            </a:r>
          </a:p>
        </p:txBody>
      </p:sp>
      <p:sp>
        <p:nvSpPr>
          <p:cNvPr id="6" name="Content Placeholder 5"/>
          <p:cNvSpPr>
            <a:spLocks noGrp="1"/>
          </p:cNvSpPr>
          <p:nvPr>
            <p:ph sz="quarter" idx="4"/>
          </p:nvPr>
        </p:nvSpPr>
        <p:spPr>
          <a:xfrm>
            <a:off x="506691" y="2854325"/>
            <a:ext cx="3887391" cy="3684588"/>
          </a:xfrm>
        </p:spPr>
        <p:txBody>
          <a:bodyPr>
            <a:normAutofit/>
          </a:bodyPr>
          <a:lstStyle/>
          <a:p>
            <a:pPr marL="0" indent="0">
              <a:buNone/>
            </a:pPr>
            <a:r>
              <a:rPr lang="en-US" sz="2400" i="1" dirty="0"/>
              <a:t>To focus </a:t>
            </a:r>
            <a:r>
              <a:rPr lang="en-US" sz="2400" i="1" u="sng" dirty="0"/>
              <a:t>all</a:t>
            </a:r>
            <a:r>
              <a:rPr lang="en-US" sz="2400" i="1" dirty="0"/>
              <a:t> educational leaders on the continuous improvement work of Georgia’s schools, and to align all our tools, resources, and support within that shared work of continuous school improvement</a:t>
            </a:r>
            <a:r>
              <a:rPr lang="en-US" i="1" dirty="0"/>
              <a:t>.</a:t>
            </a:r>
          </a:p>
        </p:txBody>
      </p:sp>
      <p:sp>
        <p:nvSpPr>
          <p:cNvPr id="7" name="Date Placeholder 6"/>
          <p:cNvSpPr>
            <a:spLocks noGrp="1"/>
          </p:cNvSpPr>
          <p:nvPr>
            <p:ph type="dt" sz="half" idx="10"/>
          </p:nvPr>
        </p:nvSpPr>
        <p:spPr/>
        <p:txBody>
          <a:bodyPr/>
          <a:lstStyle/>
          <a:p>
            <a:r>
              <a:rPr lang="en-US"/>
              <a:t>1/15/2018</a:t>
            </a:r>
            <a:endParaRPr lang="en-US" dirty="0"/>
          </a:p>
        </p:txBody>
      </p:sp>
      <p:sp>
        <p:nvSpPr>
          <p:cNvPr id="8" name="Slide Number Placeholder 7"/>
          <p:cNvSpPr>
            <a:spLocks noGrp="1"/>
          </p:cNvSpPr>
          <p:nvPr>
            <p:ph type="sldNum" sz="quarter" idx="12"/>
          </p:nvPr>
        </p:nvSpPr>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115048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7543800" cy="1325563"/>
          </a:xfrm>
        </p:spPr>
        <p:txBody>
          <a:bodyPr>
            <a:noAutofit/>
          </a:bodyPr>
          <a:lstStyle/>
          <a:p>
            <a:pPr algn="ctr"/>
            <a:r>
              <a:rPr lang="en-US" sz="3800" dirty="0">
                <a:solidFill>
                  <a:schemeClr val="accent1">
                    <a:lumMod val="75000"/>
                  </a:schemeClr>
                </a:solidFill>
              </a:rPr>
              <a:t>“A Deeper Dive”</a:t>
            </a:r>
            <a:br>
              <a:rPr lang="en-US" sz="3800" dirty="0">
                <a:solidFill>
                  <a:schemeClr val="accent1">
                    <a:lumMod val="75000"/>
                  </a:schemeClr>
                </a:solidFill>
              </a:rPr>
            </a:br>
            <a:r>
              <a:rPr lang="en-US" sz="3800" dirty="0">
                <a:solidFill>
                  <a:schemeClr val="accent1">
                    <a:lumMod val="75000"/>
                  </a:schemeClr>
                </a:solidFill>
              </a:rPr>
              <a:t>TAPS Performance Standards  5, 6, and 8</a:t>
            </a:r>
          </a:p>
        </p:txBody>
      </p:sp>
      <p:sp>
        <p:nvSpPr>
          <p:cNvPr id="4" name="Date Placeholder 3"/>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11</a:t>
            </a:fld>
            <a:endParaRPr lang="en-US" dirty="0">
              <a:solidFill>
                <a:prstClr val="white"/>
              </a:solidFill>
            </a:endParaRPr>
          </a:p>
        </p:txBody>
      </p:sp>
      <p:pic>
        <p:nvPicPr>
          <p:cNvPr id="6" name="Picture 4" descr="C:\Users\tawni taylor\AppData\Local\Microsoft\Windows\Temporary Internet Files\Content.IE5\GZKVOPX8\noun_30213[1].png"/>
          <p:cNvPicPr>
            <a:picLocks noGrp="1" noChangeAspect="1" noChangeArrowheads="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5800" y="2716020"/>
            <a:ext cx="4648200" cy="3117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tawni taylor\AppData\Local\Microsoft\Windows\Temporary Internet Files\Content.IE5\81438EYD\Welle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522951"/>
            <a:ext cx="5323467" cy="38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055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628650" y="6356351"/>
            <a:ext cx="2057400" cy="365125"/>
          </a:xfrm>
          <a:prstGeom prst="rect">
            <a:avLst/>
          </a:prstGeom>
        </p:spPr>
        <p:txBody>
          <a:bodyPr/>
          <a:lstStyle/>
          <a:p>
            <a:r>
              <a:rPr lang="en-US">
                <a:solidFill>
                  <a:prstClr val="white"/>
                </a:solidFill>
              </a:rPr>
              <a:t>1/15/2018</a:t>
            </a:r>
            <a:endParaRPr lang="en-US" dirty="0">
              <a:solidFill>
                <a:prstClr val="white"/>
              </a:solidFill>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solidFill>
                  <a:prstClr val="white"/>
                </a:solidFill>
              </a:rPr>
              <a:pPr/>
              <a:t>12</a:t>
            </a:fld>
            <a:endParaRPr lang="en-US" dirty="0">
              <a:solidFill>
                <a:prstClr val="white"/>
              </a:solidFill>
            </a:endParaRPr>
          </a:p>
        </p:txBody>
      </p:sp>
      <p:sp>
        <p:nvSpPr>
          <p:cNvPr id="7" name="Title 1"/>
          <p:cNvSpPr txBox="1">
            <a:spLocks/>
          </p:cNvSpPr>
          <p:nvPr/>
        </p:nvSpPr>
        <p:spPr>
          <a:xfrm>
            <a:off x="775138" y="2057400"/>
            <a:ext cx="7684077" cy="2172206"/>
          </a:xfrm>
          <a:prstGeom prst="rect">
            <a:avLst/>
          </a:prstGeom>
          <a:solidFill>
            <a:srgbClr val="FFC000"/>
          </a:solidFill>
          <a:ln w="63500">
            <a:solidFill>
              <a:schemeClr val="accent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3953">
              <a:defRPr/>
            </a:pPr>
            <a:r>
              <a:rPr lang="en-US" sz="4000" b="1" dirty="0"/>
              <a:t>Assessment of and for Learning</a:t>
            </a:r>
          </a:p>
        </p:txBody>
      </p:sp>
    </p:spTree>
    <p:extLst>
      <p:ext uri="{BB962C8B-B14F-4D97-AF65-F5344CB8AC3E}">
        <p14:creationId xmlns:p14="http://schemas.microsoft.com/office/powerpoint/2010/main" val="1995207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990600" y="990957"/>
            <a:ext cx="6480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sz="1800" dirty="0"/>
          </a:p>
        </p:txBody>
      </p:sp>
      <p:sp>
        <p:nvSpPr>
          <p:cNvPr id="104452" name="Text Box 4"/>
          <p:cNvSpPr txBox="1">
            <a:spLocks noChangeArrowheads="1"/>
          </p:cNvSpPr>
          <p:nvPr/>
        </p:nvSpPr>
        <p:spPr bwMode="auto">
          <a:xfrm>
            <a:off x="755650" y="1628775"/>
            <a:ext cx="763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ltLang="en-US" sz="4000" b="1" dirty="0">
              <a:solidFill>
                <a:schemeClr val="hlink"/>
              </a:solidFill>
              <a:latin typeface="Futura Md BT" pitchFamily="34" charset="0"/>
            </a:endParaRPr>
          </a:p>
          <a:p>
            <a:pPr eaLnBrk="1" hangingPunct="1"/>
            <a:endParaRPr lang="en-US" altLang="en-US" sz="1400" dirty="0"/>
          </a:p>
        </p:txBody>
      </p:sp>
      <p:sp>
        <p:nvSpPr>
          <p:cNvPr id="104453" name="Rectangle 5"/>
          <p:cNvSpPr>
            <a:spLocks noChangeArrowheads="1"/>
          </p:cNvSpPr>
          <p:nvPr/>
        </p:nvSpPr>
        <p:spPr bwMode="auto">
          <a:xfrm>
            <a:off x="411224" y="1628775"/>
            <a:ext cx="7750175"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eaLnBrk="1" hangingPunct="1">
              <a:buFont typeface="Wingdings" pitchFamily="2" charset="2"/>
              <a:buChar char="§"/>
            </a:pPr>
            <a:r>
              <a:rPr lang="en-US" altLang="en-US" sz="2800" dirty="0"/>
              <a:t>Assessment </a:t>
            </a:r>
            <a:r>
              <a:rPr lang="en-AU" altLang="en-US" sz="2800" dirty="0"/>
              <a:t>is the ongoing process of </a:t>
            </a:r>
            <a:r>
              <a:rPr lang="en-AU" altLang="en-US" sz="2800" b="1" dirty="0"/>
              <a:t>gathering, analyzing, and reflecting</a:t>
            </a:r>
            <a:r>
              <a:rPr lang="en-AU" altLang="en-US" sz="2800" dirty="0"/>
              <a:t> on evidence to </a:t>
            </a:r>
            <a:r>
              <a:rPr lang="en-AU" altLang="en-US" sz="2800" b="1" dirty="0"/>
              <a:t>make informed and consistent judgements</a:t>
            </a:r>
            <a:r>
              <a:rPr lang="en-AU" altLang="en-US" sz="2800" dirty="0"/>
              <a:t> to </a:t>
            </a:r>
            <a:r>
              <a:rPr lang="en-AU" altLang="en-US" sz="2800" b="1" dirty="0"/>
              <a:t>improve future student learning</a:t>
            </a:r>
            <a:r>
              <a:rPr lang="en-AU" altLang="en-US" sz="2800" dirty="0"/>
              <a:t>.</a:t>
            </a:r>
          </a:p>
          <a:p>
            <a:pPr eaLnBrk="1" hangingPunct="1"/>
            <a:endParaRPr lang="en-US" altLang="en-US" sz="1200" dirty="0"/>
          </a:p>
          <a:p>
            <a:pPr marL="457200" indent="-457200" eaLnBrk="1" hangingPunct="1">
              <a:buFont typeface="Wingdings" pitchFamily="2" charset="2"/>
              <a:buChar char="§"/>
            </a:pPr>
            <a:r>
              <a:rPr lang="en-US" altLang="en-US" sz="2800" dirty="0"/>
              <a:t>Assessment has multiple purposes:</a:t>
            </a:r>
            <a:endParaRPr lang="en-AU" altLang="en-US" sz="2800" b="1" dirty="0"/>
          </a:p>
          <a:p>
            <a:pPr eaLnBrk="1" hangingPunct="1"/>
            <a:endParaRPr lang="en-AU" altLang="en-US" sz="1000" dirty="0"/>
          </a:p>
          <a:p>
            <a:pPr lvl="2">
              <a:buFontTx/>
              <a:buChar char="•"/>
            </a:pPr>
            <a:r>
              <a:rPr lang="en-AU" altLang="en-US" sz="2800" dirty="0"/>
              <a:t>Assessment </a:t>
            </a:r>
            <a:r>
              <a:rPr lang="en-AU" altLang="en-US" sz="2800" b="1" i="1" dirty="0">
                <a:solidFill>
                  <a:srgbClr val="FF0000"/>
                </a:solidFill>
              </a:rPr>
              <a:t>for</a:t>
            </a:r>
            <a:r>
              <a:rPr lang="en-AU" altLang="en-US" sz="2800" dirty="0"/>
              <a:t> learning (formative)</a:t>
            </a:r>
          </a:p>
          <a:p>
            <a:pPr lvl="2">
              <a:buFontTx/>
              <a:buChar char="•"/>
            </a:pPr>
            <a:r>
              <a:rPr lang="en-AU" altLang="en-US" sz="2800" dirty="0"/>
              <a:t>Assessment </a:t>
            </a:r>
            <a:r>
              <a:rPr lang="en-AU" altLang="en-US" sz="2800" b="1" i="1" dirty="0">
                <a:solidFill>
                  <a:srgbClr val="FF0000"/>
                </a:solidFill>
              </a:rPr>
              <a:t>as</a:t>
            </a:r>
            <a:r>
              <a:rPr lang="en-AU" altLang="en-US" sz="2800" dirty="0"/>
              <a:t> learning (formative)</a:t>
            </a:r>
          </a:p>
          <a:p>
            <a:pPr lvl="2">
              <a:buFontTx/>
              <a:buChar char="•"/>
            </a:pPr>
            <a:r>
              <a:rPr lang="en-AU" altLang="en-US" sz="2800" dirty="0"/>
              <a:t>Assessment </a:t>
            </a:r>
            <a:r>
              <a:rPr lang="en-AU" altLang="en-US" sz="2800" b="1" i="1" dirty="0">
                <a:solidFill>
                  <a:srgbClr val="FF0000"/>
                </a:solidFill>
              </a:rPr>
              <a:t>of</a:t>
            </a:r>
            <a:r>
              <a:rPr lang="en-AU" altLang="en-US" sz="2800" dirty="0"/>
              <a:t> learning (summative)</a:t>
            </a:r>
          </a:p>
          <a:p>
            <a:pPr algn="ctr" eaLnBrk="1" hangingPunct="1"/>
            <a:endParaRPr lang="en-AU" altLang="en-US" sz="1800" dirty="0">
              <a:solidFill>
                <a:schemeClr val="tx2"/>
              </a:solidFill>
            </a:endParaRPr>
          </a:p>
        </p:txBody>
      </p:sp>
      <p:sp>
        <p:nvSpPr>
          <p:cNvPr id="104454" name="Text Box 6"/>
          <p:cNvSpPr txBox="1">
            <a:spLocks noChangeArrowheads="1"/>
          </p:cNvSpPr>
          <p:nvPr/>
        </p:nvSpPr>
        <p:spPr bwMode="auto">
          <a:xfrm>
            <a:off x="152400" y="374430"/>
            <a:ext cx="65254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AU" altLang="en-US" sz="3600" b="1" dirty="0">
                <a:latin typeface="Arial Rounded MT Bold" panose="020F0704030504030204" pitchFamily="34" charset="0"/>
              </a:rPr>
              <a:t>A Deeper Dive: Assessment </a:t>
            </a:r>
            <a:endParaRPr lang="en-US" altLang="en-US" sz="3600" dirty="0">
              <a:latin typeface="Arial Rounded MT Bold" panose="020F0704030504030204" pitchFamily="34" charset="0"/>
            </a:endParaRPr>
          </a:p>
        </p:txBody>
      </p:sp>
      <p:sp>
        <p:nvSpPr>
          <p:cNvPr id="2" name="Date Placeholder 1"/>
          <p:cNvSpPr>
            <a:spLocks noGrp="1"/>
          </p:cNvSpPr>
          <p:nvPr>
            <p:ph type="dt" sz="half" idx="10"/>
          </p:nvPr>
        </p:nvSpPr>
        <p:spPr/>
        <p:txBody>
          <a:bodyPr/>
          <a:lstStyle/>
          <a:p>
            <a:r>
              <a:rPr lang="en-US">
                <a:solidFill>
                  <a:prstClr val="white"/>
                </a:solidFill>
              </a:rPr>
              <a:t>1/15/2018</a:t>
            </a:r>
            <a:endParaRPr lang="en-US" dirty="0">
              <a:solidFill>
                <a:prstClr val="white"/>
              </a:solidFill>
            </a:endParaRPr>
          </a:p>
        </p:txBody>
      </p:sp>
      <p:sp>
        <p:nvSpPr>
          <p:cNvPr id="3" name="Slide Number Placeholder 2"/>
          <p:cNvSpPr>
            <a:spLocks noGrp="1"/>
          </p:cNvSpPr>
          <p:nvPr>
            <p:ph type="sldNum" sz="quarter" idx="4"/>
          </p:nvPr>
        </p:nvSpPr>
        <p:spPr/>
        <p:txBody>
          <a:bodyPr/>
          <a:lstStyle/>
          <a:p>
            <a:fld id="{B63E4CEF-BB1E-48C7-AE93-F39F6AA99AD7}"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3409110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7"/>
          <p:cNvSpPr txBox="1">
            <a:spLocks/>
          </p:cNvSpPr>
          <p:nvPr/>
        </p:nvSpPr>
        <p:spPr bwMode="auto">
          <a:xfrm>
            <a:off x="152400" y="296594"/>
            <a:ext cx="6472237" cy="70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5" tIns="45715" rIns="91395" bIns="45715">
            <a:spAutoFit/>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latin typeface="Arial Rounded MT Bold" panose="020F0704030504030204" pitchFamily="34" charset="0"/>
              </a:rPr>
              <a:t>Assessment Strategies</a:t>
            </a:r>
            <a:endParaRPr lang="en-US" altLang="en-US" sz="2000" b="1" dirty="0">
              <a:solidFill>
                <a:srgbClr val="0070C0"/>
              </a:solidFill>
              <a:latin typeface="Arial Rounded MT Bold" panose="020F0704030504030204" pitchFamily="34" charset="0"/>
              <a:ea typeface="MS PGothic" panose="020B0600070205080204" pitchFamily="34" charset="-128"/>
            </a:endParaRPr>
          </a:p>
        </p:txBody>
      </p:sp>
      <p:sp>
        <p:nvSpPr>
          <p:cNvPr id="86019" name="TextBox 6"/>
          <p:cNvSpPr txBox="1">
            <a:spLocks noChangeArrowheads="1"/>
          </p:cNvSpPr>
          <p:nvPr/>
        </p:nvSpPr>
        <p:spPr bwMode="auto">
          <a:xfrm>
            <a:off x="952500" y="2819400"/>
            <a:ext cx="7239000" cy="2246759"/>
          </a:xfrm>
          <a:prstGeom prst="rect">
            <a:avLst/>
          </a:prstGeom>
          <a:solidFill>
            <a:schemeClr val="accent6">
              <a:lumMod val="40000"/>
              <a:lumOff val="60000"/>
            </a:schemeClr>
          </a:solidFill>
          <a:ln w="28575">
            <a:solidFill>
              <a:schemeClr val="tx1"/>
            </a:solidFill>
            <a:miter lim="800000"/>
            <a:headEnd/>
            <a:tailEnd/>
          </a:ln>
        </p:spPr>
        <p:txBody>
          <a:bodyPr lIns="91395" tIns="45715" rIns="91395" bIns="45715">
            <a:spAutoFit/>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just">
              <a:buFont typeface="Arial" panose="020B0604020202020204" pitchFamily="34" charset="0"/>
              <a:buNone/>
            </a:pPr>
            <a:r>
              <a:rPr lang="en-US" sz="2800" dirty="0"/>
              <a:t>The teacher </a:t>
            </a:r>
            <a:r>
              <a:rPr lang="en-US" sz="2800" b="1" u="sng" dirty="0"/>
              <a:t>systematically</a:t>
            </a:r>
            <a:r>
              <a:rPr lang="en-US" sz="2800" dirty="0"/>
              <a:t> chooses a variety of </a:t>
            </a:r>
            <a:r>
              <a:rPr lang="en-US" sz="2800" b="1" u="sng" dirty="0"/>
              <a:t>diagnostic, formative, and summative assessment</a:t>
            </a:r>
            <a:r>
              <a:rPr lang="en-US" sz="2800" b="1" dirty="0"/>
              <a:t> </a:t>
            </a:r>
            <a:r>
              <a:rPr lang="en-US" sz="2800" dirty="0"/>
              <a:t>strategies and instruments that are </a:t>
            </a:r>
            <a:r>
              <a:rPr lang="en-US" sz="2800" b="1" u="sng" dirty="0"/>
              <a:t>valid and appropriate</a:t>
            </a:r>
            <a:r>
              <a:rPr lang="en-US" sz="2800" u="sng" dirty="0"/>
              <a:t> </a:t>
            </a:r>
            <a:r>
              <a:rPr lang="en-US" sz="2800" dirty="0"/>
              <a:t>for the </a:t>
            </a:r>
            <a:r>
              <a:rPr lang="en-US" sz="2800" b="1" u="sng" dirty="0"/>
              <a:t>content and student population</a:t>
            </a:r>
            <a:r>
              <a:rPr lang="en-US" sz="2800" dirty="0"/>
              <a:t>.</a:t>
            </a:r>
            <a:endParaRPr lang="en-US" altLang="en-US" sz="2800" dirty="0">
              <a:ea typeface="MS PGothic" panose="020B0600070205080204" pitchFamily="34" charset="-128"/>
            </a:endParaRPr>
          </a:p>
        </p:txBody>
      </p:sp>
      <p:sp>
        <p:nvSpPr>
          <p:cNvPr id="8" name="Slide Number Placeholder 6"/>
          <p:cNvSpPr>
            <a:spLocks noGrp="1"/>
          </p:cNvSpPr>
          <p:nvPr>
            <p:ph type="sldNum" sz="quarter" idx="4294967295"/>
          </p:nvPr>
        </p:nvSpPr>
        <p:spPr bwMode="auto">
          <a:xfrm>
            <a:off x="6624637" y="6324600"/>
            <a:ext cx="1905000" cy="365125"/>
          </a:xfrm>
          <a:prstGeom prst="rect">
            <a:avLst/>
          </a:prstGeom>
          <a:extLst/>
        </p:spPr>
        <p:txBody>
          <a:bodyPr/>
          <a:lstStyle>
            <a:lvl1pPr eaLnBrk="0" hangingPunct="0">
              <a:defRPr sz="1700">
                <a:solidFill>
                  <a:schemeClr val="tx1"/>
                </a:solidFill>
                <a:latin typeface="Arial" panose="020B0604020202020204" pitchFamily="34" charset="0"/>
                <a:cs typeface="Arial" panose="020B0604020202020204" pitchFamily="34" charset="0"/>
              </a:defRPr>
            </a:lvl1pPr>
            <a:lvl2pPr marL="742932" indent="-285744" eaLnBrk="0" hangingPunct="0">
              <a:defRPr sz="1700">
                <a:solidFill>
                  <a:schemeClr val="tx1"/>
                </a:solidFill>
                <a:latin typeface="Arial" panose="020B0604020202020204" pitchFamily="34" charset="0"/>
                <a:cs typeface="Arial" panose="020B0604020202020204" pitchFamily="34" charset="0"/>
              </a:defRPr>
            </a:lvl2pPr>
            <a:lvl3pPr marL="1142971" indent="-228594" eaLnBrk="0" hangingPunct="0">
              <a:defRPr sz="1700">
                <a:solidFill>
                  <a:schemeClr val="tx1"/>
                </a:solidFill>
                <a:latin typeface="Arial" panose="020B0604020202020204" pitchFamily="34" charset="0"/>
                <a:cs typeface="Arial" panose="020B0604020202020204" pitchFamily="34" charset="0"/>
              </a:defRPr>
            </a:lvl3pPr>
            <a:lvl4pPr marL="1600160" indent="-228594" eaLnBrk="0" hangingPunct="0">
              <a:defRPr sz="1700">
                <a:solidFill>
                  <a:schemeClr val="tx1"/>
                </a:solidFill>
                <a:latin typeface="Arial" panose="020B0604020202020204" pitchFamily="34" charset="0"/>
                <a:cs typeface="Arial" panose="020B0604020202020204" pitchFamily="34" charset="0"/>
              </a:defRPr>
            </a:lvl4pPr>
            <a:lvl5pPr marL="2057349" indent="-228594" eaLnBrk="0" hangingPunct="0">
              <a:defRPr sz="1700">
                <a:solidFill>
                  <a:schemeClr val="tx1"/>
                </a:solidFill>
                <a:latin typeface="Arial" panose="020B0604020202020204" pitchFamily="34" charset="0"/>
                <a:cs typeface="Arial" panose="020B0604020202020204" pitchFamily="34" charset="0"/>
              </a:defRPr>
            </a:lvl5pPr>
            <a:lvl6pPr marL="2514537" indent="-228594" defTabSz="912791"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726" indent="-228594" defTabSz="912791"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8914" indent="-228594" defTabSz="912791"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103" indent="-228594" defTabSz="912791"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r>
              <a:rPr lang="en-US" altLang="en-US" sz="1200" dirty="0">
                <a:solidFill>
                  <a:prstClr val="black"/>
                </a:solidFill>
              </a:rPr>
              <a:t>        </a:t>
            </a:r>
            <a:fld id="{2665BFEF-2AC6-40D3-91E1-8B5D24309D83}" type="slidenum">
              <a:rPr lang="en-US" altLang="en-US" sz="1200">
                <a:solidFill>
                  <a:schemeClr val="bg1"/>
                </a:solidFill>
              </a:rPr>
              <a:pPr/>
              <a:t>14</a:t>
            </a:fld>
            <a:endParaRPr lang="en-US" altLang="en-US" sz="1200" dirty="0">
              <a:solidFill>
                <a:schemeClr val="bg1"/>
              </a:solidFill>
            </a:endParaRPr>
          </a:p>
        </p:txBody>
      </p:sp>
      <p:sp>
        <p:nvSpPr>
          <p:cNvPr id="2" name="TextBox 1"/>
          <p:cNvSpPr txBox="1"/>
          <p:nvPr/>
        </p:nvSpPr>
        <p:spPr>
          <a:xfrm>
            <a:off x="952500" y="1828800"/>
            <a:ext cx="7239000" cy="584775"/>
          </a:xfrm>
          <a:prstGeom prst="rect">
            <a:avLst/>
          </a:prstGeom>
          <a:solidFill>
            <a:schemeClr val="accent6">
              <a:lumMod val="60000"/>
              <a:lumOff val="40000"/>
            </a:schemeClr>
          </a:solidFill>
          <a:ln w="571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3200" b="1" dirty="0">
                <a:solidFill>
                  <a:prstClr val="black"/>
                </a:solidFill>
              </a:rPr>
              <a:t>Performance Standard 5</a:t>
            </a:r>
          </a:p>
        </p:txBody>
      </p:sp>
      <p:sp>
        <p:nvSpPr>
          <p:cNvPr id="3" name="Date Placeholder 2"/>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9" name="Rectangle 8"/>
          <p:cNvSpPr/>
          <p:nvPr/>
        </p:nvSpPr>
        <p:spPr>
          <a:xfrm>
            <a:off x="1214437" y="5543659"/>
            <a:ext cx="7315200" cy="400110"/>
          </a:xfrm>
          <a:prstGeom prst="rect">
            <a:avLst/>
          </a:prstGeom>
        </p:spPr>
        <p:txBody>
          <a:bodyPr wrap="square">
            <a:spAutoFit/>
          </a:bodyPr>
          <a:lstStyle/>
          <a:p>
            <a:r>
              <a:rPr lang="en-US" sz="2000" b="1" dirty="0">
                <a:solidFill>
                  <a:srgbClr val="FF0000"/>
                </a:solidFill>
              </a:rPr>
              <a:t>What other standards consider the data collected in Standard 5?</a:t>
            </a:r>
          </a:p>
        </p:txBody>
      </p:sp>
      <p:sp>
        <p:nvSpPr>
          <p:cNvPr id="10" name="Rectangle 9"/>
          <p:cNvSpPr/>
          <p:nvPr/>
        </p:nvSpPr>
        <p:spPr>
          <a:xfrm>
            <a:off x="1219200" y="997765"/>
            <a:ext cx="3225048" cy="369332"/>
          </a:xfrm>
          <a:prstGeom prst="rect">
            <a:avLst/>
          </a:prstGeom>
        </p:spPr>
        <p:txBody>
          <a:bodyPr wrap="square">
            <a:spAutoFit/>
          </a:bodyPr>
          <a:lstStyle/>
          <a:p>
            <a:r>
              <a:rPr lang="en-US" b="1" dirty="0">
                <a:solidFill>
                  <a:srgbClr val="FF0000"/>
                </a:solidFill>
              </a:rPr>
              <a:t>Reference TAPS Standards Card</a:t>
            </a:r>
          </a:p>
        </p:txBody>
      </p:sp>
    </p:spTree>
    <p:extLst>
      <p:ext uri="{BB962C8B-B14F-4D97-AF65-F5344CB8AC3E}">
        <p14:creationId xmlns:p14="http://schemas.microsoft.com/office/powerpoint/2010/main" val="20752731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52400"/>
            <a:ext cx="6677172" cy="1066800"/>
          </a:xfrm>
        </p:spPr>
        <p:txBody>
          <a:bodyPr>
            <a:normAutofit/>
          </a:bodyPr>
          <a:lstStyle/>
          <a:p>
            <a:r>
              <a:rPr lang="en-US" sz="4000" dirty="0"/>
              <a:t>What Does Research Say?</a:t>
            </a:r>
          </a:p>
        </p:txBody>
      </p:sp>
      <p:sp>
        <p:nvSpPr>
          <p:cNvPr id="5" name="Date Placeholder 4"/>
          <p:cNvSpPr>
            <a:spLocks noGrp="1"/>
          </p:cNvSpPr>
          <p:nvPr>
            <p:ph type="dt" sz="half" idx="4294967295"/>
          </p:nvPr>
        </p:nvSpPr>
        <p:spPr>
          <a:xfrm>
            <a:off x="628650" y="6356351"/>
            <a:ext cx="2057400" cy="365125"/>
          </a:xfrm>
          <a:prstGeom prst="rect">
            <a:avLst/>
          </a:prstGeom>
        </p:spPr>
        <p:txBody>
          <a:bodyPr/>
          <a:lstStyle/>
          <a:p>
            <a:r>
              <a:rPr lang="en-US">
                <a:solidFill>
                  <a:prstClr val="white"/>
                </a:solidFill>
              </a:rPr>
              <a:t>1/15/2018</a:t>
            </a:r>
            <a:endParaRPr lang="en-US" dirty="0">
              <a:solidFill>
                <a:prstClr val="white"/>
              </a:solidFill>
            </a:endParaRPr>
          </a:p>
        </p:txBody>
      </p:sp>
      <p:sp>
        <p:nvSpPr>
          <p:cNvPr id="6" name="Slide Number Placeholder 5"/>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solidFill>
                  <a:prstClr val="white"/>
                </a:solidFill>
              </a:rPr>
              <a:pPr/>
              <a:t>15</a:t>
            </a:fld>
            <a:endParaRPr lang="en-US" dirty="0">
              <a:solidFill>
                <a:prstClr val="white"/>
              </a:solidFill>
            </a:endParaRPr>
          </a:p>
        </p:txBody>
      </p:sp>
      <p:sp>
        <p:nvSpPr>
          <p:cNvPr id="9" name="Rectangle 8"/>
          <p:cNvSpPr/>
          <p:nvPr/>
        </p:nvSpPr>
        <p:spPr>
          <a:xfrm>
            <a:off x="690130" y="1828800"/>
            <a:ext cx="7758545" cy="3354765"/>
          </a:xfrm>
          <a:prstGeom prst="rect">
            <a:avLst/>
          </a:prstGeom>
          <a:solidFill>
            <a:schemeClr val="accent4">
              <a:lumMod val="20000"/>
              <a:lumOff val="80000"/>
            </a:schemeClr>
          </a:solidFill>
          <a:ln w="57150">
            <a:solidFill>
              <a:schemeClr val="accent6"/>
            </a:solidFill>
          </a:ln>
          <a:scene3d>
            <a:camera prst="orthographicFront"/>
            <a:lightRig rig="threePt" dir="t"/>
          </a:scene3d>
          <a:sp3d>
            <a:bevelT prst="angle"/>
          </a:sp3d>
        </p:spPr>
        <p:txBody>
          <a:bodyPr wrap="square">
            <a:spAutoFit/>
          </a:bodyPr>
          <a:lstStyle/>
          <a:p>
            <a:pPr marL="457200" indent="-457200" algn="just">
              <a:buFont typeface="Wingdings" pitchFamily="2" charset="2"/>
              <a:buChar char="ü"/>
            </a:pPr>
            <a:r>
              <a:rPr lang="en-US" sz="2800" dirty="0"/>
              <a:t>Research suggests that teachers spend from one-quarter to one-third of their professional time on assessment related activities. </a:t>
            </a:r>
          </a:p>
          <a:p>
            <a:pPr algn="just"/>
            <a:endParaRPr lang="en-US" sz="2800" dirty="0"/>
          </a:p>
          <a:p>
            <a:pPr marL="457200" indent="-457200" algn="just">
              <a:buFont typeface="Wingdings" pitchFamily="2" charset="2"/>
              <a:buChar char="ü"/>
            </a:pPr>
            <a:r>
              <a:rPr lang="en-US" sz="2800" b="1" i="1" dirty="0"/>
              <a:t>Almost all do so without the benefit of having learned the principles of sound assessment.</a:t>
            </a:r>
          </a:p>
          <a:p>
            <a:endParaRPr lang="en-US" sz="2800" dirty="0"/>
          </a:p>
          <a:p>
            <a:pPr algn="r"/>
            <a:r>
              <a:rPr lang="en-US" sz="1600" dirty="0"/>
              <a:t>(Stiggins, 2007)</a:t>
            </a:r>
          </a:p>
        </p:txBody>
      </p:sp>
      <p:sp>
        <p:nvSpPr>
          <p:cNvPr id="10" name="Rectangle 9"/>
          <p:cNvSpPr/>
          <p:nvPr/>
        </p:nvSpPr>
        <p:spPr>
          <a:xfrm>
            <a:off x="3253170" y="4495800"/>
            <a:ext cx="2632464" cy="369332"/>
          </a:xfrm>
          <a:prstGeom prst="rect">
            <a:avLst/>
          </a:prstGeom>
        </p:spPr>
        <p:txBody>
          <a:bodyPr wrap="square">
            <a:spAutoFit/>
          </a:bodyPr>
          <a:lstStyle/>
          <a:p>
            <a:r>
              <a:rPr lang="en-US" b="1" i="1" dirty="0">
                <a:solidFill>
                  <a:srgbClr val="FF0000"/>
                </a:solidFill>
              </a:rPr>
              <a:t>Let’s talk. Do you agree?</a:t>
            </a:r>
          </a:p>
        </p:txBody>
      </p:sp>
    </p:spTree>
    <p:extLst>
      <p:ext uri="{BB962C8B-B14F-4D97-AF65-F5344CB8AC3E}">
        <p14:creationId xmlns:p14="http://schemas.microsoft.com/office/powerpoint/2010/main" val="271061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838200" y="1752601"/>
            <a:ext cx="1600200" cy="495300"/>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dirty="0"/>
              <a:t>Formative</a:t>
            </a:r>
          </a:p>
        </p:txBody>
      </p:sp>
      <p:sp>
        <p:nvSpPr>
          <p:cNvPr id="5" name="Oval 4"/>
          <p:cNvSpPr/>
          <p:nvPr/>
        </p:nvSpPr>
        <p:spPr>
          <a:xfrm>
            <a:off x="1295400" y="1524001"/>
            <a:ext cx="1524000" cy="723900"/>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dirty="0"/>
              <a:t>Formative</a:t>
            </a:r>
          </a:p>
        </p:txBody>
      </p:sp>
      <p:pic>
        <p:nvPicPr>
          <p:cNvPr id="71684" name="Picture 7" descr="2761796435_361d8bb885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2202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p:cNvSpPr/>
          <p:nvPr/>
        </p:nvSpPr>
        <p:spPr>
          <a:xfrm>
            <a:off x="3733800" y="3124200"/>
            <a:ext cx="2590800" cy="1066800"/>
          </a:xfrm>
          <a:prstGeom prst="wedgeEllipseCallout">
            <a:avLst>
              <a:gd name="adj1" fmla="val -55952"/>
              <a:gd name="adj2" fmla="val 68824"/>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dirty="0"/>
              <a:t>Where am I now? Where do I need to be? </a:t>
            </a:r>
            <a:endParaRPr lang="en-US" dirty="0"/>
          </a:p>
        </p:txBody>
      </p:sp>
      <p:sp>
        <p:nvSpPr>
          <p:cNvPr id="3" name="Oval Callout 2"/>
          <p:cNvSpPr/>
          <p:nvPr/>
        </p:nvSpPr>
        <p:spPr>
          <a:xfrm>
            <a:off x="6518076" y="2247901"/>
            <a:ext cx="2438400" cy="838200"/>
          </a:xfrm>
          <a:prstGeom prst="wedgeEllipseCallout">
            <a:avLst>
              <a:gd name="adj1" fmla="val 28995"/>
              <a:gd name="adj2" fmla="val -68977"/>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dirty="0"/>
              <a:t>Am I finished? How will I know? </a:t>
            </a:r>
            <a:endParaRPr lang="en-US" dirty="0"/>
          </a:p>
        </p:txBody>
      </p:sp>
      <p:sp>
        <p:nvSpPr>
          <p:cNvPr id="2" name="Oval Callout 1"/>
          <p:cNvSpPr/>
          <p:nvPr/>
        </p:nvSpPr>
        <p:spPr>
          <a:xfrm>
            <a:off x="381000" y="1428751"/>
            <a:ext cx="2514600" cy="1143000"/>
          </a:xfrm>
          <a:prstGeom prst="wedgeEllipseCallout">
            <a:avLst>
              <a:gd name="adj1" fmla="val 33065"/>
              <a:gd name="adj2" fmla="val 61980"/>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dirty="0"/>
              <a:t>Am I on the right track? </a:t>
            </a:r>
            <a:endParaRPr lang="en-US" dirty="0"/>
          </a:p>
        </p:txBody>
      </p:sp>
      <p:sp>
        <p:nvSpPr>
          <p:cNvPr id="7" name="Slide Number Placeholder 6"/>
          <p:cNvSpPr>
            <a:spLocks noGrp="1"/>
          </p:cNvSpPr>
          <p:nvPr>
            <p:ph type="sldNum" sz="quarter" idx="10"/>
          </p:nvPr>
        </p:nvSpPr>
        <p:spPr/>
        <p:txBody>
          <a:bodyPr/>
          <a:lstStyle/>
          <a:p>
            <a:pPr>
              <a:defRPr/>
            </a:pPr>
            <a:fld id="{D276FE62-0A60-4437-8696-C449EDC13B43}" type="slidenum">
              <a:rPr lang="en-US" smtClean="0"/>
              <a:pPr>
                <a:defRPr/>
              </a:pPr>
              <a:t>16</a:t>
            </a:fld>
            <a:endParaRPr lang="en-US" dirty="0"/>
          </a:p>
        </p:txBody>
      </p:sp>
      <p:sp>
        <p:nvSpPr>
          <p:cNvPr id="9" name="Title 7"/>
          <p:cNvSpPr txBox="1">
            <a:spLocks/>
          </p:cNvSpPr>
          <p:nvPr/>
        </p:nvSpPr>
        <p:spPr bwMode="auto">
          <a:xfrm>
            <a:off x="187219" y="94342"/>
            <a:ext cx="7011207" cy="107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5" tIns="45714" rIns="91395" bIns="45714">
            <a:spAutoFit/>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FFFF00"/>
                </a:solidFill>
                <a:latin typeface="Arial Rounded MT Bold" pitchFamily="34" charset="0"/>
              </a:rPr>
              <a:t>Assessment Strategies:</a:t>
            </a:r>
          </a:p>
          <a:p>
            <a:pPr eaLnBrk="1" hangingPunct="1"/>
            <a:r>
              <a:rPr lang="en-US" altLang="en-US" sz="3200" b="1" dirty="0">
                <a:solidFill>
                  <a:srgbClr val="FFFF00"/>
                </a:solidFill>
                <a:latin typeface="Arial Rounded MT Bold" pitchFamily="34" charset="0"/>
              </a:rPr>
              <a:t>How to Assess Learning </a:t>
            </a:r>
            <a:endParaRPr lang="en-US" altLang="en-US" sz="3200" b="1" dirty="0">
              <a:solidFill>
                <a:srgbClr val="FFFF00"/>
              </a:solidFill>
              <a:latin typeface="Arial Rounded MT Bold" pitchFamily="34" charset="0"/>
              <a:ea typeface="MS PGothic" panose="020B0600070205080204" pitchFamily="34" charset="-128"/>
            </a:endParaRPr>
          </a:p>
        </p:txBody>
      </p:sp>
    </p:spTree>
    <p:extLst>
      <p:ext uri="{BB962C8B-B14F-4D97-AF65-F5344CB8AC3E}">
        <p14:creationId xmlns:p14="http://schemas.microsoft.com/office/powerpoint/2010/main" val="2682465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838200" y="1752601"/>
            <a:ext cx="1600200" cy="495300"/>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dirty="0"/>
              <a:t>Formative</a:t>
            </a:r>
          </a:p>
        </p:txBody>
      </p:sp>
      <p:sp>
        <p:nvSpPr>
          <p:cNvPr id="5" name="Oval 4"/>
          <p:cNvSpPr/>
          <p:nvPr/>
        </p:nvSpPr>
        <p:spPr>
          <a:xfrm>
            <a:off x="1295400" y="1524001"/>
            <a:ext cx="1524000" cy="723900"/>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dirty="0"/>
              <a:t>Formative</a:t>
            </a:r>
          </a:p>
        </p:txBody>
      </p:sp>
      <p:pic>
        <p:nvPicPr>
          <p:cNvPr id="72708" name="Picture 7" descr="2761796435_361d8bb885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 y="-16824"/>
            <a:ext cx="9331727" cy="687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p:cNvSpPr/>
          <p:nvPr/>
        </p:nvSpPr>
        <p:spPr>
          <a:xfrm>
            <a:off x="3581400" y="2820138"/>
            <a:ext cx="2590800" cy="1066800"/>
          </a:xfrm>
          <a:prstGeom prst="wedgeEllipseCallout">
            <a:avLst>
              <a:gd name="adj1" fmla="val -55952"/>
              <a:gd name="adj2" fmla="val 68824"/>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dirty="0"/>
              <a:t>Diagnostic</a:t>
            </a:r>
            <a:endParaRPr lang="en-US" dirty="0"/>
          </a:p>
        </p:txBody>
      </p:sp>
      <p:sp>
        <p:nvSpPr>
          <p:cNvPr id="3" name="Oval Callout 2"/>
          <p:cNvSpPr/>
          <p:nvPr/>
        </p:nvSpPr>
        <p:spPr>
          <a:xfrm>
            <a:off x="6490269" y="2107625"/>
            <a:ext cx="2438400" cy="838200"/>
          </a:xfrm>
          <a:prstGeom prst="wedgeEllipseCallout">
            <a:avLst>
              <a:gd name="adj1" fmla="val 28995"/>
              <a:gd name="adj2" fmla="val -68977"/>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dirty="0"/>
              <a:t>Am I finished? How will I know? </a:t>
            </a:r>
            <a:endParaRPr lang="en-US" dirty="0"/>
          </a:p>
        </p:txBody>
      </p:sp>
      <p:sp>
        <p:nvSpPr>
          <p:cNvPr id="2" name="Oval Callout 1"/>
          <p:cNvSpPr/>
          <p:nvPr/>
        </p:nvSpPr>
        <p:spPr>
          <a:xfrm>
            <a:off x="304800" y="1383725"/>
            <a:ext cx="2514600" cy="1143000"/>
          </a:xfrm>
          <a:prstGeom prst="wedgeEllipseCallout">
            <a:avLst>
              <a:gd name="adj1" fmla="val 33065"/>
              <a:gd name="adj2" fmla="val 61980"/>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dirty="0"/>
              <a:t>Am I on the right track?</a:t>
            </a:r>
            <a:endParaRPr lang="en-US" dirty="0"/>
          </a:p>
        </p:txBody>
      </p:sp>
      <p:sp>
        <p:nvSpPr>
          <p:cNvPr id="7" name="Slide Number Placeholder 6"/>
          <p:cNvSpPr>
            <a:spLocks noGrp="1"/>
          </p:cNvSpPr>
          <p:nvPr>
            <p:ph type="sldNum" sz="quarter" idx="10"/>
          </p:nvPr>
        </p:nvSpPr>
        <p:spPr/>
        <p:txBody>
          <a:bodyPr/>
          <a:lstStyle/>
          <a:p>
            <a:pPr>
              <a:defRPr/>
            </a:pPr>
            <a:fld id="{361C7F85-EDBD-4EA4-83AF-2B03D1D66EF0}" type="slidenum">
              <a:rPr lang="en-US" smtClean="0"/>
              <a:pPr>
                <a:defRPr/>
              </a:pPr>
              <a:t>17</a:t>
            </a:fld>
            <a:endParaRPr lang="en-US" dirty="0"/>
          </a:p>
        </p:txBody>
      </p:sp>
      <p:sp>
        <p:nvSpPr>
          <p:cNvPr id="9" name="Title 7"/>
          <p:cNvSpPr txBox="1">
            <a:spLocks/>
          </p:cNvSpPr>
          <p:nvPr/>
        </p:nvSpPr>
        <p:spPr bwMode="auto">
          <a:xfrm>
            <a:off x="187219" y="94342"/>
            <a:ext cx="7011207" cy="107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5" tIns="45714" rIns="91395" bIns="45714">
            <a:spAutoFit/>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FFFF00"/>
                </a:solidFill>
                <a:latin typeface="Arial Rounded MT Bold" pitchFamily="34" charset="0"/>
              </a:rPr>
              <a:t>Assessment Strategies:</a:t>
            </a:r>
          </a:p>
          <a:p>
            <a:pPr eaLnBrk="1" hangingPunct="1"/>
            <a:r>
              <a:rPr lang="en-US" altLang="en-US" sz="3200" b="1" dirty="0">
                <a:solidFill>
                  <a:srgbClr val="FFFF00"/>
                </a:solidFill>
                <a:latin typeface="Arial Rounded MT Bold" pitchFamily="34" charset="0"/>
              </a:rPr>
              <a:t>How to Assess Learning </a:t>
            </a:r>
            <a:endParaRPr lang="en-US" altLang="en-US" sz="3200" b="1" dirty="0">
              <a:solidFill>
                <a:srgbClr val="FFFF00"/>
              </a:solidFill>
              <a:latin typeface="Arial Rounded MT Bold" pitchFamily="34" charset="0"/>
              <a:ea typeface="MS PGothic" panose="020B0600070205080204" pitchFamily="34" charset="-128"/>
            </a:endParaRPr>
          </a:p>
        </p:txBody>
      </p:sp>
    </p:spTree>
    <p:extLst>
      <p:ext uri="{BB962C8B-B14F-4D97-AF65-F5344CB8AC3E}">
        <p14:creationId xmlns:p14="http://schemas.microsoft.com/office/powerpoint/2010/main" val="197383052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838200" y="1752601"/>
            <a:ext cx="1600200" cy="495300"/>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dirty="0"/>
              <a:t>Formative</a:t>
            </a:r>
          </a:p>
        </p:txBody>
      </p:sp>
      <p:sp>
        <p:nvSpPr>
          <p:cNvPr id="5" name="Oval 4"/>
          <p:cNvSpPr/>
          <p:nvPr/>
        </p:nvSpPr>
        <p:spPr>
          <a:xfrm>
            <a:off x="1295400" y="1524001"/>
            <a:ext cx="1524000" cy="723900"/>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dirty="0"/>
              <a:t>Formative</a:t>
            </a:r>
          </a:p>
        </p:txBody>
      </p:sp>
      <p:pic>
        <p:nvPicPr>
          <p:cNvPr id="73732" name="Picture 7" descr="2761796435_361d8bb885_o"/>
          <p:cNvPicPr>
            <a:picLocks noChangeAspect="1" noChangeArrowheads="1"/>
          </p:cNvPicPr>
          <p:nvPr/>
        </p:nvPicPr>
        <p:blipFill rotWithShape="1">
          <a:blip r:embed="rId3">
            <a:extLst>
              <a:ext uri="{28A0092B-C50C-407E-A947-70E740481C1C}">
                <a14:useLocalDpi xmlns:a14="http://schemas.microsoft.com/office/drawing/2010/main" val="0"/>
              </a:ext>
            </a:extLst>
          </a:blip>
          <a:srcRect l="-18339" r="-18339"/>
          <a:stretch/>
        </p:blipFill>
        <p:spPr bwMode="auto">
          <a:xfrm>
            <a:off x="-1905000" y="-4321"/>
            <a:ext cx="12834714" cy="706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p:cNvSpPr/>
          <p:nvPr/>
        </p:nvSpPr>
        <p:spPr>
          <a:xfrm>
            <a:off x="3324359" y="3013991"/>
            <a:ext cx="2590800" cy="1066800"/>
          </a:xfrm>
          <a:prstGeom prst="wedgeEllipseCallout">
            <a:avLst>
              <a:gd name="adj1" fmla="val -55952"/>
              <a:gd name="adj2" fmla="val 68824"/>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dirty="0"/>
              <a:t>Diagnostic</a:t>
            </a:r>
            <a:endParaRPr lang="en-US" dirty="0"/>
          </a:p>
        </p:txBody>
      </p:sp>
      <p:sp>
        <p:nvSpPr>
          <p:cNvPr id="3" name="Oval Callout 2"/>
          <p:cNvSpPr/>
          <p:nvPr/>
        </p:nvSpPr>
        <p:spPr>
          <a:xfrm>
            <a:off x="6545541" y="2247901"/>
            <a:ext cx="2438400" cy="838200"/>
          </a:xfrm>
          <a:prstGeom prst="wedgeEllipseCallout">
            <a:avLst>
              <a:gd name="adj1" fmla="val 28995"/>
              <a:gd name="adj2" fmla="val -68977"/>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dirty="0"/>
              <a:t>Am I finished? How will I know? </a:t>
            </a:r>
            <a:endParaRPr lang="en-US" dirty="0"/>
          </a:p>
        </p:txBody>
      </p:sp>
      <p:sp>
        <p:nvSpPr>
          <p:cNvPr id="2" name="Oval Callout 1"/>
          <p:cNvSpPr/>
          <p:nvPr/>
        </p:nvSpPr>
        <p:spPr>
          <a:xfrm>
            <a:off x="570691" y="1428751"/>
            <a:ext cx="2514600" cy="1143000"/>
          </a:xfrm>
          <a:prstGeom prst="wedgeEllipseCallout">
            <a:avLst>
              <a:gd name="adj1" fmla="val 33065"/>
              <a:gd name="adj2" fmla="val 61980"/>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dirty="0"/>
              <a:t>Formative</a:t>
            </a:r>
            <a:endParaRPr lang="en-US" dirty="0"/>
          </a:p>
        </p:txBody>
      </p:sp>
      <p:sp>
        <p:nvSpPr>
          <p:cNvPr id="7" name="Slide Number Placeholder 6"/>
          <p:cNvSpPr>
            <a:spLocks noGrp="1"/>
          </p:cNvSpPr>
          <p:nvPr>
            <p:ph type="sldNum" sz="quarter" idx="10"/>
          </p:nvPr>
        </p:nvSpPr>
        <p:spPr/>
        <p:txBody>
          <a:bodyPr/>
          <a:lstStyle/>
          <a:p>
            <a:pPr>
              <a:defRPr/>
            </a:pPr>
            <a:fld id="{361C7F85-EDBD-4EA4-83AF-2B03D1D66EF0}" type="slidenum">
              <a:rPr lang="en-US" smtClean="0"/>
              <a:pPr>
                <a:defRPr/>
              </a:pPr>
              <a:t>18</a:t>
            </a:fld>
            <a:endParaRPr lang="en-US" dirty="0"/>
          </a:p>
        </p:txBody>
      </p:sp>
      <p:sp>
        <p:nvSpPr>
          <p:cNvPr id="9" name="Title 7"/>
          <p:cNvSpPr txBox="1">
            <a:spLocks/>
          </p:cNvSpPr>
          <p:nvPr/>
        </p:nvSpPr>
        <p:spPr bwMode="auto">
          <a:xfrm>
            <a:off x="187219" y="94342"/>
            <a:ext cx="7011207" cy="107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5" tIns="45714" rIns="91395" bIns="45714">
            <a:spAutoFit/>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FFFF00"/>
                </a:solidFill>
                <a:latin typeface="Arial Rounded MT Bold" pitchFamily="34" charset="0"/>
              </a:rPr>
              <a:t>Assessment Strategies:</a:t>
            </a:r>
          </a:p>
          <a:p>
            <a:pPr eaLnBrk="1" hangingPunct="1"/>
            <a:r>
              <a:rPr lang="en-US" altLang="en-US" sz="3200" b="1" dirty="0">
                <a:solidFill>
                  <a:srgbClr val="FFFF00"/>
                </a:solidFill>
                <a:latin typeface="Arial Rounded MT Bold" pitchFamily="34" charset="0"/>
              </a:rPr>
              <a:t>How to Assess Learning </a:t>
            </a:r>
            <a:endParaRPr lang="en-US" altLang="en-US" sz="3200" b="1" dirty="0">
              <a:solidFill>
                <a:srgbClr val="FFFF00"/>
              </a:solidFill>
              <a:latin typeface="Arial Rounded MT Bold" pitchFamily="34" charset="0"/>
              <a:ea typeface="MS PGothic" panose="020B0600070205080204" pitchFamily="34" charset="-128"/>
            </a:endParaRPr>
          </a:p>
        </p:txBody>
      </p:sp>
    </p:spTree>
    <p:extLst>
      <p:ext uri="{BB962C8B-B14F-4D97-AF65-F5344CB8AC3E}">
        <p14:creationId xmlns:p14="http://schemas.microsoft.com/office/powerpoint/2010/main" val="4993328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838200" y="1752601"/>
            <a:ext cx="1600200" cy="495300"/>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dirty="0"/>
              <a:t>Formative</a:t>
            </a:r>
          </a:p>
        </p:txBody>
      </p:sp>
      <p:sp>
        <p:nvSpPr>
          <p:cNvPr id="5" name="Oval 4"/>
          <p:cNvSpPr/>
          <p:nvPr/>
        </p:nvSpPr>
        <p:spPr>
          <a:xfrm>
            <a:off x="1295400" y="1524001"/>
            <a:ext cx="1524000" cy="723900"/>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dirty="0"/>
              <a:t>Formative</a:t>
            </a:r>
          </a:p>
        </p:txBody>
      </p:sp>
      <p:pic>
        <p:nvPicPr>
          <p:cNvPr id="74756" name="Picture 7" descr="2761796435_361d8bb885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p:cNvSpPr/>
          <p:nvPr/>
        </p:nvSpPr>
        <p:spPr>
          <a:xfrm>
            <a:off x="3514859" y="2876551"/>
            <a:ext cx="2590800" cy="1066800"/>
          </a:xfrm>
          <a:prstGeom prst="wedgeEllipseCallout">
            <a:avLst>
              <a:gd name="adj1" fmla="val -55952"/>
              <a:gd name="adj2" fmla="val 68824"/>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dirty="0"/>
              <a:t>Diagnostic</a:t>
            </a:r>
            <a:endParaRPr lang="en-US" dirty="0"/>
          </a:p>
        </p:txBody>
      </p:sp>
      <p:sp>
        <p:nvSpPr>
          <p:cNvPr id="3" name="Oval Callout 2"/>
          <p:cNvSpPr/>
          <p:nvPr/>
        </p:nvSpPr>
        <p:spPr>
          <a:xfrm>
            <a:off x="6405630" y="2247901"/>
            <a:ext cx="2438400" cy="838200"/>
          </a:xfrm>
          <a:prstGeom prst="wedgeEllipseCallout">
            <a:avLst>
              <a:gd name="adj1" fmla="val 28995"/>
              <a:gd name="adj2" fmla="val -68977"/>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dirty="0"/>
              <a:t>Summative</a:t>
            </a:r>
            <a:endParaRPr lang="en-US" dirty="0"/>
          </a:p>
        </p:txBody>
      </p:sp>
      <p:sp>
        <p:nvSpPr>
          <p:cNvPr id="2" name="Oval Callout 1"/>
          <p:cNvSpPr/>
          <p:nvPr/>
        </p:nvSpPr>
        <p:spPr>
          <a:xfrm>
            <a:off x="381000" y="1314451"/>
            <a:ext cx="2514600" cy="1143000"/>
          </a:xfrm>
          <a:prstGeom prst="wedgeEllipseCallout">
            <a:avLst>
              <a:gd name="adj1" fmla="val 33065"/>
              <a:gd name="adj2" fmla="val 61980"/>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n-GB" dirty="0"/>
              <a:t>Formative</a:t>
            </a:r>
            <a:endParaRPr lang="en-US" dirty="0"/>
          </a:p>
        </p:txBody>
      </p:sp>
      <p:sp>
        <p:nvSpPr>
          <p:cNvPr id="7" name="Slide Number Placeholder 6"/>
          <p:cNvSpPr>
            <a:spLocks noGrp="1"/>
          </p:cNvSpPr>
          <p:nvPr>
            <p:ph type="sldNum" sz="quarter" idx="10"/>
          </p:nvPr>
        </p:nvSpPr>
        <p:spPr/>
        <p:txBody>
          <a:bodyPr/>
          <a:lstStyle/>
          <a:p>
            <a:pPr>
              <a:defRPr/>
            </a:pPr>
            <a:fld id="{361C7F85-EDBD-4EA4-83AF-2B03D1D66EF0}" type="slidenum">
              <a:rPr lang="en-US" smtClean="0"/>
              <a:pPr>
                <a:defRPr/>
              </a:pPr>
              <a:t>19</a:t>
            </a:fld>
            <a:endParaRPr lang="en-US" dirty="0"/>
          </a:p>
        </p:txBody>
      </p:sp>
      <p:sp>
        <p:nvSpPr>
          <p:cNvPr id="9" name="Title 7"/>
          <p:cNvSpPr txBox="1">
            <a:spLocks/>
          </p:cNvSpPr>
          <p:nvPr/>
        </p:nvSpPr>
        <p:spPr bwMode="auto">
          <a:xfrm>
            <a:off x="187219" y="94342"/>
            <a:ext cx="7011207" cy="107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5" tIns="45714" rIns="91395" bIns="45714">
            <a:spAutoFit/>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FFFF00"/>
                </a:solidFill>
                <a:latin typeface="Arial Rounded MT Bold" pitchFamily="34" charset="0"/>
              </a:rPr>
              <a:t>Assessment Strategies:</a:t>
            </a:r>
          </a:p>
          <a:p>
            <a:pPr eaLnBrk="1" hangingPunct="1"/>
            <a:r>
              <a:rPr lang="en-US" altLang="en-US" sz="3200" b="1" dirty="0">
                <a:solidFill>
                  <a:srgbClr val="FFFF00"/>
                </a:solidFill>
                <a:latin typeface="Arial Rounded MT Bold" pitchFamily="34" charset="0"/>
              </a:rPr>
              <a:t>How to Assess Learning </a:t>
            </a:r>
            <a:endParaRPr lang="en-US" altLang="en-US" sz="3200" b="1" dirty="0">
              <a:solidFill>
                <a:srgbClr val="FFFF00"/>
              </a:solidFill>
              <a:latin typeface="Arial Rounded MT Bold" pitchFamily="34" charset="0"/>
              <a:ea typeface="MS PGothic" panose="020B0600070205080204" pitchFamily="34" charset="-128"/>
            </a:endParaRPr>
          </a:p>
        </p:txBody>
      </p:sp>
    </p:spTree>
    <p:extLst>
      <p:ext uri="{BB962C8B-B14F-4D97-AF65-F5344CB8AC3E}">
        <p14:creationId xmlns:p14="http://schemas.microsoft.com/office/powerpoint/2010/main" val="21812624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316630" cy="732784"/>
          </a:xfrm>
        </p:spPr>
        <p:txBody>
          <a:bodyPr/>
          <a:lstStyle/>
          <a:p>
            <a:r>
              <a:rPr lang="en-US" dirty="0"/>
              <a:t>Agenda</a:t>
            </a:r>
          </a:p>
        </p:txBody>
      </p:sp>
      <p:sp>
        <p:nvSpPr>
          <p:cNvPr id="3" name="Content Placeholder 2"/>
          <p:cNvSpPr>
            <a:spLocks noGrp="1"/>
          </p:cNvSpPr>
          <p:nvPr>
            <p:ph idx="1"/>
          </p:nvPr>
        </p:nvSpPr>
        <p:spPr>
          <a:xfrm>
            <a:off x="381000" y="1496914"/>
            <a:ext cx="7886700" cy="4351338"/>
          </a:xfrm>
        </p:spPr>
        <p:txBody>
          <a:bodyPr>
            <a:normAutofit lnSpcReduction="10000"/>
          </a:bodyPr>
          <a:lstStyle/>
          <a:p>
            <a:r>
              <a:rPr lang="en-US" dirty="0"/>
              <a:t>Welcome and Introductions</a:t>
            </a:r>
          </a:p>
          <a:p>
            <a:r>
              <a:rPr lang="en-US" dirty="0"/>
              <a:t>Making Connections </a:t>
            </a:r>
          </a:p>
          <a:p>
            <a:r>
              <a:rPr lang="en-US" dirty="0"/>
              <a:t>A Deeper Dive into the TAPS Performance Standards</a:t>
            </a:r>
          </a:p>
          <a:p>
            <a:pPr lvl="1">
              <a:buFont typeface="Wingdings" pitchFamily="2" charset="2"/>
              <a:buChar char="ü"/>
            </a:pPr>
            <a:r>
              <a:rPr lang="en-US" dirty="0"/>
              <a:t>TAPS Performance Standard 5 – Assessment  Strategies </a:t>
            </a:r>
          </a:p>
          <a:p>
            <a:pPr lvl="1">
              <a:buFont typeface="Wingdings" pitchFamily="2" charset="2"/>
              <a:buChar char="ü"/>
            </a:pPr>
            <a:r>
              <a:rPr lang="en-US" dirty="0"/>
              <a:t>TAPS Standard Standard 6 – Assessment Uses</a:t>
            </a:r>
          </a:p>
          <a:p>
            <a:pPr lvl="1">
              <a:buFont typeface="Wingdings" pitchFamily="2" charset="2"/>
              <a:buChar char="ü"/>
            </a:pPr>
            <a:r>
              <a:rPr lang="en-US" dirty="0"/>
              <a:t>TAPS Performance Standard 8 – Academically Challenging Environment </a:t>
            </a:r>
          </a:p>
          <a:p>
            <a:r>
              <a:rPr lang="en-US" dirty="0"/>
              <a:t>Q and A</a:t>
            </a:r>
          </a:p>
          <a:p>
            <a:r>
              <a:rPr lang="en-US" dirty="0"/>
              <a:t>Closing</a:t>
            </a:r>
          </a:p>
        </p:txBody>
      </p:sp>
      <p:sp>
        <p:nvSpPr>
          <p:cNvPr id="4" name="Date Placeholder 3"/>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2</a:t>
            </a:fld>
            <a:endParaRPr lang="en-US" dirty="0">
              <a:solidFill>
                <a:prstClr val="white"/>
              </a:solidFill>
            </a:endParaRPr>
          </a:p>
        </p:txBody>
      </p:sp>
      <p:pic>
        <p:nvPicPr>
          <p:cNvPr id="6" name="Picture 4" descr="C:\Users\tawni taylor\AppData\Local\Microsoft\Windows\Temporary Internet Files\Content.IE5\GZKVOPX8\noun_30213[1].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0861" y="5029199"/>
            <a:ext cx="1398950" cy="9356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316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3" name="Slide Number Placeholder 2"/>
          <p:cNvSpPr>
            <a:spLocks noGrp="1"/>
          </p:cNvSpPr>
          <p:nvPr>
            <p:ph type="sldNum" sz="quarter" idx="4"/>
          </p:nvPr>
        </p:nvSpPr>
        <p:spPr/>
        <p:txBody>
          <a:bodyPr/>
          <a:lstStyle/>
          <a:p>
            <a:fld id="{B63E4CEF-BB1E-48C7-AE93-F39F6AA99AD7}" type="slidenum">
              <a:rPr lang="en-US" smtClean="0">
                <a:solidFill>
                  <a:prstClr val="white"/>
                </a:solidFill>
              </a:rPr>
              <a:pPr/>
              <a:t>20</a:t>
            </a:fld>
            <a:endParaRPr lang="en-US" dirty="0">
              <a:solidFill>
                <a:prstClr val="white"/>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9156" cy="688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260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7"/>
          <p:cNvSpPr txBox="1">
            <a:spLocks/>
          </p:cNvSpPr>
          <p:nvPr/>
        </p:nvSpPr>
        <p:spPr bwMode="auto">
          <a:xfrm>
            <a:off x="-39263" y="152400"/>
            <a:ext cx="8229600" cy="101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715" rIns="91395" bIns="45715">
            <a:spAutoFit/>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lgn="ctr" eaLnBrk="1" hangingPunct="1"/>
            <a:r>
              <a:rPr lang="en-US" sz="4000" b="1" dirty="0">
                <a:solidFill>
                  <a:prstClr val="black"/>
                </a:solidFill>
                <a:latin typeface="Arial Rounded MT Bold" pitchFamily="34" charset="0"/>
              </a:rPr>
              <a:t>Rating Performance</a:t>
            </a:r>
          </a:p>
          <a:p>
            <a:pPr algn="ctr" eaLnBrk="1" hangingPunct="1"/>
            <a:r>
              <a:rPr lang="en-US" sz="2000" b="1" dirty="0">
                <a:solidFill>
                  <a:schemeClr val="accent5"/>
                </a:solidFill>
                <a:latin typeface="Arial Rounded MT Bold" pitchFamily="34" charset="0"/>
                <a:ea typeface="ＭＳ Ｐゴシック" pitchFamily="34" charset="-128"/>
              </a:rPr>
              <a:t>Totality of Evidence and Consistency of Practice</a:t>
            </a:r>
          </a:p>
        </p:txBody>
      </p:sp>
      <p:sp>
        <p:nvSpPr>
          <p:cNvPr id="97283" name="TextBox 6"/>
          <p:cNvSpPr txBox="1">
            <a:spLocks noChangeArrowheads="1"/>
          </p:cNvSpPr>
          <p:nvPr/>
        </p:nvSpPr>
        <p:spPr bwMode="auto">
          <a:xfrm>
            <a:off x="31025" y="1749528"/>
            <a:ext cx="9011992" cy="384711"/>
          </a:xfrm>
          <a:prstGeom prst="rect">
            <a:avLst/>
          </a:prstGeom>
          <a:solidFill>
            <a:schemeClr val="accent6"/>
          </a:solidFill>
          <a:ln w="38100">
            <a:solidFill>
              <a:schemeClr val="tx1"/>
            </a:solidFill>
            <a:miter lim="800000"/>
            <a:headEnd/>
            <a:tailEnd/>
          </a:ln>
        </p:spPr>
        <p:txBody>
          <a:bodyPr wrap="square" lIns="91395" tIns="45715" rIns="91395" bIns="45715">
            <a:spAutoFit/>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defTabSz="912813" eaLnBrk="0" fontAlgn="base" hangingPunct="0">
              <a:spcBef>
                <a:spcPct val="0"/>
              </a:spcBef>
              <a:spcAft>
                <a:spcPct val="0"/>
              </a:spcAft>
              <a:defRPr sz="1700">
                <a:solidFill>
                  <a:schemeClr val="tx1"/>
                </a:solidFill>
                <a:latin typeface="Arial" charset="0"/>
                <a:cs typeface="Arial" charset="0"/>
              </a:defRPr>
            </a:lvl6pPr>
            <a:lvl7pPr marL="2971800" indent="-228600" defTabSz="912813" eaLnBrk="0" fontAlgn="base" hangingPunct="0">
              <a:spcBef>
                <a:spcPct val="0"/>
              </a:spcBef>
              <a:spcAft>
                <a:spcPct val="0"/>
              </a:spcAft>
              <a:defRPr sz="1700">
                <a:solidFill>
                  <a:schemeClr val="tx1"/>
                </a:solidFill>
                <a:latin typeface="Arial" charset="0"/>
                <a:cs typeface="Arial" charset="0"/>
              </a:defRPr>
            </a:lvl7pPr>
            <a:lvl8pPr marL="3429000" indent="-228600" defTabSz="912813" eaLnBrk="0" fontAlgn="base" hangingPunct="0">
              <a:spcBef>
                <a:spcPct val="0"/>
              </a:spcBef>
              <a:spcAft>
                <a:spcPct val="0"/>
              </a:spcAft>
              <a:defRPr sz="1700">
                <a:solidFill>
                  <a:schemeClr val="tx1"/>
                </a:solidFill>
                <a:latin typeface="Arial" charset="0"/>
                <a:cs typeface="Arial" charset="0"/>
              </a:defRPr>
            </a:lvl8pPr>
            <a:lvl9pPr marL="3886200" indent="-228600" defTabSz="912813" eaLnBrk="0" fontAlgn="base" hangingPunct="0">
              <a:spcBef>
                <a:spcPct val="0"/>
              </a:spcBef>
              <a:spcAft>
                <a:spcPct val="0"/>
              </a:spcAft>
              <a:defRPr sz="1700">
                <a:solidFill>
                  <a:schemeClr val="tx1"/>
                </a:solidFill>
                <a:latin typeface="Arial" charset="0"/>
                <a:cs typeface="Arial" charset="0"/>
              </a:defRPr>
            </a:lvl9pPr>
          </a:lstStyle>
          <a:p>
            <a:pPr eaLnBrk="1" hangingPunct="1"/>
            <a:r>
              <a:rPr lang="en-US" sz="1900" b="1" dirty="0">
                <a:solidFill>
                  <a:prstClr val="white"/>
                </a:solidFill>
                <a:ea typeface="ＭＳ Ｐゴシック" pitchFamily="34" charset="-128"/>
              </a:rPr>
              <a:t>Performance Standard 5:  Assessment Strategies</a:t>
            </a:r>
          </a:p>
        </p:txBody>
      </p:sp>
      <p:graphicFrame>
        <p:nvGraphicFramePr>
          <p:cNvPr id="5" name="Table 4"/>
          <p:cNvGraphicFramePr>
            <a:graphicFrameLocks noGrp="1"/>
          </p:cNvGraphicFramePr>
          <p:nvPr>
            <p:extLst>
              <p:ext uri="{D42A27DB-BD31-4B8C-83A1-F6EECF244321}">
                <p14:modId xmlns:p14="http://schemas.microsoft.com/office/powerpoint/2010/main" val="3546811068"/>
              </p:ext>
            </p:extLst>
          </p:nvPr>
        </p:nvGraphicFramePr>
        <p:xfrm>
          <a:off x="31023" y="2134239"/>
          <a:ext cx="9011996" cy="4440039"/>
        </p:xfrm>
        <a:graphic>
          <a:graphicData uri="http://schemas.openxmlformats.org/drawingml/2006/table">
            <a:tbl>
              <a:tblPr/>
              <a:tblGrid>
                <a:gridCol w="2252999">
                  <a:extLst>
                    <a:ext uri="{9D8B030D-6E8A-4147-A177-3AD203B41FA5}">
                      <a16:colId xmlns:a16="http://schemas.microsoft.com/office/drawing/2014/main" val="20000"/>
                    </a:ext>
                  </a:extLst>
                </a:gridCol>
                <a:gridCol w="2252999">
                  <a:extLst>
                    <a:ext uri="{9D8B030D-6E8A-4147-A177-3AD203B41FA5}">
                      <a16:colId xmlns:a16="http://schemas.microsoft.com/office/drawing/2014/main" val="20001"/>
                    </a:ext>
                  </a:extLst>
                </a:gridCol>
                <a:gridCol w="2252999">
                  <a:extLst>
                    <a:ext uri="{9D8B030D-6E8A-4147-A177-3AD203B41FA5}">
                      <a16:colId xmlns:a16="http://schemas.microsoft.com/office/drawing/2014/main" val="20002"/>
                    </a:ext>
                  </a:extLst>
                </a:gridCol>
                <a:gridCol w="2252999">
                  <a:extLst>
                    <a:ext uri="{9D8B030D-6E8A-4147-A177-3AD203B41FA5}">
                      <a16:colId xmlns:a16="http://schemas.microsoft.com/office/drawing/2014/main" val="20003"/>
                    </a:ext>
                  </a:extLst>
                </a:gridCol>
              </a:tblGrid>
              <a:tr h="1011039">
                <a:tc>
                  <a:txBody>
                    <a:bodyPr/>
                    <a:lstStyle/>
                    <a:p>
                      <a:pPr marL="0" marR="0" algn="ctr">
                        <a:spcBef>
                          <a:spcPts val="0"/>
                        </a:spcBef>
                        <a:spcAft>
                          <a:spcPts val="0"/>
                        </a:spcAft>
                      </a:pPr>
                      <a:r>
                        <a:rPr lang="en-US" sz="1500" b="1" dirty="0">
                          <a:solidFill>
                            <a:schemeClr val="tx1"/>
                          </a:solidFill>
                          <a:latin typeface="Times New Roman"/>
                          <a:ea typeface="MS Mincho"/>
                          <a:cs typeface="Times New Roman"/>
                        </a:rPr>
                        <a:t>Level IV</a:t>
                      </a:r>
                      <a:endParaRPr lang="en-US" sz="1500" b="1" dirty="0">
                        <a:solidFill>
                          <a:schemeClr val="tx1"/>
                        </a:solidFill>
                        <a:latin typeface="Times"/>
                        <a:ea typeface="Times"/>
                        <a:cs typeface="Times New Roman"/>
                      </a:endParaRPr>
                    </a:p>
                    <a:p>
                      <a:pPr marL="0" marR="0" algn="ctr">
                        <a:spcBef>
                          <a:spcPts val="0"/>
                        </a:spcBef>
                        <a:spcAft>
                          <a:spcPts val="0"/>
                        </a:spcAft>
                      </a:pPr>
                      <a:r>
                        <a:rPr lang="en-US" sz="1500" b="1" dirty="0">
                          <a:solidFill>
                            <a:schemeClr val="tx1"/>
                          </a:solidFill>
                          <a:latin typeface="Times New Roman"/>
                          <a:ea typeface="MS Mincho"/>
                          <a:cs typeface="Times New Roman"/>
                        </a:rPr>
                        <a:t> </a:t>
                      </a:r>
                      <a:r>
                        <a:rPr lang="en-US" sz="1500" b="1" i="1" dirty="0">
                          <a:solidFill>
                            <a:schemeClr val="tx1"/>
                          </a:solidFill>
                          <a:latin typeface="Times New Roman"/>
                          <a:ea typeface="Times New Roman"/>
                          <a:cs typeface="Times New Roman"/>
                        </a:rPr>
                        <a:t>In addition to meeting requirements for Level III..</a:t>
                      </a:r>
                      <a:endParaRPr lang="en-US" sz="1500" b="1" dirty="0">
                        <a:solidFill>
                          <a:schemeClr val="tx1"/>
                        </a:solidFill>
                        <a:latin typeface="Times"/>
                        <a:ea typeface="Times"/>
                        <a:cs typeface="Times New Roman"/>
                      </a:endParaRPr>
                    </a:p>
                  </a:txBody>
                  <a:tcPr marL="68581" marR="685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III</a:t>
                      </a:r>
                      <a:endParaRPr lang="en-US" sz="1500" b="1" dirty="0">
                        <a:solidFill>
                          <a:schemeClr val="tx1"/>
                        </a:solidFill>
                        <a:latin typeface="Times"/>
                        <a:ea typeface="Times"/>
                        <a:cs typeface="Times New Roman"/>
                      </a:endParaRPr>
                    </a:p>
                    <a:p>
                      <a:pPr marL="0" marR="0" algn="ctr">
                        <a:spcBef>
                          <a:spcPts val="0"/>
                        </a:spcBef>
                        <a:spcAft>
                          <a:spcPts val="0"/>
                        </a:spcAft>
                      </a:pPr>
                      <a:r>
                        <a:rPr lang="en-US" sz="1500" b="1" i="1" dirty="0">
                          <a:solidFill>
                            <a:schemeClr val="tx1"/>
                          </a:solidFill>
                          <a:latin typeface="Times New Roman"/>
                          <a:ea typeface="Times New Roman"/>
                          <a:cs typeface="Times New Roman"/>
                        </a:rPr>
                        <a:t>Level III is the expected level of performance.</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II</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352800">
                <a:tc>
                  <a:txBody>
                    <a:bodyPr/>
                    <a:lstStyle/>
                    <a:p>
                      <a:pPr marL="0" marR="0">
                        <a:spcBef>
                          <a:spcPts val="0"/>
                        </a:spcBef>
                        <a:spcAft>
                          <a:spcPts val="0"/>
                        </a:spcAft>
                      </a:pPr>
                      <a:r>
                        <a:rPr lang="en-US" sz="1500" b="0" dirty="0">
                          <a:latin typeface="Times"/>
                          <a:ea typeface="Times"/>
                          <a:cs typeface="Times New Roman"/>
                        </a:rPr>
                        <a:t>The teachers continually demonstrates expertise and leads others to determine and develop</a:t>
                      </a:r>
                      <a:r>
                        <a:rPr lang="en-US" sz="1500" b="0" baseline="0" dirty="0">
                          <a:latin typeface="Times"/>
                          <a:ea typeface="Times"/>
                          <a:cs typeface="Times New Roman"/>
                        </a:rPr>
                        <a:t> a variety of strategies and instruments that are valid and appropriate for the content and student population and guides students to monitor and reflect on their own academic progress. ( Teachers rated as Level IV continually seek ways to serve a role models or teacher leaders.) </a:t>
                      </a:r>
                      <a:endParaRPr lang="en-US" sz="1500" b="0" dirty="0">
                        <a:latin typeface="Times"/>
                        <a:ea typeface="Times"/>
                        <a:cs typeface="Times New Roman"/>
                      </a:endParaRPr>
                    </a:p>
                  </a:txBody>
                  <a:tcPr marL="68581" marR="6858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500" dirty="0">
                          <a:latin typeface="Times"/>
                          <a:ea typeface="Times"/>
                          <a:cs typeface="Times New Roman"/>
                        </a:rPr>
                        <a:t>The teacher systematically and consistently chooses a variety of diagnostic, formative, and  summative assessment strategies and instruments that are valid and appropriate for the content and student population.</a:t>
                      </a:r>
                      <a:r>
                        <a:rPr lang="en-US" sz="1500" baseline="0" dirty="0">
                          <a:latin typeface="Times"/>
                          <a:ea typeface="Times"/>
                          <a:cs typeface="Times New Roman"/>
                        </a:rPr>
                        <a:t> </a:t>
                      </a:r>
                      <a:endParaRPr lang="en-US" sz="1500"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500" dirty="0">
                          <a:latin typeface="Times"/>
                          <a:ea typeface="Times"/>
                          <a:cs typeface="Times New Roman"/>
                        </a:rPr>
                        <a:t>The teacher inconsistently chooses a variety of diagnostic, formative,</a:t>
                      </a:r>
                      <a:r>
                        <a:rPr lang="en-US" sz="1500" baseline="0" dirty="0">
                          <a:latin typeface="Times"/>
                          <a:ea typeface="Times"/>
                          <a:cs typeface="Times New Roman"/>
                        </a:rPr>
                        <a:t> and summative assessment strategies or the instruments are sometimes not appropriate for the content or student population. </a:t>
                      </a:r>
                      <a:endParaRPr lang="en-US" sz="1500"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500" b="0" u="none" dirty="0">
                          <a:latin typeface="Times"/>
                          <a:ea typeface="Times"/>
                          <a:cs typeface="Times New Roman"/>
                        </a:rPr>
                        <a:t>The teachers chooses an</a:t>
                      </a:r>
                      <a:r>
                        <a:rPr lang="en-US" sz="1500" b="0" u="none" baseline="0" dirty="0">
                          <a:latin typeface="Times"/>
                          <a:ea typeface="Times"/>
                          <a:cs typeface="Times New Roman"/>
                        </a:rPr>
                        <a:t> inadequate variety of diagnostic, formative and summative assessment strategies or the instruments are not appropriate for the content or student populations.</a:t>
                      </a:r>
                      <a:r>
                        <a:rPr lang="en-US" sz="1500" b="0" u="none" dirty="0">
                          <a:latin typeface="Times"/>
                          <a:ea typeface="Times"/>
                          <a:cs typeface="Times New Roman"/>
                        </a:rPr>
                        <a:t> </a:t>
                      </a:r>
                    </a:p>
                  </a:txBody>
                  <a:tcPr marL="68581" marR="6858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4294967295"/>
          </p:nvPr>
        </p:nvSpPr>
        <p:spPr>
          <a:xfrm>
            <a:off x="628650" y="6356351"/>
            <a:ext cx="2057400" cy="365125"/>
          </a:xfrm>
          <a:prstGeom prst="rect">
            <a:avLst/>
          </a:prstGeom>
        </p:spPr>
        <p:txBody>
          <a:bodyPr/>
          <a:lstStyle/>
          <a:p>
            <a:r>
              <a:rPr lang="en-US">
                <a:solidFill>
                  <a:prstClr val="white"/>
                </a:solidFill>
              </a:rPr>
              <a:t>1/15/2018</a:t>
            </a:r>
            <a:endParaRPr lang="en-US" dirty="0">
              <a:solidFill>
                <a:prstClr val="white"/>
              </a:solidFill>
            </a:endParaRPr>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solidFill>
                  <a:prstClr val="white"/>
                </a:solidFill>
              </a:rPr>
              <a:pPr/>
              <a:t>21</a:t>
            </a:fld>
            <a:endParaRPr lang="en-US" dirty="0">
              <a:solidFill>
                <a:prstClr val="white"/>
              </a:solidFill>
            </a:endParaRPr>
          </a:p>
        </p:txBody>
      </p:sp>
      <p:sp>
        <p:nvSpPr>
          <p:cNvPr id="7" name="TextBox 6"/>
          <p:cNvSpPr txBox="1"/>
          <p:nvPr/>
        </p:nvSpPr>
        <p:spPr>
          <a:xfrm>
            <a:off x="5919625" y="6172200"/>
            <a:ext cx="3123392" cy="369332"/>
          </a:xfrm>
          <a:prstGeom prst="rect">
            <a:avLst/>
          </a:prstGeom>
          <a:noFill/>
        </p:spPr>
        <p:txBody>
          <a:bodyPr wrap="square" rtlCol="0">
            <a:spAutoFit/>
          </a:bodyPr>
          <a:lstStyle/>
          <a:p>
            <a:pPr algn="r"/>
            <a:r>
              <a:rPr lang="en-US" b="1" dirty="0">
                <a:solidFill>
                  <a:srgbClr val="FF0000"/>
                </a:solidFill>
              </a:rPr>
              <a:t>Reference TAPS Rubrics Card</a:t>
            </a:r>
          </a:p>
        </p:txBody>
      </p:sp>
    </p:spTree>
    <p:extLst>
      <p:ext uri="{BB962C8B-B14F-4D97-AF65-F5344CB8AC3E}">
        <p14:creationId xmlns:p14="http://schemas.microsoft.com/office/powerpoint/2010/main" val="215231633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7"/>
          <p:cNvSpPr txBox="1">
            <a:spLocks/>
          </p:cNvSpPr>
          <p:nvPr/>
        </p:nvSpPr>
        <p:spPr bwMode="auto">
          <a:xfrm>
            <a:off x="-26125" y="347347"/>
            <a:ext cx="8229600" cy="101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715" rIns="91395" bIns="45715">
            <a:spAutoFit/>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lgn="ctr" eaLnBrk="1" hangingPunct="1"/>
            <a:r>
              <a:rPr lang="en-US" sz="4000" b="1" dirty="0">
                <a:solidFill>
                  <a:prstClr val="black"/>
                </a:solidFill>
                <a:latin typeface="Arial Rounded MT Bold" pitchFamily="34" charset="0"/>
              </a:rPr>
              <a:t>Rating Performance</a:t>
            </a:r>
          </a:p>
          <a:p>
            <a:pPr algn="ctr" eaLnBrk="1" hangingPunct="1"/>
            <a:r>
              <a:rPr lang="en-US" sz="2000" b="1" dirty="0">
                <a:solidFill>
                  <a:srgbClr val="0070C0"/>
                </a:solidFill>
                <a:latin typeface="Arial Rounded MT Bold" pitchFamily="34" charset="0"/>
                <a:ea typeface="ＭＳ Ｐゴシック" pitchFamily="34" charset="-128"/>
              </a:rPr>
              <a:t>Totality of Evidence and Consistency of Practice</a:t>
            </a:r>
          </a:p>
        </p:txBody>
      </p:sp>
      <p:sp>
        <p:nvSpPr>
          <p:cNvPr id="97283" name="TextBox 6"/>
          <p:cNvSpPr txBox="1">
            <a:spLocks noChangeArrowheads="1"/>
          </p:cNvSpPr>
          <p:nvPr/>
        </p:nvSpPr>
        <p:spPr bwMode="auto">
          <a:xfrm>
            <a:off x="31025" y="1749528"/>
            <a:ext cx="9011992" cy="384711"/>
          </a:xfrm>
          <a:prstGeom prst="rect">
            <a:avLst/>
          </a:prstGeom>
          <a:solidFill>
            <a:schemeClr val="accent6"/>
          </a:solidFill>
          <a:ln w="38100">
            <a:solidFill>
              <a:schemeClr val="tx1"/>
            </a:solidFill>
            <a:miter lim="800000"/>
            <a:headEnd/>
            <a:tailEnd/>
          </a:ln>
        </p:spPr>
        <p:txBody>
          <a:bodyPr wrap="square" lIns="91395" tIns="45715" rIns="91395" bIns="45715">
            <a:spAutoFit/>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defTabSz="912813" eaLnBrk="0" fontAlgn="base" hangingPunct="0">
              <a:spcBef>
                <a:spcPct val="0"/>
              </a:spcBef>
              <a:spcAft>
                <a:spcPct val="0"/>
              </a:spcAft>
              <a:defRPr sz="1700">
                <a:solidFill>
                  <a:schemeClr val="tx1"/>
                </a:solidFill>
                <a:latin typeface="Arial" charset="0"/>
                <a:cs typeface="Arial" charset="0"/>
              </a:defRPr>
            </a:lvl6pPr>
            <a:lvl7pPr marL="2971800" indent="-228600" defTabSz="912813" eaLnBrk="0" fontAlgn="base" hangingPunct="0">
              <a:spcBef>
                <a:spcPct val="0"/>
              </a:spcBef>
              <a:spcAft>
                <a:spcPct val="0"/>
              </a:spcAft>
              <a:defRPr sz="1700">
                <a:solidFill>
                  <a:schemeClr val="tx1"/>
                </a:solidFill>
                <a:latin typeface="Arial" charset="0"/>
                <a:cs typeface="Arial" charset="0"/>
              </a:defRPr>
            </a:lvl7pPr>
            <a:lvl8pPr marL="3429000" indent="-228600" defTabSz="912813" eaLnBrk="0" fontAlgn="base" hangingPunct="0">
              <a:spcBef>
                <a:spcPct val="0"/>
              </a:spcBef>
              <a:spcAft>
                <a:spcPct val="0"/>
              </a:spcAft>
              <a:defRPr sz="1700">
                <a:solidFill>
                  <a:schemeClr val="tx1"/>
                </a:solidFill>
                <a:latin typeface="Arial" charset="0"/>
                <a:cs typeface="Arial" charset="0"/>
              </a:defRPr>
            </a:lvl8pPr>
            <a:lvl9pPr marL="3886200" indent="-228600" defTabSz="912813" eaLnBrk="0" fontAlgn="base" hangingPunct="0">
              <a:spcBef>
                <a:spcPct val="0"/>
              </a:spcBef>
              <a:spcAft>
                <a:spcPct val="0"/>
              </a:spcAft>
              <a:defRPr sz="1700">
                <a:solidFill>
                  <a:schemeClr val="tx1"/>
                </a:solidFill>
                <a:latin typeface="Arial" charset="0"/>
                <a:cs typeface="Arial" charset="0"/>
              </a:defRPr>
            </a:lvl9pPr>
          </a:lstStyle>
          <a:p>
            <a:pPr eaLnBrk="1" hangingPunct="1"/>
            <a:r>
              <a:rPr lang="en-US" sz="1900" b="1" dirty="0">
                <a:solidFill>
                  <a:prstClr val="white"/>
                </a:solidFill>
                <a:ea typeface="ＭＳ Ｐゴシック" pitchFamily="34" charset="-128"/>
              </a:rPr>
              <a:t>Performance Standard 5:  Assessment Strategies</a:t>
            </a:r>
          </a:p>
        </p:txBody>
      </p:sp>
      <p:graphicFrame>
        <p:nvGraphicFramePr>
          <p:cNvPr id="5" name="Table 4"/>
          <p:cNvGraphicFramePr>
            <a:graphicFrameLocks noGrp="1"/>
          </p:cNvGraphicFramePr>
          <p:nvPr>
            <p:extLst>
              <p:ext uri="{D42A27DB-BD31-4B8C-83A1-F6EECF244321}">
                <p14:modId xmlns:p14="http://schemas.microsoft.com/office/powerpoint/2010/main" val="1356830517"/>
              </p:ext>
            </p:extLst>
          </p:nvPr>
        </p:nvGraphicFramePr>
        <p:xfrm>
          <a:off x="31023" y="2134239"/>
          <a:ext cx="9011996" cy="4440039"/>
        </p:xfrm>
        <a:graphic>
          <a:graphicData uri="http://schemas.openxmlformats.org/drawingml/2006/table">
            <a:tbl>
              <a:tblPr/>
              <a:tblGrid>
                <a:gridCol w="2252999">
                  <a:extLst>
                    <a:ext uri="{9D8B030D-6E8A-4147-A177-3AD203B41FA5}">
                      <a16:colId xmlns:a16="http://schemas.microsoft.com/office/drawing/2014/main" val="20000"/>
                    </a:ext>
                  </a:extLst>
                </a:gridCol>
                <a:gridCol w="2252999">
                  <a:extLst>
                    <a:ext uri="{9D8B030D-6E8A-4147-A177-3AD203B41FA5}">
                      <a16:colId xmlns:a16="http://schemas.microsoft.com/office/drawing/2014/main" val="20001"/>
                    </a:ext>
                  </a:extLst>
                </a:gridCol>
                <a:gridCol w="2252999">
                  <a:extLst>
                    <a:ext uri="{9D8B030D-6E8A-4147-A177-3AD203B41FA5}">
                      <a16:colId xmlns:a16="http://schemas.microsoft.com/office/drawing/2014/main" val="20002"/>
                    </a:ext>
                  </a:extLst>
                </a:gridCol>
                <a:gridCol w="2252999">
                  <a:extLst>
                    <a:ext uri="{9D8B030D-6E8A-4147-A177-3AD203B41FA5}">
                      <a16:colId xmlns:a16="http://schemas.microsoft.com/office/drawing/2014/main" val="20003"/>
                    </a:ext>
                  </a:extLst>
                </a:gridCol>
              </a:tblGrid>
              <a:tr h="1011039">
                <a:tc>
                  <a:txBody>
                    <a:bodyPr/>
                    <a:lstStyle/>
                    <a:p>
                      <a:pPr marL="0" marR="0" algn="ctr">
                        <a:spcBef>
                          <a:spcPts val="0"/>
                        </a:spcBef>
                        <a:spcAft>
                          <a:spcPts val="0"/>
                        </a:spcAft>
                      </a:pPr>
                      <a:r>
                        <a:rPr lang="en-US" sz="1500" b="1" dirty="0">
                          <a:solidFill>
                            <a:schemeClr val="tx1"/>
                          </a:solidFill>
                          <a:latin typeface="Times New Roman"/>
                          <a:ea typeface="MS Mincho"/>
                          <a:cs typeface="Times New Roman"/>
                        </a:rPr>
                        <a:t>Level IV</a:t>
                      </a:r>
                      <a:endParaRPr lang="en-US" sz="1500" b="1" dirty="0">
                        <a:solidFill>
                          <a:schemeClr val="tx1"/>
                        </a:solidFill>
                        <a:latin typeface="Times"/>
                        <a:ea typeface="Times"/>
                        <a:cs typeface="Times New Roman"/>
                      </a:endParaRPr>
                    </a:p>
                    <a:p>
                      <a:pPr marL="0" marR="0" algn="ctr">
                        <a:spcBef>
                          <a:spcPts val="0"/>
                        </a:spcBef>
                        <a:spcAft>
                          <a:spcPts val="0"/>
                        </a:spcAft>
                      </a:pPr>
                      <a:r>
                        <a:rPr lang="en-US" sz="1500" b="1" dirty="0">
                          <a:solidFill>
                            <a:schemeClr val="tx1"/>
                          </a:solidFill>
                          <a:latin typeface="Times New Roman"/>
                          <a:ea typeface="MS Mincho"/>
                          <a:cs typeface="Times New Roman"/>
                        </a:rPr>
                        <a:t> </a:t>
                      </a:r>
                      <a:r>
                        <a:rPr lang="en-US" sz="1500" b="1" i="1" dirty="0">
                          <a:solidFill>
                            <a:schemeClr val="tx1"/>
                          </a:solidFill>
                          <a:latin typeface="Times New Roman"/>
                          <a:ea typeface="Times New Roman"/>
                          <a:cs typeface="Times New Roman"/>
                        </a:rPr>
                        <a:t>In addition to meeting requirements for Level III..</a:t>
                      </a:r>
                      <a:endParaRPr lang="en-US" sz="1500" b="1" dirty="0">
                        <a:solidFill>
                          <a:schemeClr val="tx1"/>
                        </a:solidFill>
                        <a:latin typeface="Times"/>
                        <a:ea typeface="Times"/>
                        <a:cs typeface="Times New Roman"/>
                      </a:endParaRPr>
                    </a:p>
                  </a:txBody>
                  <a:tcPr marL="68581" marR="685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III</a:t>
                      </a:r>
                      <a:endParaRPr lang="en-US" sz="1500" b="1" dirty="0">
                        <a:solidFill>
                          <a:schemeClr val="tx1"/>
                        </a:solidFill>
                        <a:latin typeface="Times"/>
                        <a:ea typeface="Times"/>
                        <a:cs typeface="Times New Roman"/>
                      </a:endParaRPr>
                    </a:p>
                    <a:p>
                      <a:pPr marL="0" marR="0" algn="ctr">
                        <a:spcBef>
                          <a:spcPts val="0"/>
                        </a:spcBef>
                        <a:spcAft>
                          <a:spcPts val="0"/>
                        </a:spcAft>
                      </a:pPr>
                      <a:r>
                        <a:rPr lang="en-US" sz="1500" b="1" i="1" dirty="0">
                          <a:solidFill>
                            <a:schemeClr val="tx1"/>
                          </a:solidFill>
                          <a:latin typeface="Times New Roman"/>
                          <a:ea typeface="Times New Roman"/>
                          <a:cs typeface="Times New Roman"/>
                        </a:rPr>
                        <a:t>Level III is the expected level of performance.</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II</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352800">
                <a:tc>
                  <a:txBody>
                    <a:bodyPr/>
                    <a:lstStyle/>
                    <a:p>
                      <a:pPr marL="0" marR="0">
                        <a:spcBef>
                          <a:spcPts val="0"/>
                        </a:spcBef>
                        <a:spcAft>
                          <a:spcPts val="0"/>
                        </a:spcAft>
                      </a:pPr>
                      <a:r>
                        <a:rPr lang="en-US" sz="1500" b="0" dirty="0">
                          <a:latin typeface="Times"/>
                          <a:ea typeface="Times"/>
                          <a:cs typeface="Times New Roman"/>
                        </a:rPr>
                        <a:t>The teachers continually demonstrates expertise and leads others to determine and develop</a:t>
                      </a:r>
                      <a:r>
                        <a:rPr lang="en-US" sz="1500" b="0" baseline="0" dirty="0">
                          <a:latin typeface="Times"/>
                          <a:ea typeface="Times"/>
                          <a:cs typeface="Times New Roman"/>
                        </a:rPr>
                        <a:t> a variety of strategies and instruments that are valid and appropriate for the content and student population and guides students to monitor and reflect on their own academic progress. ( Teachers rated as Level IV continually seek ways to serve a role models or teacher leaders.) </a:t>
                      </a:r>
                      <a:endParaRPr lang="en-US" sz="1500" b="0" dirty="0">
                        <a:latin typeface="Times"/>
                        <a:ea typeface="Times"/>
                        <a:cs typeface="Times New Roman"/>
                      </a:endParaRPr>
                    </a:p>
                  </a:txBody>
                  <a:tcPr marL="68581" marR="6858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500" dirty="0">
                          <a:latin typeface="Times"/>
                          <a:ea typeface="Times"/>
                          <a:cs typeface="Times New Roman"/>
                        </a:rPr>
                        <a:t>The teacher </a:t>
                      </a:r>
                      <a:r>
                        <a:rPr lang="en-US" sz="1500" b="1" u="sng" dirty="0">
                          <a:latin typeface="Times"/>
                          <a:ea typeface="Times"/>
                          <a:cs typeface="Times New Roman"/>
                        </a:rPr>
                        <a:t>systematically </a:t>
                      </a:r>
                      <a:r>
                        <a:rPr lang="en-US" sz="1500" b="1" i="0" u="sng" dirty="0">
                          <a:latin typeface="Times"/>
                          <a:ea typeface="Times"/>
                          <a:cs typeface="Times New Roman"/>
                        </a:rPr>
                        <a:t>and</a:t>
                      </a:r>
                      <a:r>
                        <a:rPr lang="en-US" sz="1500" i="1" u="sng" dirty="0">
                          <a:latin typeface="Times"/>
                          <a:ea typeface="Times"/>
                          <a:cs typeface="Times New Roman"/>
                        </a:rPr>
                        <a:t> </a:t>
                      </a:r>
                      <a:r>
                        <a:rPr lang="en-US" sz="1500" b="1" i="0" u="sng" dirty="0">
                          <a:latin typeface="Times"/>
                          <a:ea typeface="Times"/>
                          <a:cs typeface="Times New Roman"/>
                        </a:rPr>
                        <a:t>consistently</a:t>
                      </a:r>
                      <a:r>
                        <a:rPr lang="en-US" sz="1500" i="1" u="none" dirty="0">
                          <a:latin typeface="Times"/>
                          <a:ea typeface="Times"/>
                          <a:cs typeface="Times New Roman"/>
                        </a:rPr>
                        <a:t> </a:t>
                      </a:r>
                      <a:r>
                        <a:rPr lang="en-US" sz="1500" dirty="0">
                          <a:latin typeface="Times"/>
                          <a:ea typeface="Times"/>
                          <a:cs typeface="Times New Roman"/>
                        </a:rPr>
                        <a:t>chooses a variety of diagnostic, formative, </a:t>
                      </a:r>
                      <a:r>
                        <a:rPr lang="en-US" sz="1500" b="1" u="sng" dirty="0">
                          <a:latin typeface="Times"/>
                          <a:ea typeface="Times"/>
                          <a:cs typeface="Times New Roman"/>
                        </a:rPr>
                        <a:t>and</a:t>
                      </a:r>
                      <a:r>
                        <a:rPr lang="en-US" sz="1500" dirty="0">
                          <a:latin typeface="Times"/>
                          <a:ea typeface="Times"/>
                          <a:cs typeface="Times New Roman"/>
                        </a:rPr>
                        <a:t>  summative assessment strategies </a:t>
                      </a:r>
                      <a:r>
                        <a:rPr lang="en-US" sz="1500" b="1" u="sng" dirty="0">
                          <a:latin typeface="Times"/>
                          <a:ea typeface="Times"/>
                          <a:cs typeface="Times New Roman"/>
                        </a:rPr>
                        <a:t>and </a:t>
                      </a:r>
                      <a:r>
                        <a:rPr lang="en-US" sz="1500" dirty="0">
                          <a:latin typeface="Times"/>
                          <a:ea typeface="Times"/>
                          <a:cs typeface="Times New Roman"/>
                        </a:rPr>
                        <a:t>instruments that are valid </a:t>
                      </a:r>
                      <a:r>
                        <a:rPr lang="en-US" sz="1500" b="1" u="sng" dirty="0">
                          <a:latin typeface="Times"/>
                          <a:ea typeface="Times"/>
                          <a:cs typeface="Times New Roman"/>
                        </a:rPr>
                        <a:t>and</a:t>
                      </a:r>
                      <a:r>
                        <a:rPr lang="en-US" sz="1500" dirty="0">
                          <a:latin typeface="Times"/>
                          <a:ea typeface="Times"/>
                          <a:cs typeface="Times New Roman"/>
                        </a:rPr>
                        <a:t> appropriate for the content </a:t>
                      </a:r>
                      <a:r>
                        <a:rPr lang="en-US" sz="1500" b="1" u="sng" dirty="0">
                          <a:latin typeface="Times"/>
                          <a:ea typeface="Times"/>
                          <a:cs typeface="Times New Roman"/>
                        </a:rPr>
                        <a:t>and</a:t>
                      </a:r>
                      <a:r>
                        <a:rPr lang="en-US" sz="1500" dirty="0">
                          <a:latin typeface="Times"/>
                          <a:ea typeface="Times"/>
                          <a:cs typeface="Times New Roman"/>
                        </a:rPr>
                        <a:t> student population.</a:t>
                      </a:r>
                      <a:r>
                        <a:rPr lang="en-US" sz="1500" baseline="0" dirty="0">
                          <a:latin typeface="Times"/>
                          <a:ea typeface="Times"/>
                          <a:cs typeface="Times New Roman"/>
                        </a:rPr>
                        <a:t> </a:t>
                      </a:r>
                      <a:endParaRPr lang="en-US" sz="1500"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1500" dirty="0">
                          <a:latin typeface="Times"/>
                          <a:ea typeface="Times"/>
                          <a:cs typeface="Times New Roman"/>
                        </a:rPr>
                        <a:t>The teacher inconsistently chooses a variety of diagnostic, formative,</a:t>
                      </a:r>
                      <a:r>
                        <a:rPr lang="en-US" sz="1500" baseline="0" dirty="0">
                          <a:latin typeface="Times"/>
                          <a:ea typeface="Times"/>
                          <a:cs typeface="Times New Roman"/>
                        </a:rPr>
                        <a:t> and summative assessment strategies or the instruments are sometimes not appropriate for the content or student population. </a:t>
                      </a:r>
                      <a:endParaRPr lang="en-US" sz="1500"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500" b="0" u="none" dirty="0">
                          <a:latin typeface="Times"/>
                          <a:ea typeface="Times"/>
                          <a:cs typeface="Times New Roman"/>
                        </a:rPr>
                        <a:t>The teachers chooses an</a:t>
                      </a:r>
                      <a:r>
                        <a:rPr lang="en-US" sz="1500" b="0" u="none" baseline="0" dirty="0">
                          <a:latin typeface="Times"/>
                          <a:ea typeface="Times"/>
                          <a:cs typeface="Times New Roman"/>
                        </a:rPr>
                        <a:t> inadequate variety of diagnostic, formative and summative assessment strategies or the instruments are not appropriate for the content or student populations.</a:t>
                      </a:r>
                      <a:r>
                        <a:rPr lang="en-US" sz="1500" b="0" u="none" dirty="0">
                          <a:latin typeface="Times"/>
                          <a:ea typeface="Times"/>
                          <a:cs typeface="Times New Roman"/>
                        </a:rPr>
                        <a:t> </a:t>
                      </a:r>
                    </a:p>
                  </a:txBody>
                  <a:tcPr marL="68581" marR="6858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4294967295"/>
          </p:nvPr>
        </p:nvSpPr>
        <p:spPr>
          <a:xfrm>
            <a:off x="628650" y="6356351"/>
            <a:ext cx="2057400" cy="365125"/>
          </a:xfrm>
          <a:prstGeom prst="rect">
            <a:avLst/>
          </a:prstGeom>
        </p:spPr>
        <p:txBody>
          <a:bodyPr/>
          <a:lstStyle/>
          <a:p>
            <a:r>
              <a:rPr lang="en-US">
                <a:solidFill>
                  <a:prstClr val="white"/>
                </a:solidFill>
              </a:rPr>
              <a:t>1/15/2018</a:t>
            </a:r>
            <a:endParaRPr lang="en-US" dirty="0">
              <a:solidFill>
                <a:prstClr val="white"/>
              </a:solidFill>
            </a:endParaRPr>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solidFill>
                  <a:prstClr val="white"/>
                </a:solidFill>
              </a:rPr>
              <a:pPr/>
              <a:t>22</a:t>
            </a:fld>
            <a:endParaRPr lang="en-US" dirty="0">
              <a:solidFill>
                <a:prstClr val="white"/>
              </a:solidFill>
            </a:endParaRPr>
          </a:p>
        </p:txBody>
      </p:sp>
      <p:sp>
        <p:nvSpPr>
          <p:cNvPr id="7" name="TextBox 6"/>
          <p:cNvSpPr txBox="1"/>
          <p:nvPr/>
        </p:nvSpPr>
        <p:spPr>
          <a:xfrm>
            <a:off x="5919625" y="6172200"/>
            <a:ext cx="3123392" cy="369332"/>
          </a:xfrm>
          <a:prstGeom prst="rect">
            <a:avLst/>
          </a:prstGeom>
          <a:noFill/>
        </p:spPr>
        <p:txBody>
          <a:bodyPr wrap="square" rtlCol="0">
            <a:spAutoFit/>
          </a:bodyPr>
          <a:lstStyle/>
          <a:p>
            <a:pPr algn="r"/>
            <a:r>
              <a:rPr lang="en-US" b="1" dirty="0">
                <a:solidFill>
                  <a:srgbClr val="FF0000"/>
                </a:solidFill>
              </a:rPr>
              <a:t>Reference TAPS Rubrics Card</a:t>
            </a:r>
          </a:p>
        </p:txBody>
      </p:sp>
    </p:spTree>
    <p:extLst>
      <p:ext uri="{BB962C8B-B14F-4D97-AF65-F5344CB8AC3E}">
        <p14:creationId xmlns:p14="http://schemas.microsoft.com/office/powerpoint/2010/main" val="68184944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7"/>
          <p:cNvSpPr txBox="1">
            <a:spLocks/>
          </p:cNvSpPr>
          <p:nvPr/>
        </p:nvSpPr>
        <p:spPr bwMode="auto">
          <a:xfrm>
            <a:off x="-26125" y="347347"/>
            <a:ext cx="8229600" cy="101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715" rIns="91395" bIns="45715">
            <a:spAutoFit/>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lgn="ctr" eaLnBrk="1" hangingPunct="1"/>
            <a:r>
              <a:rPr lang="en-US" sz="4000" b="1" dirty="0">
                <a:solidFill>
                  <a:prstClr val="black"/>
                </a:solidFill>
                <a:latin typeface="Arial Rounded MT Bold" pitchFamily="34" charset="0"/>
              </a:rPr>
              <a:t>Rating Performance</a:t>
            </a:r>
          </a:p>
          <a:p>
            <a:pPr algn="ctr" eaLnBrk="1" hangingPunct="1"/>
            <a:r>
              <a:rPr lang="en-US" sz="2000" b="1" dirty="0">
                <a:solidFill>
                  <a:srgbClr val="0070C0"/>
                </a:solidFill>
                <a:latin typeface="Arial Rounded MT Bold" pitchFamily="34" charset="0"/>
                <a:ea typeface="ＭＳ Ｐゴシック" pitchFamily="34" charset="-128"/>
              </a:rPr>
              <a:t>Totality of Evidence and Consistency of Practice</a:t>
            </a:r>
          </a:p>
        </p:txBody>
      </p:sp>
      <p:sp>
        <p:nvSpPr>
          <p:cNvPr id="97283" name="TextBox 6"/>
          <p:cNvSpPr txBox="1">
            <a:spLocks noChangeArrowheads="1"/>
          </p:cNvSpPr>
          <p:nvPr/>
        </p:nvSpPr>
        <p:spPr bwMode="auto">
          <a:xfrm>
            <a:off x="31025" y="1749528"/>
            <a:ext cx="9011992" cy="384711"/>
          </a:xfrm>
          <a:prstGeom prst="rect">
            <a:avLst/>
          </a:prstGeom>
          <a:solidFill>
            <a:schemeClr val="accent6"/>
          </a:solidFill>
          <a:ln w="38100">
            <a:solidFill>
              <a:schemeClr val="tx1"/>
            </a:solidFill>
            <a:miter lim="800000"/>
            <a:headEnd/>
            <a:tailEnd/>
          </a:ln>
        </p:spPr>
        <p:txBody>
          <a:bodyPr wrap="square" lIns="91395" tIns="45715" rIns="91395" bIns="45715">
            <a:spAutoFit/>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defTabSz="912813" eaLnBrk="0" fontAlgn="base" hangingPunct="0">
              <a:spcBef>
                <a:spcPct val="0"/>
              </a:spcBef>
              <a:spcAft>
                <a:spcPct val="0"/>
              </a:spcAft>
              <a:defRPr sz="1700">
                <a:solidFill>
                  <a:schemeClr val="tx1"/>
                </a:solidFill>
                <a:latin typeface="Arial" charset="0"/>
                <a:cs typeface="Arial" charset="0"/>
              </a:defRPr>
            </a:lvl6pPr>
            <a:lvl7pPr marL="2971800" indent="-228600" defTabSz="912813" eaLnBrk="0" fontAlgn="base" hangingPunct="0">
              <a:spcBef>
                <a:spcPct val="0"/>
              </a:spcBef>
              <a:spcAft>
                <a:spcPct val="0"/>
              </a:spcAft>
              <a:defRPr sz="1700">
                <a:solidFill>
                  <a:schemeClr val="tx1"/>
                </a:solidFill>
                <a:latin typeface="Arial" charset="0"/>
                <a:cs typeface="Arial" charset="0"/>
              </a:defRPr>
            </a:lvl7pPr>
            <a:lvl8pPr marL="3429000" indent="-228600" defTabSz="912813" eaLnBrk="0" fontAlgn="base" hangingPunct="0">
              <a:spcBef>
                <a:spcPct val="0"/>
              </a:spcBef>
              <a:spcAft>
                <a:spcPct val="0"/>
              </a:spcAft>
              <a:defRPr sz="1700">
                <a:solidFill>
                  <a:schemeClr val="tx1"/>
                </a:solidFill>
                <a:latin typeface="Arial" charset="0"/>
                <a:cs typeface="Arial" charset="0"/>
              </a:defRPr>
            </a:lvl8pPr>
            <a:lvl9pPr marL="3886200" indent="-228600" defTabSz="912813" eaLnBrk="0" fontAlgn="base" hangingPunct="0">
              <a:spcBef>
                <a:spcPct val="0"/>
              </a:spcBef>
              <a:spcAft>
                <a:spcPct val="0"/>
              </a:spcAft>
              <a:defRPr sz="1700">
                <a:solidFill>
                  <a:schemeClr val="tx1"/>
                </a:solidFill>
                <a:latin typeface="Arial" charset="0"/>
                <a:cs typeface="Arial" charset="0"/>
              </a:defRPr>
            </a:lvl9pPr>
          </a:lstStyle>
          <a:p>
            <a:pPr eaLnBrk="1" hangingPunct="1"/>
            <a:r>
              <a:rPr lang="en-US" sz="1900" b="1" dirty="0">
                <a:solidFill>
                  <a:prstClr val="white"/>
                </a:solidFill>
                <a:ea typeface="ＭＳ Ｐゴシック" pitchFamily="34" charset="-128"/>
              </a:rPr>
              <a:t>Performance Standard 5:  Assessment Strategies</a:t>
            </a:r>
          </a:p>
        </p:txBody>
      </p:sp>
      <p:graphicFrame>
        <p:nvGraphicFramePr>
          <p:cNvPr id="5" name="Table 4"/>
          <p:cNvGraphicFramePr>
            <a:graphicFrameLocks noGrp="1"/>
          </p:cNvGraphicFramePr>
          <p:nvPr>
            <p:extLst>
              <p:ext uri="{D42A27DB-BD31-4B8C-83A1-F6EECF244321}">
                <p14:modId xmlns:p14="http://schemas.microsoft.com/office/powerpoint/2010/main" val="2523714198"/>
              </p:ext>
            </p:extLst>
          </p:nvPr>
        </p:nvGraphicFramePr>
        <p:xfrm>
          <a:off x="31023" y="2134239"/>
          <a:ext cx="9011996" cy="4440039"/>
        </p:xfrm>
        <a:graphic>
          <a:graphicData uri="http://schemas.openxmlformats.org/drawingml/2006/table">
            <a:tbl>
              <a:tblPr/>
              <a:tblGrid>
                <a:gridCol w="2252999">
                  <a:extLst>
                    <a:ext uri="{9D8B030D-6E8A-4147-A177-3AD203B41FA5}">
                      <a16:colId xmlns:a16="http://schemas.microsoft.com/office/drawing/2014/main" val="20000"/>
                    </a:ext>
                  </a:extLst>
                </a:gridCol>
                <a:gridCol w="2252999">
                  <a:extLst>
                    <a:ext uri="{9D8B030D-6E8A-4147-A177-3AD203B41FA5}">
                      <a16:colId xmlns:a16="http://schemas.microsoft.com/office/drawing/2014/main" val="20001"/>
                    </a:ext>
                  </a:extLst>
                </a:gridCol>
                <a:gridCol w="2252999">
                  <a:extLst>
                    <a:ext uri="{9D8B030D-6E8A-4147-A177-3AD203B41FA5}">
                      <a16:colId xmlns:a16="http://schemas.microsoft.com/office/drawing/2014/main" val="20002"/>
                    </a:ext>
                  </a:extLst>
                </a:gridCol>
                <a:gridCol w="2252999">
                  <a:extLst>
                    <a:ext uri="{9D8B030D-6E8A-4147-A177-3AD203B41FA5}">
                      <a16:colId xmlns:a16="http://schemas.microsoft.com/office/drawing/2014/main" val="20003"/>
                    </a:ext>
                  </a:extLst>
                </a:gridCol>
              </a:tblGrid>
              <a:tr h="1011039">
                <a:tc>
                  <a:txBody>
                    <a:bodyPr/>
                    <a:lstStyle/>
                    <a:p>
                      <a:pPr marL="0" marR="0" algn="ctr">
                        <a:spcBef>
                          <a:spcPts val="0"/>
                        </a:spcBef>
                        <a:spcAft>
                          <a:spcPts val="0"/>
                        </a:spcAft>
                      </a:pPr>
                      <a:r>
                        <a:rPr lang="en-US" sz="1500" b="1" dirty="0">
                          <a:solidFill>
                            <a:schemeClr val="tx1"/>
                          </a:solidFill>
                          <a:latin typeface="Times New Roman"/>
                          <a:ea typeface="MS Mincho"/>
                          <a:cs typeface="Times New Roman"/>
                        </a:rPr>
                        <a:t>Level IV</a:t>
                      </a:r>
                      <a:endParaRPr lang="en-US" sz="1500" b="1" dirty="0">
                        <a:solidFill>
                          <a:schemeClr val="tx1"/>
                        </a:solidFill>
                        <a:latin typeface="Times"/>
                        <a:ea typeface="Times"/>
                        <a:cs typeface="Times New Roman"/>
                      </a:endParaRPr>
                    </a:p>
                    <a:p>
                      <a:pPr marL="0" marR="0" algn="ctr">
                        <a:spcBef>
                          <a:spcPts val="0"/>
                        </a:spcBef>
                        <a:spcAft>
                          <a:spcPts val="0"/>
                        </a:spcAft>
                      </a:pPr>
                      <a:r>
                        <a:rPr lang="en-US" sz="1500" b="1" dirty="0">
                          <a:solidFill>
                            <a:schemeClr val="tx1"/>
                          </a:solidFill>
                          <a:latin typeface="Times New Roman"/>
                          <a:ea typeface="MS Mincho"/>
                          <a:cs typeface="Times New Roman"/>
                        </a:rPr>
                        <a:t> </a:t>
                      </a:r>
                      <a:r>
                        <a:rPr lang="en-US" sz="1500" b="1" i="1" dirty="0">
                          <a:solidFill>
                            <a:schemeClr val="tx1"/>
                          </a:solidFill>
                          <a:latin typeface="Times New Roman"/>
                          <a:ea typeface="Times New Roman"/>
                          <a:cs typeface="Times New Roman"/>
                        </a:rPr>
                        <a:t>In addition to meeting requirements for Level III..</a:t>
                      </a:r>
                      <a:endParaRPr lang="en-US" sz="1500" b="1" dirty="0">
                        <a:solidFill>
                          <a:schemeClr val="tx1"/>
                        </a:solidFill>
                        <a:latin typeface="Times"/>
                        <a:ea typeface="Times"/>
                        <a:cs typeface="Times New Roman"/>
                      </a:endParaRPr>
                    </a:p>
                  </a:txBody>
                  <a:tcPr marL="68581" marR="685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III</a:t>
                      </a:r>
                      <a:endParaRPr lang="en-US" sz="1500" b="1" dirty="0">
                        <a:solidFill>
                          <a:schemeClr val="tx1"/>
                        </a:solidFill>
                        <a:latin typeface="Times"/>
                        <a:ea typeface="Times"/>
                        <a:cs typeface="Times New Roman"/>
                      </a:endParaRPr>
                    </a:p>
                    <a:p>
                      <a:pPr marL="0" marR="0" algn="ctr">
                        <a:spcBef>
                          <a:spcPts val="0"/>
                        </a:spcBef>
                        <a:spcAft>
                          <a:spcPts val="0"/>
                        </a:spcAft>
                      </a:pPr>
                      <a:r>
                        <a:rPr lang="en-US" sz="1500" b="1" i="1" dirty="0">
                          <a:solidFill>
                            <a:schemeClr val="tx1"/>
                          </a:solidFill>
                          <a:latin typeface="Times New Roman"/>
                          <a:ea typeface="Times New Roman"/>
                          <a:cs typeface="Times New Roman"/>
                        </a:rPr>
                        <a:t>Level III is the expected level of performance.</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II</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352800">
                <a:tc>
                  <a:txBody>
                    <a:bodyPr/>
                    <a:lstStyle/>
                    <a:p>
                      <a:pPr marL="0" marR="0">
                        <a:spcBef>
                          <a:spcPts val="0"/>
                        </a:spcBef>
                        <a:spcAft>
                          <a:spcPts val="0"/>
                        </a:spcAft>
                      </a:pPr>
                      <a:r>
                        <a:rPr lang="en-US" sz="1500" b="0" dirty="0">
                          <a:latin typeface="Times"/>
                          <a:ea typeface="Times"/>
                          <a:cs typeface="Times New Roman"/>
                        </a:rPr>
                        <a:t>The teachers continually demonstrates expertise and leads others to determine and develop</a:t>
                      </a:r>
                      <a:r>
                        <a:rPr lang="en-US" sz="1500" b="0" baseline="0" dirty="0">
                          <a:latin typeface="Times"/>
                          <a:ea typeface="Times"/>
                          <a:cs typeface="Times New Roman"/>
                        </a:rPr>
                        <a:t> a variety of strategies and instruments that are valid and appropriate for the content and student population and guides students to monitor and reflect on their own academic progress. ( Teachers rated as Level IV continually seek ways to serve a role models or teacher leaders.) </a:t>
                      </a:r>
                      <a:endParaRPr lang="en-US" sz="1500" b="0" dirty="0">
                        <a:latin typeface="Times"/>
                        <a:ea typeface="Times"/>
                        <a:cs typeface="Times New Roman"/>
                      </a:endParaRPr>
                    </a:p>
                  </a:txBody>
                  <a:tcPr marL="68581" marR="6858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500" dirty="0">
                          <a:latin typeface="Times"/>
                          <a:ea typeface="Times"/>
                          <a:cs typeface="Times New Roman"/>
                        </a:rPr>
                        <a:t>The teacher systematically and consistently chooses a variety of diagnostic, formative, and  summative assessment strategies and instruments that are valid and appropriate for the content and student population.</a:t>
                      </a:r>
                      <a:r>
                        <a:rPr lang="en-US" sz="1500" baseline="0" dirty="0">
                          <a:latin typeface="Times"/>
                          <a:ea typeface="Times"/>
                          <a:cs typeface="Times New Roman"/>
                        </a:rPr>
                        <a:t> </a:t>
                      </a:r>
                      <a:endParaRPr lang="en-US" sz="1500"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500" dirty="0">
                          <a:latin typeface="Times"/>
                          <a:ea typeface="Times"/>
                          <a:cs typeface="Times New Roman"/>
                        </a:rPr>
                        <a:t>The teacher </a:t>
                      </a:r>
                      <a:r>
                        <a:rPr lang="en-US" sz="1500" b="1" u="sng" dirty="0">
                          <a:latin typeface="Times"/>
                          <a:ea typeface="Times"/>
                          <a:cs typeface="Times New Roman"/>
                        </a:rPr>
                        <a:t>inconsistently</a:t>
                      </a:r>
                      <a:r>
                        <a:rPr lang="en-US" sz="1500" dirty="0">
                          <a:latin typeface="Times"/>
                          <a:ea typeface="Times"/>
                          <a:cs typeface="Times New Roman"/>
                        </a:rPr>
                        <a:t> chooses a variety of diagnostic, formative</a:t>
                      </a:r>
                      <a:r>
                        <a:rPr lang="en-US" sz="1500" b="1" u="none" dirty="0">
                          <a:latin typeface="Times"/>
                          <a:ea typeface="Times"/>
                          <a:cs typeface="Times New Roman"/>
                        </a:rPr>
                        <a:t>,</a:t>
                      </a:r>
                      <a:r>
                        <a:rPr lang="en-US" sz="1500" b="1" u="none" baseline="0" dirty="0">
                          <a:latin typeface="Times"/>
                          <a:ea typeface="Times"/>
                          <a:cs typeface="Times New Roman"/>
                        </a:rPr>
                        <a:t> </a:t>
                      </a:r>
                      <a:r>
                        <a:rPr lang="en-US" sz="1500" b="1" u="sng" baseline="0" dirty="0">
                          <a:latin typeface="Times"/>
                          <a:ea typeface="Times"/>
                          <a:cs typeface="Times New Roman"/>
                        </a:rPr>
                        <a:t>and </a:t>
                      </a:r>
                      <a:r>
                        <a:rPr lang="en-US" sz="1500" baseline="0" dirty="0">
                          <a:latin typeface="Times"/>
                          <a:ea typeface="Times"/>
                          <a:cs typeface="Times New Roman"/>
                        </a:rPr>
                        <a:t>summative assessment strategies </a:t>
                      </a:r>
                      <a:r>
                        <a:rPr lang="en-US" sz="1500" b="1" u="sng" baseline="0" dirty="0">
                          <a:latin typeface="Times"/>
                          <a:ea typeface="Times"/>
                          <a:cs typeface="Times New Roman"/>
                        </a:rPr>
                        <a:t>or</a:t>
                      </a:r>
                      <a:r>
                        <a:rPr lang="en-US" sz="1500" baseline="0" dirty="0">
                          <a:latin typeface="Times"/>
                          <a:ea typeface="Times"/>
                          <a:cs typeface="Times New Roman"/>
                        </a:rPr>
                        <a:t> the instruments </a:t>
                      </a:r>
                      <a:r>
                        <a:rPr lang="en-US" sz="1500" b="1" u="sng" baseline="0" dirty="0">
                          <a:latin typeface="Times"/>
                          <a:ea typeface="Times"/>
                          <a:cs typeface="Times New Roman"/>
                        </a:rPr>
                        <a:t>are sometimes not</a:t>
                      </a:r>
                      <a:r>
                        <a:rPr lang="en-US" sz="1500" baseline="0" dirty="0">
                          <a:latin typeface="Times"/>
                          <a:ea typeface="Times"/>
                          <a:cs typeface="Times New Roman"/>
                        </a:rPr>
                        <a:t> appropriate for the content </a:t>
                      </a:r>
                      <a:r>
                        <a:rPr lang="en-US" sz="1500" b="1" u="sng" baseline="0" dirty="0">
                          <a:latin typeface="Times"/>
                          <a:ea typeface="Times"/>
                          <a:cs typeface="Times New Roman"/>
                        </a:rPr>
                        <a:t>or</a:t>
                      </a:r>
                      <a:r>
                        <a:rPr lang="en-US" sz="1500" baseline="0" dirty="0">
                          <a:latin typeface="Times"/>
                          <a:ea typeface="Times"/>
                          <a:cs typeface="Times New Roman"/>
                        </a:rPr>
                        <a:t> student population. </a:t>
                      </a:r>
                      <a:endParaRPr lang="en-US" sz="1500"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1500" b="0" u="none" dirty="0">
                          <a:latin typeface="Times"/>
                          <a:ea typeface="Times"/>
                          <a:cs typeface="Times New Roman"/>
                        </a:rPr>
                        <a:t>The teachers chooses an</a:t>
                      </a:r>
                      <a:r>
                        <a:rPr lang="en-US" sz="1500" b="0" u="none" baseline="0" dirty="0">
                          <a:latin typeface="Times"/>
                          <a:ea typeface="Times"/>
                          <a:cs typeface="Times New Roman"/>
                        </a:rPr>
                        <a:t> inadequate variety of diagnostic, formative and summative assessment strategies or the instruments are not appropriate for the content or student populations.</a:t>
                      </a:r>
                      <a:r>
                        <a:rPr lang="en-US" sz="1500" b="0" u="none" dirty="0">
                          <a:latin typeface="Times"/>
                          <a:ea typeface="Times"/>
                          <a:cs typeface="Times New Roman"/>
                        </a:rPr>
                        <a:t> </a:t>
                      </a:r>
                    </a:p>
                  </a:txBody>
                  <a:tcPr marL="68581" marR="6858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4294967295"/>
          </p:nvPr>
        </p:nvSpPr>
        <p:spPr>
          <a:xfrm>
            <a:off x="628650" y="6356351"/>
            <a:ext cx="2057400" cy="365125"/>
          </a:xfrm>
          <a:prstGeom prst="rect">
            <a:avLst/>
          </a:prstGeom>
        </p:spPr>
        <p:txBody>
          <a:bodyPr/>
          <a:lstStyle/>
          <a:p>
            <a:r>
              <a:rPr lang="en-US">
                <a:solidFill>
                  <a:prstClr val="white"/>
                </a:solidFill>
              </a:rPr>
              <a:t>1/15/2018</a:t>
            </a:r>
            <a:endParaRPr lang="en-US" dirty="0">
              <a:solidFill>
                <a:prstClr val="white"/>
              </a:solidFill>
            </a:endParaRPr>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solidFill>
                  <a:prstClr val="white"/>
                </a:solidFill>
              </a:rPr>
              <a:pPr/>
              <a:t>23</a:t>
            </a:fld>
            <a:endParaRPr lang="en-US" dirty="0">
              <a:solidFill>
                <a:prstClr val="white"/>
              </a:solidFill>
            </a:endParaRPr>
          </a:p>
        </p:txBody>
      </p:sp>
      <p:sp>
        <p:nvSpPr>
          <p:cNvPr id="7" name="TextBox 6"/>
          <p:cNvSpPr txBox="1"/>
          <p:nvPr/>
        </p:nvSpPr>
        <p:spPr>
          <a:xfrm>
            <a:off x="5893349" y="6172200"/>
            <a:ext cx="3123392" cy="369332"/>
          </a:xfrm>
          <a:prstGeom prst="rect">
            <a:avLst/>
          </a:prstGeom>
          <a:noFill/>
        </p:spPr>
        <p:txBody>
          <a:bodyPr wrap="square" rtlCol="0">
            <a:spAutoFit/>
          </a:bodyPr>
          <a:lstStyle/>
          <a:p>
            <a:pPr algn="r"/>
            <a:r>
              <a:rPr lang="en-US" b="1" dirty="0">
                <a:solidFill>
                  <a:srgbClr val="FF0000"/>
                </a:solidFill>
              </a:rPr>
              <a:t>Reference TAPS Rubrics Card</a:t>
            </a:r>
          </a:p>
        </p:txBody>
      </p:sp>
    </p:spTree>
    <p:extLst>
      <p:ext uri="{BB962C8B-B14F-4D97-AF65-F5344CB8AC3E}">
        <p14:creationId xmlns:p14="http://schemas.microsoft.com/office/powerpoint/2010/main" val="1998419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7"/>
          <p:cNvSpPr txBox="1">
            <a:spLocks/>
          </p:cNvSpPr>
          <p:nvPr/>
        </p:nvSpPr>
        <p:spPr bwMode="auto">
          <a:xfrm>
            <a:off x="-26125" y="347347"/>
            <a:ext cx="8229600" cy="101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715" rIns="91395" bIns="45715">
            <a:spAutoFit/>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lgn="ctr" eaLnBrk="1" hangingPunct="1"/>
            <a:r>
              <a:rPr lang="en-US" sz="4000" b="1" dirty="0">
                <a:solidFill>
                  <a:prstClr val="black"/>
                </a:solidFill>
                <a:latin typeface="Arial Rounded MT Bold" pitchFamily="34" charset="0"/>
              </a:rPr>
              <a:t>Rating Performance</a:t>
            </a:r>
          </a:p>
          <a:p>
            <a:pPr algn="ctr" eaLnBrk="1" hangingPunct="1"/>
            <a:r>
              <a:rPr lang="en-US" sz="2000" b="1" dirty="0">
                <a:solidFill>
                  <a:srgbClr val="0070C0"/>
                </a:solidFill>
                <a:latin typeface="Arial Rounded MT Bold" pitchFamily="34" charset="0"/>
                <a:ea typeface="ＭＳ Ｐゴシック" pitchFamily="34" charset="-128"/>
              </a:rPr>
              <a:t>Totality of Evidence and Consistency of Practice</a:t>
            </a:r>
          </a:p>
        </p:txBody>
      </p:sp>
      <p:sp>
        <p:nvSpPr>
          <p:cNvPr id="97283" name="TextBox 6"/>
          <p:cNvSpPr txBox="1">
            <a:spLocks noChangeArrowheads="1"/>
          </p:cNvSpPr>
          <p:nvPr/>
        </p:nvSpPr>
        <p:spPr bwMode="auto">
          <a:xfrm>
            <a:off x="31025" y="1749528"/>
            <a:ext cx="9011992" cy="384711"/>
          </a:xfrm>
          <a:prstGeom prst="rect">
            <a:avLst/>
          </a:prstGeom>
          <a:solidFill>
            <a:schemeClr val="accent6"/>
          </a:solidFill>
          <a:ln w="38100">
            <a:solidFill>
              <a:schemeClr val="tx1"/>
            </a:solidFill>
            <a:miter lim="800000"/>
            <a:headEnd/>
            <a:tailEnd/>
          </a:ln>
        </p:spPr>
        <p:txBody>
          <a:bodyPr wrap="square" lIns="91395" tIns="45715" rIns="91395" bIns="45715">
            <a:spAutoFit/>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defTabSz="912813" eaLnBrk="0" fontAlgn="base" hangingPunct="0">
              <a:spcBef>
                <a:spcPct val="0"/>
              </a:spcBef>
              <a:spcAft>
                <a:spcPct val="0"/>
              </a:spcAft>
              <a:defRPr sz="1700">
                <a:solidFill>
                  <a:schemeClr val="tx1"/>
                </a:solidFill>
                <a:latin typeface="Arial" charset="0"/>
                <a:cs typeface="Arial" charset="0"/>
              </a:defRPr>
            </a:lvl6pPr>
            <a:lvl7pPr marL="2971800" indent="-228600" defTabSz="912813" eaLnBrk="0" fontAlgn="base" hangingPunct="0">
              <a:spcBef>
                <a:spcPct val="0"/>
              </a:spcBef>
              <a:spcAft>
                <a:spcPct val="0"/>
              </a:spcAft>
              <a:defRPr sz="1700">
                <a:solidFill>
                  <a:schemeClr val="tx1"/>
                </a:solidFill>
                <a:latin typeface="Arial" charset="0"/>
                <a:cs typeface="Arial" charset="0"/>
              </a:defRPr>
            </a:lvl7pPr>
            <a:lvl8pPr marL="3429000" indent="-228600" defTabSz="912813" eaLnBrk="0" fontAlgn="base" hangingPunct="0">
              <a:spcBef>
                <a:spcPct val="0"/>
              </a:spcBef>
              <a:spcAft>
                <a:spcPct val="0"/>
              </a:spcAft>
              <a:defRPr sz="1700">
                <a:solidFill>
                  <a:schemeClr val="tx1"/>
                </a:solidFill>
                <a:latin typeface="Arial" charset="0"/>
                <a:cs typeface="Arial" charset="0"/>
              </a:defRPr>
            </a:lvl8pPr>
            <a:lvl9pPr marL="3886200" indent="-228600" defTabSz="912813" eaLnBrk="0" fontAlgn="base" hangingPunct="0">
              <a:spcBef>
                <a:spcPct val="0"/>
              </a:spcBef>
              <a:spcAft>
                <a:spcPct val="0"/>
              </a:spcAft>
              <a:defRPr sz="1700">
                <a:solidFill>
                  <a:schemeClr val="tx1"/>
                </a:solidFill>
                <a:latin typeface="Arial" charset="0"/>
                <a:cs typeface="Arial" charset="0"/>
              </a:defRPr>
            </a:lvl9pPr>
          </a:lstStyle>
          <a:p>
            <a:pPr eaLnBrk="1" hangingPunct="1"/>
            <a:r>
              <a:rPr lang="en-US" sz="1900" b="1" dirty="0">
                <a:solidFill>
                  <a:prstClr val="white"/>
                </a:solidFill>
                <a:ea typeface="ＭＳ Ｐゴシック" pitchFamily="34" charset="-128"/>
              </a:rPr>
              <a:t>Performance Standard 5:  Assessment Strategies</a:t>
            </a:r>
          </a:p>
        </p:txBody>
      </p:sp>
      <p:graphicFrame>
        <p:nvGraphicFramePr>
          <p:cNvPr id="5" name="Table 4"/>
          <p:cNvGraphicFramePr>
            <a:graphicFrameLocks noGrp="1"/>
          </p:cNvGraphicFramePr>
          <p:nvPr>
            <p:extLst>
              <p:ext uri="{D42A27DB-BD31-4B8C-83A1-F6EECF244321}">
                <p14:modId xmlns:p14="http://schemas.microsoft.com/office/powerpoint/2010/main" val="340005090"/>
              </p:ext>
            </p:extLst>
          </p:nvPr>
        </p:nvGraphicFramePr>
        <p:xfrm>
          <a:off x="31023" y="2134239"/>
          <a:ext cx="9011996" cy="4440039"/>
        </p:xfrm>
        <a:graphic>
          <a:graphicData uri="http://schemas.openxmlformats.org/drawingml/2006/table">
            <a:tbl>
              <a:tblPr/>
              <a:tblGrid>
                <a:gridCol w="2252999">
                  <a:extLst>
                    <a:ext uri="{9D8B030D-6E8A-4147-A177-3AD203B41FA5}">
                      <a16:colId xmlns:a16="http://schemas.microsoft.com/office/drawing/2014/main" val="20000"/>
                    </a:ext>
                  </a:extLst>
                </a:gridCol>
                <a:gridCol w="2252999">
                  <a:extLst>
                    <a:ext uri="{9D8B030D-6E8A-4147-A177-3AD203B41FA5}">
                      <a16:colId xmlns:a16="http://schemas.microsoft.com/office/drawing/2014/main" val="20001"/>
                    </a:ext>
                  </a:extLst>
                </a:gridCol>
                <a:gridCol w="2252999">
                  <a:extLst>
                    <a:ext uri="{9D8B030D-6E8A-4147-A177-3AD203B41FA5}">
                      <a16:colId xmlns:a16="http://schemas.microsoft.com/office/drawing/2014/main" val="20002"/>
                    </a:ext>
                  </a:extLst>
                </a:gridCol>
                <a:gridCol w="2252999">
                  <a:extLst>
                    <a:ext uri="{9D8B030D-6E8A-4147-A177-3AD203B41FA5}">
                      <a16:colId xmlns:a16="http://schemas.microsoft.com/office/drawing/2014/main" val="20003"/>
                    </a:ext>
                  </a:extLst>
                </a:gridCol>
              </a:tblGrid>
              <a:tr h="1011039">
                <a:tc>
                  <a:txBody>
                    <a:bodyPr/>
                    <a:lstStyle/>
                    <a:p>
                      <a:pPr marL="0" marR="0" algn="ctr">
                        <a:spcBef>
                          <a:spcPts val="0"/>
                        </a:spcBef>
                        <a:spcAft>
                          <a:spcPts val="0"/>
                        </a:spcAft>
                      </a:pPr>
                      <a:r>
                        <a:rPr lang="en-US" sz="1500" b="1" dirty="0">
                          <a:solidFill>
                            <a:schemeClr val="tx1"/>
                          </a:solidFill>
                          <a:latin typeface="Times New Roman"/>
                          <a:ea typeface="MS Mincho"/>
                          <a:cs typeface="Times New Roman"/>
                        </a:rPr>
                        <a:t>Level IV</a:t>
                      </a:r>
                      <a:endParaRPr lang="en-US" sz="1500" b="1" dirty="0">
                        <a:solidFill>
                          <a:schemeClr val="tx1"/>
                        </a:solidFill>
                        <a:latin typeface="Times"/>
                        <a:ea typeface="Times"/>
                        <a:cs typeface="Times New Roman"/>
                      </a:endParaRPr>
                    </a:p>
                    <a:p>
                      <a:pPr marL="0" marR="0" algn="ctr">
                        <a:spcBef>
                          <a:spcPts val="0"/>
                        </a:spcBef>
                        <a:spcAft>
                          <a:spcPts val="0"/>
                        </a:spcAft>
                      </a:pPr>
                      <a:r>
                        <a:rPr lang="en-US" sz="1500" b="1" dirty="0">
                          <a:solidFill>
                            <a:schemeClr val="tx1"/>
                          </a:solidFill>
                          <a:latin typeface="Times New Roman"/>
                          <a:ea typeface="MS Mincho"/>
                          <a:cs typeface="Times New Roman"/>
                        </a:rPr>
                        <a:t> </a:t>
                      </a:r>
                      <a:r>
                        <a:rPr lang="en-US" sz="1500" b="1" i="1" dirty="0">
                          <a:solidFill>
                            <a:schemeClr val="tx1"/>
                          </a:solidFill>
                          <a:latin typeface="Times New Roman"/>
                          <a:ea typeface="Times New Roman"/>
                          <a:cs typeface="Times New Roman"/>
                        </a:rPr>
                        <a:t>In addition to meeting requirements for Level III..</a:t>
                      </a:r>
                      <a:endParaRPr lang="en-US" sz="1500" b="1" dirty="0">
                        <a:solidFill>
                          <a:schemeClr val="tx1"/>
                        </a:solidFill>
                        <a:latin typeface="Times"/>
                        <a:ea typeface="Times"/>
                        <a:cs typeface="Times New Roman"/>
                      </a:endParaRPr>
                    </a:p>
                  </a:txBody>
                  <a:tcPr marL="68581" marR="685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III</a:t>
                      </a:r>
                      <a:endParaRPr lang="en-US" sz="1500" b="1" dirty="0">
                        <a:solidFill>
                          <a:schemeClr val="tx1"/>
                        </a:solidFill>
                        <a:latin typeface="Times"/>
                        <a:ea typeface="Times"/>
                        <a:cs typeface="Times New Roman"/>
                      </a:endParaRPr>
                    </a:p>
                    <a:p>
                      <a:pPr marL="0" marR="0" algn="ctr">
                        <a:spcBef>
                          <a:spcPts val="0"/>
                        </a:spcBef>
                        <a:spcAft>
                          <a:spcPts val="0"/>
                        </a:spcAft>
                      </a:pPr>
                      <a:r>
                        <a:rPr lang="en-US" sz="1500" b="1" i="1" dirty="0">
                          <a:solidFill>
                            <a:schemeClr val="tx1"/>
                          </a:solidFill>
                          <a:latin typeface="Times New Roman"/>
                          <a:ea typeface="Times New Roman"/>
                          <a:cs typeface="Times New Roman"/>
                        </a:rPr>
                        <a:t>Level III is the expected level of performance.</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II</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352800">
                <a:tc>
                  <a:txBody>
                    <a:bodyPr/>
                    <a:lstStyle/>
                    <a:p>
                      <a:pPr marL="0" marR="0">
                        <a:spcBef>
                          <a:spcPts val="0"/>
                        </a:spcBef>
                        <a:spcAft>
                          <a:spcPts val="0"/>
                        </a:spcAft>
                      </a:pPr>
                      <a:r>
                        <a:rPr lang="en-US" sz="1500" b="0" dirty="0">
                          <a:latin typeface="Times"/>
                          <a:ea typeface="Times"/>
                          <a:cs typeface="Times New Roman"/>
                        </a:rPr>
                        <a:t>The teachers continually demonstrates expertise and leads others to determine and develop</a:t>
                      </a:r>
                      <a:r>
                        <a:rPr lang="en-US" sz="1500" b="0" baseline="0" dirty="0">
                          <a:latin typeface="Times"/>
                          <a:ea typeface="Times"/>
                          <a:cs typeface="Times New Roman"/>
                        </a:rPr>
                        <a:t> a variety of strategies and instruments that are valid and appropriate for the content and student population and guides students to monitor and reflect on their own academic progress. ( Teachers rated as Level IV continually seek ways to serve a role models or teacher leaders.) </a:t>
                      </a:r>
                      <a:endParaRPr lang="en-US" sz="1500" b="0" dirty="0">
                        <a:latin typeface="Times"/>
                        <a:ea typeface="Times"/>
                        <a:cs typeface="Times New Roman"/>
                      </a:endParaRPr>
                    </a:p>
                  </a:txBody>
                  <a:tcPr marL="68581" marR="6858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500" dirty="0">
                          <a:latin typeface="Times"/>
                          <a:ea typeface="Times"/>
                          <a:cs typeface="Times New Roman"/>
                        </a:rPr>
                        <a:t>The teacher systematically and consistently chooses a variety of diagnostic, formative, and  summative assessment strategies and instruments that are valid and appropriate for the content and student population.</a:t>
                      </a:r>
                      <a:r>
                        <a:rPr lang="en-US" sz="1500" baseline="0" dirty="0">
                          <a:latin typeface="Times"/>
                          <a:ea typeface="Times"/>
                          <a:cs typeface="Times New Roman"/>
                        </a:rPr>
                        <a:t> </a:t>
                      </a:r>
                      <a:endParaRPr lang="en-US" sz="1500"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500" dirty="0">
                          <a:latin typeface="Times"/>
                          <a:ea typeface="Times"/>
                          <a:cs typeface="Times New Roman"/>
                        </a:rPr>
                        <a:t>The teacher inconsistently chooses a variety of diagnostic, formative,</a:t>
                      </a:r>
                      <a:r>
                        <a:rPr lang="en-US" sz="1500" baseline="0" dirty="0">
                          <a:latin typeface="Times"/>
                          <a:ea typeface="Times"/>
                          <a:cs typeface="Times New Roman"/>
                        </a:rPr>
                        <a:t> and summative assessment strategies or the instruments are sometimes not appropriate for the content or student population. </a:t>
                      </a:r>
                      <a:endParaRPr lang="en-US" sz="1500"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500" b="0" u="none" dirty="0">
                          <a:latin typeface="Times"/>
                          <a:ea typeface="Times"/>
                          <a:cs typeface="Times New Roman"/>
                        </a:rPr>
                        <a:t>The teachers chooses an</a:t>
                      </a:r>
                      <a:r>
                        <a:rPr lang="en-US" sz="1500" b="0" u="none" baseline="0" dirty="0">
                          <a:latin typeface="Times"/>
                          <a:ea typeface="Times"/>
                          <a:cs typeface="Times New Roman"/>
                        </a:rPr>
                        <a:t> </a:t>
                      </a:r>
                      <a:r>
                        <a:rPr lang="en-US" sz="1500" b="1" u="sng" baseline="0" dirty="0">
                          <a:latin typeface="Times"/>
                          <a:ea typeface="Times"/>
                          <a:cs typeface="Times New Roman"/>
                        </a:rPr>
                        <a:t>inadequate</a:t>
                      </a:r>
                      <a:r>
                        <a:rPr lang="en-US" sz="1500" b="0" u="none" baseline="0" dirty="0">
                          <a:latin typeface="Times"/>
                          <a:ea typeface="Times"/>
                          <a:cs typeface="Times New Roman"/>
                        </a:rPr>
                        <a:t> variety of diagnostic, formative </a:t>
                      </a:r>
                      <a:r>
                        <a:rPr lang="en-US" sz="1500" b="1" u="sng" baseline="0" dirty="0">
                          <a:latin typeface="Times"/>
                          <a:ea typeface="Times"/>
                          <a:cs typeface="Times New Roman"/>
                        </a:rPr>
                        <a:t>and </a:t>
                      </a:r>
                      <a:r>
                        <a:rPr lang="en-US" sz="1500" b="0" u="none" baseline="0" dirty="0">
                          <a:latin typeface="Times"/>
                          <a:ea typeface="Times"/>
                          <a:cs typeface="Times New Roman"/>
                        </a:rPr>
                        <a:t>summative assessment strategies </a:t>
                      </a:r>
                      <a:r>
                        <a:rPr lang="en-US" sz="1500" b="1" u="sng" baseline="0" dirty="0">
                          <a:latin typeface="Times"/>
                          <a:ea typeface="Times"/>
                          <a:cs typeface="Times New Roman"/>
                        </a:rPr>
                        <a:t>or</a:t>
                      </a:r>
                      <a:r>
                        <a:rPr lang="en-US" sz="1500" b="0" u="none" baseline="0" dirty="0">
                          <a:latin typeface="Times"/>
                          <a:ea typeface="Times"/>
                          <a:cs typeface="Times New Roman"/>
                        </a:rPr>
                        <a:t> the instruments </a:t>
                      </a:r>
                      <a:r>
                        <a:rPr lang="en-US" sz="1500" b="1" u="sng" baseline="0" dirty="0">
                          <a:latin typeface="Times"/>
                          <a:ea typeface="Times"/>
                          <a:cs typeface="Times New Roman"/>
                        </a:rPr>
                        <a:t>are not </a:t>
                      </a:r>
                      <a:r>
                        <a:rPr lang="en-US" sz="1500" b="0" u="none" baseline="0" dirty="0">
                          <a:latin typeface="Times"/>
                          <a:ea typeface="Times"/>
                          <a:cs typeface="Times New Roman"/>
                        </a:rPr>
                        <a:t>appropriate for the content </a:t>
                      </a:r>
                      <a:r>
                        <a:rPr lang="en-US" sz="1500" b="1" u="sng" baseline="0" dirty="0">
                          <a:latin typeface="Times"/>
                          <a:ea typeface="Times"/>
                          <a:cs typeface="Times New Roman"/>
                        </a:rPr>
                        <a:t>or</a:t>
                      </a:r>
                      <a:r>
                        <a:rPr lang="en-US" sz="1500" b="0" u="none" baseline="0" dirty="0">
                          <a:latin typeface="Times"/>
                          <a:ea typeface="Times"/>
                          <a:cs typeface="Times New Roman"/>
                        </a:rPr>
                        <a:t> student populations.</a:t>
                      </a:r>
                      <a:r>
                        <a:rPr lang="en-US" sz="1500" b="0" u="none" dirty="0">
                          <a:latin typeface="Times"/>
                          <a:ea typeface="Times"/>
                          <a:cs typeface="Times New Roman"/>
                        </a:rPr>
                        <a:t> </a:t>
                      </a:r>
                    </a:p>
                  </a:txBody>
                  <a:tcPr marL="68581" marR="6858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4294967295"/>
          </p:nvPr>
        </p:nvSpPr>
        <p:spPr>
          <a:xfrm>
            <a:off x="628650" y="6356351"/>
            <a:ext cx="2057400" cy="365125"/>
          </a:xfrm>
          <a:prstGeom prst="rect">
            <a:avLst/>
          </a:prstGeom>
        </p:spPr>
        <p:txBody>
          <a:bodyPr/>
          <a:lstStyle/>
          <a:p>
            <a:r>
              <a:rPr lang="en-US">
                <a:solidFill>
                  <a:prstClr val="white"/>
                </a:solidFill>
              </a:rPr>
              <a:t>1/15/2018</a:t>
            </a:r>
            <a:endParaRPr lang="en-US" dirty="0">
              <a:solidFill>
                <a:prstClr val="white"/>
              </a:solidFill>
            </a:endParaRPr>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solidFill>
                  <a:prstClr val="white"/>
                </a:solidFill>
              </a:rPr>
              <a:pPr/>
              <a:t>24</a:t>
            </a:fld>
            <a:endParaRPr lang="en-US" dirty="0">
              <a:solidFill>
                <a:prstClr val="white"/>
              </a:solidFill>
            </a:endParaRPr>
          </a:p>
        </p:txBody>
      </p:sp>
      <p:sp>
        <p:nvSpPr>
          <p:cNvPr id="7" name="TextBox 6"/>
          <p:cNvSpPr txBox="1"/>
          <p:nvPr/>
        </p:nvSpPr>
        <p:spPr>
          <a:xfrm>
            <a:off x="5893349" y="6172200"/>
            <a:ext cx="3123392" cy="369332"/>
          </a:xfrm>
          <a:prstGeom prst="rect">
            <a:avLst/>
          </a:prstGeom>
          <a:noFill/>
        </p:spPr>
        <p:txBody>
          <a:bodyPr wrap="square" rtlCol="0">
            <a:spAutoFit/>
          </a:bodyPr>
          <a:lstStyle/>
          <a:p>
            <a:pPr algn="r"/>
            <a:r>
              <a:rPr lang="en-US" b="1" dirty="0">
                <a:solidFill>
                  <a:srgbClr val="FF0000"/>
                </a:solidFill>
              </a:rPr>
              <a:t>Reference TAPS Rubrics Card</a:t>
            </a:r>
          </a:p>
        </p:txBody>
      </p:sp>
    </p:spTree>
    <p:extLst>
      <p:ext uri="{BB962C8B-B14F-4D97-AF65-F5344CB8AC3E}">
        <p14:creationId xmlns:p14="http://schemas.microsoft.com/office/powerpoint/2010/main" val="130412492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7"/>
          <p:cNvSpPr txBox="1">
            <a:spLocks/>
          </p:cNvSpPr>
          <p:nvPr/>
        </p:nvSpPr>
        <p:spPr bwMode="auto">
          <a:xfrm>
            <a:off x="-26125" y="347347"/>
            <a:ext cx="8229600" cy="101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715" rIns="91395" bIns="45715">
            <a:spAutoFit/>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lgn="ctr" eaLnBrk="1" hangingPunct="1"/>
            <a:r>
              <a:rPr lang="en-US" sz="4000" b="1" dirty="0">
                <a:solidFill>
                  <a:prstClr val="black"/>
                </a:solidFill>
                <a:latin typeface="Arial Rounded MT Bold" pitchFamily="34" charset="0"/>
              </a:rPr>
              <a:t>Rating Performance</a:t>
            </a:r>
          </a:p>
          <a:p>
            <a:pPr algn="ctr" eaLnBrk="1" hangingPunct="1"/>
            <a:r>
              <a:rPr lang="en-US" sz="2000" b="1" dirty="0">
                <a:solidFill>
                  <a:srgbClr val="0070C0"/>
                </a:solidFill>
                <a:latin typeface="Arial Rounded MT Bold" pitchFamily="34" charset="0"/>
                <a:ea typeface="ＭＳ Ｐゴシック" pitchFamily="34" charset="-128"/>
              </a:rPr>
              <a:t>Totality of Evidence and Consistency of Practice</a:t>
            </a:r>
          </a:p>
        </p:txBody>
      </p:sp>
      <p:sp>
        <p:nvSpPr>
          <p:cNvPr id="97283" name="TextBox 6"/>
          <p:cNvSpPr txBox="1">
            <a:spLocks noChangeArrowheads="1"/>
          </p:cNvSpPr>
          <p:nvPr/>
        </p:nvSpPr>
        <p:spPr bwMode="auto">
          <a:xfrm>
            <a:off x="31025" y="1749528"/>
            <a:ext cx="9011992" cy="384711"/>
          </a:xfrm>
          <a:prstGeom prst="rect">
            <a:avLst/>
          </a:prstGeom>
          <a:solidFill>
            <a:schemeClr val="accent6"/>
          </a:solidFill>
          <a:ln w="38100">
            <a:solidFill>
              <a:schemeClr val="tx1"/>
            </a:solidFill>
            <a:miter lim="800000"/>
            <a:headEnd/>
            <a:tailEnd/>
          </a:ln>
        </p:spPr>
        <p:txBody>
          <a:bodyPr wrap="square" lIns="91395" tIns="45715" rIns="91395" bIns="45715">
            <a:spAutoFit/>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defTabSz="912813" eaLnBrk="0" fontAlgn="base" hangingPunct="0">
              <a:spcBef>
                <a:spcPct val="0"/>
              </a:spcBef>
              <a:spcAft>
                <a:spcPct val="0"/>
              </a:spcAft>
              <a:defRPr sz="1700">
                <a:solidFill>
                  <a:schemeClr val="tx1"/>
                </a:solidFill>
                <a:latin typeface="Arial" charset="0"/>
                <a:cs typeface="Arial" charset="0"/>
              </a:defRPr>
            </a:lvl6pPr>
            <a:lvl7pPr marL="2971800" indent="-228600" defTabSz="912813" eaLnBrk="0" fontAlgn="base" hangingPunct="0">
              <a:spcBef>
                <a:spcPct val="0"/>
              </a:spcBef>
              <a:spcAft>
                <a:spcPct val="0"/>
              </a:spcAft>
              <a:defRPr sz="1700">
                <a:solidFill>
                  <a:schemeClr val="tx1"/>
                </a:solidFill>
                <a:latin typeface="Arial" charset="0"/>
                <a:cs typeface="Arial" charset="0"/>
              </a:defRPr>
            </a:lvl7pPr>
            <a:lvl8pPr marL="3429000" indent="-228600" defTabSz="912813" eaLnBrk="0" fontAlgn="base" hangingPunct="0">
              <a:spcBef>
                <a:spcPct val="0"/>
              </a:spcBef>
              <a:spcAft>
                <a:spcPct val="0"/>
              </a:spcAft>
              <a:defRPr sz="1700">
                <a:solidFill>
                  <a:schemeClr val="tx1"/>
                </a:solidFill>
                <a:latin typeface="Arial" charset="0"/>
                <a:cs typeface="Arial" charset="0"/>
              </a:defRPr>
            </a:lvl8pPr>
            <a:lvl9pPr marL="3886200" indent="-228600" defTabSz="912813" eaLnBrk="0" fontAlgn="base" hangingPunct="0">
              <a:spcBef>
                <a:spcPct val="0"/>
              </a:spcBef>
              <a:spcAft>
                <a:spcPct val="0"/>
              </a:spcAft>
              <a:defRPr sz="1700">
                <a:solidFill>
                  <a:schemeClr val="tx1"/>
                </a:solidFill>
                <a:latin typeface="Arial" charset="0"/>
                <a:cs typeface="Arial" charset="0"/>
              </a:defRPr>
            </a:lvl9pPr>
          </a:lstStyle>
          <a:p>
            <a:pPr eaLnBrk="1" hangingPunct="1"/>
            <a:r>
              <a:rPr lang="en-US" sz="1900" b="1" dirty="0">
                <a:solidFill>
                  <a:prstClr val="white"/>
                </a:solidFill>
                <a:ea typeface="ＭＳ Ｐゴシック" pitchFamily="34" charset="-128"/>
              </a:rPr>
              <a:t>Performance Standard 5:  Assessment Strategies</a:t>
            </a:r>
          </a:p>
        </p:txBody>
      </p:sp>
      <p:graphicFrame>
        <p:nvGraphicFramePr>
          <p:cNvPr id="5" name="Table 4"/>
          <p:cNvGraphicFramePr>
            <a:graphicFrameLocks noGrp="1"/>
          </p:cNvGraphicFramePr>
          <p:nvPr>
            <p:extLst>
              <p:ext uri="{D42A27DB-BD31-4B8C-83A1-F6EECF244321}">
                <p14:modId xmlns:p14="http://schemas.microsoft.com/office/powerpoint/2010/main" val="3619795455"/>
              </p:ext>
            </p:extLst>
          </p:nvPr>
        </p:nvGraphicFramePr>
        <p:xfrm>
          <a:off x="31023" y="2134239"/>
          <a:ext cx="9011996" cy="4440039"/>
        </p:xfrm>
        <a:graphic>
          <a:graphicData uri="http://schemas.openxmlformats.org/drawingml/2006/table">
            <a:tbl>
              <a:tblPr/>
              <a:tblGrid>
                <a:gridCol w="2252999">
                  <a:extLst>
                    <a:ext uri="{9D8B030D-6E8A-4147-A177-3AD203B41FA5}">
                      <a16:colId xmlns:a16="http://schemas.microsoft.com/office/drawing/2014/main" val="20000"/>
                    </a:ext>
                  </a:extLst>
                </a:gridCol>
                <a:gridCol w="2252999">
                  <a:extLst>
                    <a:ext uri="{9D8B030D-6E8A-4147-A177-3AD203B41FA5}">
                      <a16:colId xmlns:a16="http://schemas.microsoft.com/office/drawing/2014/main" val="20001"/>
                    </a:ext>
                  </a:extLst>
                </a:gridCol>
                <a:gridCol w="2252999">
                  <a:extLst>
                    <a:ext uri="{9D8B030D-6E8A-4147-A177-3AD203B41FA5}">
                      <a16:colId xmlns:a16="http://schemas.microsoft.com/office/drawing/2014/main" val="20002"/>
                    </a:ext>
                  </a:extLst>
                </a:gridCol>
                <a:gridCol w="2252999">
                  <a:extLst>
                    <a:ext uri="{9D8B030D-6E8A-4147-A177-3AD203B41FA5}">
                      <a16:colId xmlns:a16="http://schemas.microsoft.com/office/drawing/2014/main" val="20003"/>
                    </a:ext>
                  </a:extLst>
                </a:gridCol>
              </a:tblGrid>
              <a:tr h="1011039">
                <a:tc>
                  <a:txBody>
                    <a:bodyPr/>
                    <a:lstStyle/>
                    <a:p>
                      <a:pPr marL="0" marR="0" algn="ctr">
                        <a:spcBef>
                          <a:spcPts val="0"/>
                        </a:spcBef>
                        <a:spcAft>
                          <a:spcPts val="0"/>
                        </a:spcAft>
                      </a:pPr>
                      <a:r>
                        <a:rPr lang="en-US" sz="1500" b="1" dirty="0">
                          <a:solidFill>
                            <a:schemeClr val="tx1"/>
                          </a:solidFill>
                          <a:latin typeface="Times New Roman"/>
                          <a:ea typeface="MS Mincho"/>
                          <a:cs typeface="Times New Roman"/>
                        </a:rPr>
                        <a:t>Level IV</a:t>
                      </a:r>
                      <a:endParaRPr lang="en-US" sz="1500" b="1" dirty="0">
                        <a:solidFill>
                          <a:schemeClr val="tx1"/>
                        </a:solidFill>
                        <a:latin typeface="Times"/>
                        <a:ea typeface="Times"/>
                        <a:cs typeface="Times New Roman"/>
                      </a:endParaRPr>
                    </a:p>
                    <a:p>
                      <a:pPr marL="0" marR="0" algn="ctr">
                        <a:spcBef>
                          <a:spcPts val="0"/>
                        </a:spcBef>
                        <a:spcAft>
                          <a:spcPts val="0"/>
                        </a:spcAft>
                      </a:pPr>
                      <a:r>
                        <a:rPr lang="en-US" sz="1500" b="1" dirty="0">
                          <a:solidFill>
                            <a:schemeClr val="tx1"/>
                          </a:solidFill>
                          <a:latin typeface="Times New Roman"/>
                          <a:ea typeface="MS Mincho"/>
                          <a:cs typeface="Times New Roman"/>
                        </a:rPr>
                        <a:t> </a:t>
                      </a:r>
                      <a:r>
                        <a:rPr lang="en-US" sz="1500" b="1" i="1" dirty="0">
                          <a:solidFill>
                            <a:schemeClr val="tx1"/>
                          </a:solidFill>
                          <a:latin typeface="Times New Roman"/>
                          <a:ea typeface="Times New Roman"/>
                          <a:cs typeface="Times New Roman"/>
                        </a:rPr>
                        <a:t>In addition to meeting requirements for Level III..</a:t>
                      </a:r>
                      <a:endParaRPr lang="en-US" sz="1500" b="1" dirty="0">
                        <a:solidFill>
                          <a:schemeClr val="tx1"/>
                        </a:solidFill>
                        <a:latin typeface="Times"/>
                        <a:ea typeface="Times"/>
                        <a:cs typeface="Times New Roman"/>
                      </a:endParaRPr>
                    </a:p>
                  </a:txBody>
                  <a:tcPr marL="68581" marR="685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III</a:t>
                      </a:r>
                      <a:endParaRPr lang="en-US" sz="1500" b="1" dirty="0">
                        <a:solidFill>
                          <a:schemeClr val="tx1"/>
                        </a:solidFill>
                        <a:latin typeface="Times"/>
                        <a:ea typeface="Times"/>
                        <a:cs typeface="Times New Roman"/>
                      </a:endParaRPr>
                    </a:p>
                    <a:p>
                      <a:pPr marL="0" marR="0" algn="ctr">
                        <a:spcBef>
                          <a:spcPts val="0"/>
                        </a:spcBef>
                        <a:spcAft>
                          <a:spcPts val="0"/>
                        </a:spcAft>
                      </a:pPr>
                      <a:r>
                        <a:rPr lang="en-US" sz="1500" b="1" i="1" dirty="0">
                          <a:solidFill>
                            <a:schemeClr val="tx1"/>
                          </a:solidFill>
                          <a:latin typeface="Times New Roman"/>
                          <a:ea typeface="Times New Roman"/>
                          <a:cs typeface="Times New Roman"/>
                        </a:rPr>
                        <a:t>Level III is the expected level of performance.</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II</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3352800">
                <a:tc>
                  <a:txBody>
                    <a:bodyPr/>
                    <a:lstStyle/>
                    <a:p>
                      <a:pPr marL="0" marR="0">
                        <a:spcBef>
                          <a:spcPts val="0"/>
                        </a:spcBef>
                        <a:spcAft>
                          <a:spcPts val="0"/>
                        </a:spcAft>
                      </a:pPr>
                      <a:r>
                        <a:rPr lang="en-US" sz="1500" b="0" dirty="0">
                          <a:latin typeface="Times"/>
                          <a:ea typeface="Times"/>
                          <a:cs typeface="Times New Roman"/>
                        </a:rPr>
                        <a:t>The teachers </a:t>
                      </a:r>
                      <a:r>
                        <a:rPr lang="en-US" sz="1500" b="1" u="sng" dirty="0">
                          <a:latin typeface="Times"/>
                          <a:ea typeface="Times"/>
                          <a:cs typeface="Times New Roman"/>
                        </a:rPr>
                        <a:t>continually</a:t>
                      </a:r>
                      <a:r>
                        <a:rPr lang="en-US" sz="1500" b="0" dirty="0">
                          <a:latin typeface="Times"/>
                          <a:ea typeface="Times"/>
                          <a:cs typeface="Times New Roman"/>
                        </a:rPr>
                        <a:t> demonstrates expertise </a:t>
                      </a:r>
                      <a:r>
                        <a:rPr lang="en-US" sz="1500" b="1" u="sng" dirty="0">
                          <a:latin typeface="Times"/>
                          <a:ea typeface="Times"/>
                          <a:cs typeface="Times New Roman"/>
                        </a:rPr>
                        <a:t>and</a:t>
                      </a:r>
                      <a:r>
                        <a:rPr lang="en-US" sz="1500" b="0" dirty="0">
                          <a:latin typeface="Times"/>
                          <a:ea typeface="Times"/>
                          <a:cs typeface="Times New Roman"/>
                        </a:rPr>
                        <a:t> </a:t>
                      </a:r>
                      <a:r>
                        <a:rPr lang="en-US" sz="1500" b="1" u="sng" dirty="0">
                          <a:latin typeface="Times"/>
                          <a:ea typeface="Times"/>
                          <a:cs typeface="Times New Roman"/>
                        </a:rPr>
                        <a:t>leads</a:t>
                      </a:r>
                      <a:r>
                        <a:rPr lang="en-US" sz="1500" b="0" dirty="0">
                          <a:latin typeface="Times"/>
                          <a:ea typeface="Times"/>
                          <a:cs typeface="Times New Roman"/>
                        </a:rPr>
                        <a:t> others to determine </a:t>
                      </a:r>
                      <a:r>
                        <a:rPr lang="en-US" sz="1500" b="1" u="sng" dirty="0">
                          <a:latin typeface="Times"/>
                          <a:ea typeface="Times"/>
                          <a:cs typeface="Times New Roman"/>
                        </a:rPr>
                        <a:t>and</a:t>
                      </a:r>
                      <a:r>
                        <a:rPr lang="en-US" sz="1500" b="0" dirty="0">
                          <a:latin typeface="Times"/>
                          <a:ea typeface="Times"/>
                          <a:cs typeface="Times New Roman"/>
                        </a:rPr>
                        <a:t> develop</a:t>
                      </a:r>
                      <a:r>
                        <a:rPr lang="en-US" sz="1500" b="0" baseline="0" dirty="0">
                          <a:latin typeface="Times"/>
                          <a:ea typeface="Times"/>
                          <a:cs typeface="Times New Roman"/>
                        </a:rPr>
                        <a:t> a variety of strategies and instruments that are valid and appropriate for the content </a:t>
                      </a:r>
                      <a:r>
                        <a:rPr lang="en-US" sz="1500" b="1" u="sng" baseline="0" dirty="0">
                          <a:latin typeface="Times"/>
                          <a:ea typeface="Times"/>
                          <a:cs typeface="Times New Roman"/>
                        </a:rPr>
                        <a:t>and</a:t>
                      </a:r>
                      <a:r>
                        <a:rPr lang="en-US" sz="1500" b="0" baseline="0" dirty="0">
                          <a:latin typeface="Times"/>
                          <a:ea typeface="Times"/>
                          <a:cs typeface="Times New Roman"/>
                        </a:rPr>
                        <a:t> student population and guides </a:t>
                      </a:r>
                      <a:r>
                        <a:rPr lang="en-US" sz="1500" b="1" u="sng" baseline="0" dirty="0">
                          <a:latin typeface="Times"/>
                          <a:ea typeface="Times"/>
                          <a:cs typeface="Times New Roman"/>
                        </a:rPr>
                        <a:t>students</a:t>
                      </a:r>
                      <a:r>
                        <a:rPr lang="en-US" sz="1500" b="0" baseline="0" dirty="0">
                          <a:latin typeface="Times"/>
                          <a:ea typeface="Times"/>
                          <a:cs typeface="Times New Roman"/>
                        </a:rPr>
                        <a:t> to </a:t>
                      </a:r>
                      <a:r>
                        <a:rPr lang="en-US" sz="1500" b="1" u="sng" baseline="0" dirty="0">
                          <a:latin typeface="Times"/>
                          <a:ea typeface="Times"/>
                          <a:cs typeface="Times New Roman"/>
                        </a:rPr>
                        <a:t>monitor</a:t>
                      </a:r>
                      <a:r>
                        <a:rPr lang="en-US" sz="1500" b="0" baseline="0" dirty="0">
                          <a:latin typeface="Times"/>
                          <a:ea typeface="Times"/>
                          <a:cs typeface="Times New Roman"/>
                        </a:rPr>
                        <a:t> </a:t>
                      </a:r>
                      <a:r>
                        <a:rPr lang="en-US" sz="1500" b="1" u="sng" baseline="0" dirty="0">
                          <a:latin typeface="Times"/>
                          <a:ea typeface="Times"/>
                          <a:cs typeface="Times New Roman"/>
                        </a:rPr>
                        <a:t>and</a:t>
                      </a:r>
                      <a:r>
                        <a:rPr lang="en-US" sz="1500" b="0" baseline="0" dirty="0">
                          <a:latin typeface="Times"/>
                          <a:ea typeface="Times"/>
                          <a:cs typeface="Times New Roman"/>
                        </a:rPr>
                        <a:t> reflect on their own academic progress. ( Teachers rated as Level IV continually seek ways to serve a role models or teacher leaders.) </a:t>
                      </a:r>
                      <a:endParaRPr lang="en-US" sz="1500" b="0" dirty="0">
                        <a:latin typeface="Times"/>
                        <a:ea typeface="Times"/>
                        <a:cs typeface="Times New Roman"/>
                      </a:endParaRPr>
                    </a:p>
                  </a:txBody>
                  <a:tcPr marL="68581" marR="6858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spcBef>
                          <a:spcPts val="0"/>
                        </a:spcBef>
                        <a:spcAft>
                          <a:spcPts val="0"/>
                        </a:spcAft>
                      </a:pPr>
                      <a:r>
                        <a:rPr lang="en-US" sz="1500" dirty="0">
                          <a:latin typeface="Times"/>
                          <a:ea typeface="Times"/>
                          <a:cs typeface="Times New Roman"/>
                        </a:rPr>
                        <a:t>The teacher systematically and consistently chooses a variety of diagnostic, formative, and  summative assessment strategies and instruments that are valid and appropriate for the content and student population.</a:t>
                      </a:r>
                      <a:r>
                        <a:rPr lang="en-US" sz="1500" baseline="0" dirty="0">
                          <a:latin typeface="Times"/>
                          <a:ea typeface="Times"/>
                          <a:cs typeface="Times New Roman"/>
                        </a:rPr>
                        <a:t> </a:t>
                      </a:r>
                      <a:endParaRPr lang="en-US" sz="1500"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500" dirty="0">
                          <a:latin typeface="Times"/>
                          <a:ea typeface="Times"/>
                          <a:cs typeface="Times New Roman"/>
                        </a:rPr>
                        <a:t>The teacher inconsistently chooses a variety of diagnostic, formative,</a:t>
                      </a:r>
                      <a:r>
                        <a:rPr lang="en-US" sz="1500" baseline="0" dirty="0">
                          <a:latin typeface="Times"/>
                          <a:ea typeface="Times"/>
                          <a:cs typeface="Times New Roman"/>
                        </a:rPr>
                        <a:t> and summative assessment strategies or the instruments are sometimes not appropriate for the content or student population. </a:t>
                      </a:r>
                      <a:endParaRPr lang="en-US" sz="1500"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500" b="0" u="none" dirty="0">
                          <a:latin typeface="Times"/>
                          <a:ea typeface="Times"/>
                          <a:cs typeface="Times New Roman"/>
                        </a:rPr>
                        <a:t>The teachers chooses an</a:t>
                      </a:r>
                      <a:r>
                        <a:rPr lang="en-US" sz="1500" b="0" u="none" baseline="0" dirty="0">
                          <a:latin typeface="Times"/>
                          <a:ea typeface="Times"/>
                          <a:cs typeface="Times New Roman"/>
                        </a:rPr>
                        <a:t> inadequate variety of diagnostic, formative and summative assessment strategies or the instruments are not appropriate for the content or student populations.</a:t>
                      </a:r>
                      <a:r>
                        <a:rPr lang="en-US" sz="1500" b="0" u="none" dirty="0">
                          <a:latin typeface="Times"/>
                          <a:ea typeface="Times"/>
                          <a:cs typeface="Times New Roman"/>
                        </a:rPr>
                        <a:t> </a:t>
                      </a:r>
                    </a:p>
                  </a:txBody>
                  <a:tcPr marL="68581" marR="6858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4294967295"/>
          </p:nvPr>
        </p:nvSpPr>
        <p:spPr>
          <a:xfrm>
            <a:off x="2209800" y="6492875"/>
            <a:ext cx="2057400" cy="365125"/>
          </a:xfrm>
          <a:prstGeom prst="rect">
            <a:avLst/>
          </a:prstGeom>
        </p:spPr>
        <p:txBody>
          <a:bodyPr/>
          <a:lstStyle/>
          <a:p>
            <a:r>
              <a:rPr lang="en-US">
                <a:solidFill>
                  <a:prstClr val="white"/>
                </a:solidFill>
              </a:rPr>
              <a:t>1/15/2018</a:t>
            </a:r>
            <a:endParaRPr lang="en-US" dirty="0">
              <a:solidFill>
                <a:prstClr val="white"/>
              </a:solidFill>
            </a:endParaRPr>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solidFill>
                  <a:prstClr val="white"/>
                </a:solidFill>
              </a:rPr>
              <a:pPr/>
              <a:t>25</a:t>
            </a:fld>
            <a:endParaRPr lang="en-US" dirty="0">
              <a:solidFill>
                <a:prstClr val="white"/>
              </a:solidFill>
            </a:endParaRPr>
          </a:p>
        </p:txBody>
      </p:sp>
      <p:sp>
        <p:nvSpPr>
          <p:cNvPr id="7" name="TextBox 6"/>
          <p:cNvSpPr txBox="1"/>
          <p:nvPr/>
        </p:nvSpPr>
        <p:spPr>
          <a:xfrm>
            <a:off x="5893349" y="6172200"/>
            <a:ext cx="3123392" cy="369332"/>
          </a:xfrm>
          <a:prstGeom prst="rect">
            <a:avLst/>
          </a:prstGeom>
          <a:noFill/>
        </p:spPr>
        <p:txBody>
          <a:bodyPr wrap="square" rtlCol="0">
            <a:spAutoFit/>
          </a:bodyPr>
          <a:lstStyle/>
          <a:p>
            <a:pPr algn="r"/>
            <a:r>
              <a:rPr lang="en-US" b="1" dirty="0">
                <a:solidFill>
                  <a:srgbClr val="FF0000"/>
                </a:solidFill>
              </a:rPr>
              <a:t>Reference TAPS Rubrics Card</a:t>
            </a:r>
          </a:p>
        </p:txBody>
      </p:sp>
    </p:spTree>
    <p:extLst>
      <p:ext uri="{BB962C8B-B14F-4D97-AF65-F5344CB8AC3E}">
        <p14:creationId xmlns:p14="http://schemas.microsoft.com/office/powerpoint/2010/main" val="423950932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7"/>
          <p:cNvSpPr txBox="1">
            <a:spLocks/>
          </p:cNvSpPr>
          <p:nvPr/>
        </p:nvSpPr>
        <p:spPr bwMode="auto">
          <a:xfrm>
            <a:off x="187734" y="208196"/>
            <a:ext cx="7924800" cy="107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5" tIns="45715" rIns="91395" bIns="45715">
            <a:spAutoFit/>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latin typeface="Arial Rounded MT Bold" panose="020F0704030504030204" pitchFamily="34" charset="0"/>
              </a:rPr>
              <a:t>TAPS Performance Standard 6: Assessment Uses</a:t>
            </a:r>
            <a:endParaRPr lang="en-US" altLang="en-US" sz="3200" b="1" dirty="0">
              <a:solidFill>
                <a:srgbClr val="0070C0"/>
              </a:solidFill>
              <a:latin typeface="Arial Rounded MT Bold" panose="020F0704030504030204" pitchFamily="34" charset="0"/>
              <a:ea typeface="MS PGothic" panose="020B0600070205080204" pitchFamily="34" charset="-128"/>
            </a:endParaRPr>
          </a:p>
        </p:txBody>
      </p:sp>
      <p:sp>
        <p:nvSpPr>
          <p:cNvPr id="86019" name="TextBox 6"/>
          <p:cNvSpPr txBox="1">
            <a:spLocks noChangeArrowheads="1"/>
          </p:cNvSpPr>
          <p:nvPr/>
        </p:nvSpPr>
        <p:spPr bwMode="auto">
          <a:xfrm>
            <a:off x="952499" y="2895600"/>
            <a:ext cx="7239000" cy="2677646"/>
          </a:xfrm>
          <a:prstGeom prst="rect">
            <a:avLst/>
          </a:prstGeom>
          <a:solidFill>
            <a:schemeClr val="accent6">
              <a:lumMod val="40000"/>
              <a:lumOff val="60000"/>
            </a:schemeClr>
          </a:solidFill>
          <a:ln w="28575">
            <a:solidFill>
              <a:schemeClr val="tx1"/>
            </a:solidFill>
            <a:miter lim="800000"/>
            <a:headEnd/>
            <a:tailEnd/>
          </a:ln>
        </p:spPr>
        <p:txBody>
          <a:bodyPr lIns="91395" tIns="45715" rIns="91395" bIns="45715">
            <a:spAutoFit/>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just"/>
            <a:r>
              <a:rPr lang="en-US" sz="2800" dirty="0"/>
              <a:t>The teacher </a:t>
            </a:r>
            <a:r>
              <a:rPr lang="en-US" sz="2800" b="1" u="sng" dirty="0"/>
              <a:t>systematically</a:t>
            </a:r>
            <a:r>
              <a:rPr lang="en-US" sz="2800" dirty="0"/>
              <a:t> gathers, analyzes, and uses </a:t>
            </a:r>
            <a:r>
              <a:rPr lang="en-US" sz="2800" b="1" u="sng" dirty="0"/>
              <a:t>relevant data</a:t>
            </a:r>
            <a:r>
              <a:rPr lang="en-US" sz="2800" b="1" dirty="0"/>
              <a:t> </a:t>
            </a:r>
            <a:r>
              <a:rPr lang="en-US" sz="2800" dirty="0"/>
              <a:t>to measure student progress, to </a:t>
            </a:r>
            <a:r>
              <a:rPr lang="en-US" sz="2800" b="1" u="sng" dirty="0"/>
              <a:t>inform </a:t>
            </a:r>
            <a:r>
              <a:rPr lang="en-US" sz="2800" dirty="0"/>
              <a:t>instructional </a:t>
            </a:r>
            <a:r>
              <a:rPr lang="en-US" sz="2800" b="1" u="sng" dirty="0"/>
              <a:t>content</a:t>
            </a:r>
            <a:r>
              <a:rPr lang="en-US" sz="2800" dirty="0"/>
              <a:t> and </a:t>
            </a:r>
            <a:r>
              <a:rPr lang="en-US" sz="2800" b="1" u="sng" dirty="0"/>
              <a:t>delivery</a:t>
            </a:r>
            <a:r>
              <a:rPr lang="en-US" sz="2800" dirty="0"/>
              <a:t> methods, and to provide </a:t>
            </a:r>
            <a:r>
              <a:rPr lang="en-US" sz="2800" b="1" u="sng" dirty="0"/>
              <a:t>timely and constructive feedback</a:t>
            </a:r>
            <a:r>
              <a:rPr lang="en-US" sz="2800" dirty="0"/>
              <a:t> to </a:t>
            </a:r>
            <a:r>
              <a:rPr lang="en-US" sz="2800" b="1" u="sng" dirty="0"/>
              <a:t>both students and parents</a:t>
            </a:r>
            <a:r>
              <a:rPr lang="en-US" sz="2800" dirty="0"/>
              <a:t>.</a:t>
            </a:r>
            <a:endParaRPr lang="en-US" sz="2800" dirty="0">
              <a:solidFill>
                <a:schemeClr val="bg1"/>
              </a:solidFill>
            </a:endParaRPr>
          </a:p>
        </p:txBody>
      </p:sp>
      <p:sp>
        <p:nvSpPr>
          <p:cNvPr id="8" name="Slide Number Placeholder 6"/>
          <p:cNvSpPr>
            <a:spLocks noGrp="1"/>
          </p:cNvSpPr>
          <p:nvPr>
            <p:ph type="sldNum" sz="quarter" idx="4294967295"/>
          </p:nvPr>
        </p:nvSpPr>
        <p:spPr bwMode="auto">
          <a:xfrm>
            <a:off x="6781800" y="6356353"/>
            <a:ext cx="1905000" cy="365125"/>
          </a:xfrm>
          <a:prstGeom prst="rect">
            <a:avLst/>
          </a:prstGeom>
          <a:extLst/>
        </p:spPr>
        <p:txBody>
          <a:bodyPr/>
          <a:lstStyle>
            <a:lvl1pPr eaLnBrk="0" hangingPunct="0">
              <a:defRPr sz="1700">
                <a:solidFill>
                  <a:schemeClr val="tx1"/>
                </a:solidFill>
                <a:latin typeface="Arial" panose="020B0604020202020204" pitchFamily="34" charset="0"/>
                <a:cs typeface="Arial" panose="020B0604020202020204" pitchFamily="34" charset="0"/>
              </a:defRPr>
            </a:lvl1pPr>
            <a:lvl2pPr marL="742932" indent="-285744" eaLnBrk="0" hangingPunct="0">
              <a:defRPr sz="1700">
                <a:solidFill>
                  <a:schemeClr val="tx1"/>
                </a:solidFill>
                <a:latin typeface="Arial" panose="020B0604020202020204" pitchFamily="34" charset="0"/>
                <a:cs typeface="Arial" panose="020B0604020202020204" pitchFamily="34" charset="0"/>
              </a:defRPr>
            </a:lvl2pPr>
            <a:lvl3pPr marL="1142971" indent="-228594" eaLnBrk="0" hangingPunct="0">
              <a:defRPr sz="1700">
                <a:solidFill>
                  <a:schemeClr val="tx1"/>
                </a:solidFill>
                <a:latin typeface="Arial" panose="020B0604020202020204" pitchFamily="34" charset="0"/>
                <a:cs typeface="Arial" panose="020B0604020202020204" pitchFamily="34" charset="0"/>
              </a:defRPr>
            </a:lvl3pPr>
            <a:lvl4pPr marL="1600160" indent="-228594" eaLnBrk="0" hangingPunct="0">
              <a:defRPr sz="1700">
                <a:solidFill>
                  <a:schemeClr val="tx1"/>
                </a:solidFill>
                <a:latin typeface="Arial" panose="020B0604020202020204" pitchFamily="34" charset="0"/>
                <a:cs typeface="Arial" panose="020B0604020202020204" pitchFamily="34" charset="0"/>
              </a:defRPr>
            </a:lvl4pPr>
            <a:lvl5pPr marL="2057349" indent="-228594" eaLnBrk="0" hangingPunct="0">
              <a:defRPr sz="1700">
                <a:solidFill>
                  <a:schemeClr val="tx1"/>
                </a:solidFill>
                <a:latin typeface="Arial" panose="020B0604020202020204" pitchFamily="34" charset="0"/>
                <a:cs typeface="Arial" panose="020B0604020202020204" pitchFamily="34" charset="0"/>
              </a:defRPr>
            </a:lvl5pPr>
            <a:lvl6pPr marL="2514537" indent="-228594" defTabSz="912791"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726" indent="-228594" defTabSz="912791"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8914" indent="-228594" defTabSz="912791"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103" indent="-228594" defTabSz="912791"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r>
              <a:rPr lang="en-US" altLang="en-US" sz="1200" dirty="0">
                <a:solidFill>
                  <a:schemeClr val="bg1"/>
                </a:solidFill>
              </a:rPr>
              <a:t>        </a:t>
            </a:r>
            <a:fld id="{2665BFEF-2AC6-40D3-91E1-8B5D24309D83}" type="slidenum">
              <a:rPr lang="en-US" altLang="en-US" sz="1200">
                <a:solidFill>
                  <a:schemeClr val="bg1"/>
                </a:solidFill>
              </a:rPr>
              <a:pPr/>
              <a:t>26</a:t>
            </a:fld>
            <a:endParaRPr lang="en-US" altLang="en-US" sz="1200" dirty="0">
              <a:solidFill>
                <a:schemeClr val="bg1"/>
              </a:solidFill>
            </a:endParaRPr>
          </a:p>
        </p:txBody>
      </p:sp>
      <p:sp>
        <p:nvSpPr>
          <p:cNvPr id="2" name="TextBox 1"/>
          <p:cNvSpPr txBox="1"/>
          <p:nvPr/>
        </p:nvSpPr>
        <p:spPr>
          <a:xfrm>
            <a:off x="976147" y="1981200"/>
            <a:ext cx="7191703" cy="584775"/>
          </a:xfrm>
          <a:prstGeom prst="rect">
            <a:avLst/>
          </a:prstGeom>
          <a:solidFill>
            <a:schemeClr val="accent6">
              <a:lumMod val="60000"/>
              <a:lumOff val="40000"/>
            </a:schemeClr>
          </a:solidFill>
          <a:ln w="571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3200" b="1" dirty="0">
                <a:solidFill>
                  <a:prstClr val="black"/>
                </a:solidFill>
              </a:rPr>
              <a:t>Performance Standard 6</a:t>
            </a:r>
          </a:p>
        </p:txBody>
      </p:sp>
      <p:sp>
        <p:nvSpPr>
          <p:cNvPr id="3" name="Date Placeholder 2"/>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7" name="Rectangle 6"/>
          <p:cNvSpPr/>
          <p:nvPr/>
        </p:nvSpPr>
        <p:spPr>
          <a:xfrm>
            <a:off x="1219200" y="5841124"/>
            <a:ext cx="7315200" cy="400110"/>
          </a:xfrm>
          <a:prstGeom prst="rect">
            <a:avLst/>
          </a:prstGeom>
        </p:spPr>
        <p:txBody>
          <a:bodyPr wrap="square">
            <a:spAutoFit/>
          </a:bodyPr>
          <a:lstStyle/>
          <a:p>
            <a:r>
              <a:rPr lang="en-US" sz="2000" b="1" dirty="0">
                <a:solidFill>
                  <a:srgbClr val="FF0000"/>
                </a:solidFill>
              </a:rPr>
              <a:t>What other standards are connected to the duties of Standard 6?</a:t>
            </a:r>
          </a:p>
        </p:txBody>
      </p:sp>
      <p:sp>
        <p:nvSpPr>
          <p:cNvPr id="9" name="Rectangle 8"/>
          <p:cNvSpPr/>
          <p:nvPr/>
        </p:nvSpPr>
        <p:spPr>
          <a:xfrm>
            <a:off x="3065813" y="1483617"/>
            <a:ext cx="3225048" cy="369332"/>
          </a:xfrm>
          <a:prstGeom prst="rect">
            <a:avLst/>
          </a:prstGeom>
        </p:spPr>
        <p:txBody>
          <a:bodyPr wrap="square">
            <a:spAutoFit/>
          </a:bodyPr>
          <a:lstStyle/>
          <a:p>
            <a:r>
              <a:rPr lang="en-US" b="1" dirty="0">
                <a:solidFill>
                  <a:srgbClr val="FF0000"/>
                </a:solidFill>
              </a:rPr>
              <a:t>Reference TAPS Standards Card</a:t>
            </a:r>
          </a:p>
        </p:txBody>
      </p:sp>
    </p:spTree>
    <p:extLst>
      <p:ext uri="{BB962C8B-B14F-4D97-AF65-F5344CB8AC3E}">
        <p14:creationId xmlns:p14="http://schemas.microsoft.com/office/powerpoint/2010/main" val="189779009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19" y="122527"/>
            <a:ext cx="8229183" cy="868073"/>
          </a:xfrm>
        </p:spPr>
        <p:txBody>
          <a:bodyPr>
            <a:normAutofit/>
          </a:bodyPr>
          <a:lstStyle/>
          <a:p>
            <a:r>
              <a:rPr lang="en-US" sz="4000" dirty="0"/>
              <a:t>Assessment Uses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9585585"/>
              </p:ext>
            </p:extLst>
          </p:nvPr>
        </p:nvGraphicFramePr>
        <p:xfrm>
          <a:off x="228600" y="1143000"/>
          <a:ext cx="7054051" cy="4907280"/>
        </p:xfrm>
        <a:graphic>
          <a:graphicData uri="http://schemas.openxmlformats.org/drawingml/2006/table">
            <a:tbl>
              <a:tblPr firstRow="1" bandRow="1">
                <a:tableStyleId>{2A488322-F2BA-4B5B-9748-0D474271808F}</a:tableStyleId>
              </a:tblPr>
              <a:tblGrid>
                <a:gridCol w="4309678">
                  <a:extLst>
                    <a:ext uri="{9D8B030D-6E8A-4147-A177-3AD203B41FA5}">
                      <a16:colId xmlns:a16="http://schemas.microsoft.com/office/drawing/2014/main" val="20000"/>
                    </a:ext>
                  </a:extLst>
                </a:gridCol>
                <a:gridCol w="2744373">
                  <a:extLst>
                    <a:ext uri="{9D8B030D-6E8A-4147-A177-3AD203B41FA5}">
                      <a16:colId xmlns:a16="http://schemas.microsoft.com/office/drawing/2014/main" val="20001"/>
                    </a:ext>
                  </a:extLst>
                </a:gridCol>
              </a:tblGrid>
              <a:tr h="413194">
                <a:tc>
                  <a:txBody>
                    <a:bodyPr/>
                    <a:lstStyle/>
                    <a:p>
                      <a:r>
                        <a:rPr lang="en-US" sz="2600" dirty="0"/>
                        <a: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dirty="0"/>
                        <a:t>Isn’t……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30206">
                <a:tc>
                  <a:txBody>
                    <a:bodyPr/>
                    <a:lstStyle/>
                    <a:p>
                      <a:pPr marL="338798" marR="0" lvl="0" indent="-342900" algn="l" defTabSz="904029" rtl="0" eaLnBrk="0" fontAlgn="base" latinLnBrk="0" hangingPunct="0">
                        <a:lnSpc>
                          <a:spcPct val="100000"/>
                        </a:lnSpc>
                        <a:spcBef>
                          <a:spcPct val="20000"/>
                        </a:spcBef>
                        <a:spcAft>
                          <a:spcPct val="0"/>
                        </a:spcAft>
                        <a:buClrTx/>
                        <a:buSzTx/>
                        <a:buFont typeface="Arial" pitchFamily="34" charset="0"/>
                        <a:buChar char="•"/>
                        <a:tabLst/>
                        <a:defRPr/>
                      </a:pPr>
                      <a:r>
                        <a:rPr kumimoji="0" lang="en-US" sz="2000" u="none" strike="noStrike" kern="1200" cap="none" spc="0" normalizeH="0" baseline="0" noProof="0" dirty="0">
                          <a:ln>
                            <a:noFill/>
                          </a:ln>
                          <a:effectLst/>
                          <a:uLnTx/>
                          <a:uFillTx/>
                        </a:rPr>
                        <a:t>Focusing on how students learn and how to scaffold learning </a:t>
                      </a:r>
                    </a:p>
                    <a:p>
                      <a:pPr marL="338798" marR="0" lvl="0" indent="-342900" algn="l" defTabSz="904029" rtl="0" eaLnBrk="0" fontAlgn="base" latinLnBrk="0" hangingPunct="0">
                        <a:lnSpc>
                          <a:spcPct val="100000"/>
                        </a:lnSpc>
                        <a:spcBef>
                          <a:spcPct val="20000"/>
                        </a:spcBef>
                        <a:spcAft>
                          <a:spcPct val="0"/>
                        </a:spcAft>
                        <a:buClrTx/>
                        <a:buSzTx/>
                        <a:buFont typeface="Arial" pitchFamily="34" charset="0"/>
                        <a:buChar char="•"/>
                        <a:tabLst/>
                        <a:defRPr/>
                      </a:pPr>
                      <a:r>
                        <a:rPr kumimoji="0" lang="en-US" sz="2000" u="none" strike="noStrike" kern="1200" cap="none" spc="0" normalizeH="0" baseline="0" noProof="0" dirty="0">
                          <a:ln>
                            <a:noFill/>
                          </a:ln>
                          <a:effectLst/>
                          <a:uLnTx/>
                          <a:uFillTx/>
                        </a:rPr>
                        <a:t>Sharing progress with all stakeholders</a:t>
                      </a:r>
                    </a:p>
                    <a:p>
                      <a:pPr marL="338798" marR="0" lvl="0" indent="-342900" algn="l" defTabSz="904029" rtl="0" eaLnBrk="0" fontAlgn="base" latinLnBrk="0" hangingPunct="0">
                        <a:lnSpc>
                          <a:spcPct val="100000"/>
                        </a:lnSpc>
                        <a:spcBef>
                          <a:spcPct val="20000"/>
                        </a:spcBef>
                        <a:spcAft>
                          <a:spcPct val="0"/>
                        </a:spcAft>
                        <a:buClrTx/>
                        <a:buSzTx/>
                        <a:buFont typeface="Arial" pitchFamily="34" charset="0"/>
                        <a:buChar char="•"/>
                        <a:tabLst/>
                        <a:defRPr/>
                      </a:pPr>
                      <a:r>
                        <a:rPr kumimoji="0" lang="en-US" sz="2000" u="none" strike="noStrike" kern="1200" cap="none" spc="0" normalizeH="0" baseline="0" noProof="0" dirty="0">
                          <a:ln>
                            <a:noFill/>
                          </a:ln>
                          <a:effectLst/>
                          <a:uLnTx/>
                          <a:uFillTx/>
                        </a:rPr>
                        <a:t>Providing differentiated instruction based on data</a:t>
                      </a:r>
                    </a:p>
                    <a:p>
                      <a:pPr marL="338798" marR="0" lvl="0" indent="-342900" algn="l" defTabSz="904029" rtl="0" eaLnBrk="0" fontAlgn="base" latinLnBrk="0" hangingPunct="0">
                        <a:lnSpc>
                          <a:spcPct val="100000"/>
                        </a:lnSpc>
                        <a:spcBef>
                          <a:spcPct val="20000"/>
                        </a:spcBef>
                        <a:spcAft>
                          <a:spcPct val="0"/>
                        </a:spcAft>
                        <a:buClrTx/>
                        <a:buSzTx/>
                        <a:buFont typeface="Arial" pitchFamily="34" charset="0"/>
                        <a:buChar char="•"/>
                        <a:tabLst/>
                        <a:defRPr/>
                      </a:pPr>
                      <a:r>
                        <a:rPr kumimoji="0" lang="en-US" sz="2000" u="none" strike="noStrike" kern="1200" cap="none" spc="0" normalizeH="0" baseline="0" noProof="0" dirty="0">
                          <a:ln>
                            <a:noFill/>
                          </a:ln>
                          <a:effectLst/>
                          <a:uLnTx/>
                          <a:uFillTx/>
                        </a:rPr>
                        <a:t>Using data to make instructional decisions</a:t>
                      </a:r>
                    </a:p>
                    <a:p>
                      <a:pPr marL="338798" marR="0" lvl="0" indent="-342900" algn="l" defTabSz="904029" rtl="0" eaLnBrk="0" fontAlgn="base" latinLnBrk="0" hangingPunct="0">
                        <a:lnSpc>
                          <a:spcPct val="100000"/>
                        </a:lnSpc>
                        <a:spcBef>
                          <a:spcPct val="20000"/>
                        </a:spcBef>
                        <a:spcAft>
                          <a:spcPct val="0"/>
                        </a:spcAft>
                        <a:buClrTx/>
                        <a:buSzTx/>
                        <a:buFont typeface="Arial" pitchFamily="34" charset="0"/>
                        <a:buChar char="•"/>
                        <a:tabLst/>
                        <a:defRPr/>
                      </a:pPr>
                      <a:r>
                        <a:rPr kumimoji="0" lang="en-US" sz="2000" u="none" strike="noStrike" kern="1200" cap="none" spc="0" normalizeH="0" baseline="0" noProof="0" dirty="0">
                          <a:ln>
                            <a:noFill/>
                          </a:ln>
                          <a:effectLst/>
                          <a:uLnTx/>
                          <a:uFillTx/>
                        </a:rPr>
                        <a:t>Providing constructive feedback on performance</a:t>
                      </a:r>
                    </a:p>
                    <a:p>
                      <a:pPr marL="338798" marR="0" lvl="0" indent="-342900" algn="l" defTabSz="904029" rtl="0" eaLnBrk="0" fontAlgn="base" latinLnBrk="0" hangingPunct="0">
                        <a:lnSpc>
                          <a:spcPct val="100000"/>
                        </a:lnSpc>
                        <a:spcBef>
                          <a:spcPct val="20000"/>
                        </a:spcBef>
                        <a:spcAft>
                          <a:spcPct val="0"/>
                        </a:spcAft>
                        <a:buClrTx/>
                        <a:buSzTx/>
                        <a:buFont typeface="Arial" pitchFamily="34" charset="0"/>
                        <a:buChar char="•"/>
                        <a:tabLst/>
                        <a:defRPr/>
                      </a:pPr>
                      <a:r>
                        <a:rPr kumimoji="0" lang="en-US" sz="2000" u="none" strike="noStrike" kern="1200" cap="none" spc="0" normalizeH="0" baseline="0" noProof="0" dirty="0">
                          <a:ln>
                            <a:noFill/>
                          </a:ln>
                          <a:effectLst/>
                          <a:uLnTx/>
                          <a:uFillTx/>
                        </a:rPr>
                        <a:t>Establishing student responsibility  of his/her learning  </a:t>
                      </a:r>
                    </a:p>
                    <a:p>
                      <a:pPr marL="338798" marR="0" lvl="0" indent="-342900" algn="l" defTabSz="904029" rtl="0" eaLnBrk="0" fontAlgn="base" latinLnBrk="0" hangingPunct="0">
                        <a:lnSpc>
                          <a:spcPct val="100000"/>
                        </a:lnSpc>
                        <a:spcBef>
                          <a:spcPct val="20000"/>
                        </a:spcBef>
                        <a:spcAft>
                          <a:spcPct val="0"/>
                        </a:spcAft>
                        <a:buClrTx/>
                        <a:buSzTx/>
                        <a:buFont typeface="Arial" pitchFamily="34" charset="0"/>
                        <a:buChar char="•"/>
                        <a:tabLst/>
                        <a:defRPr/>
                      </a:pPr>
                      <a:r>
                        <a:rPr kumimoji="0" lang="en-US" sz="2000" u="none" strike="noStrike" kern="1200" cap="none" spc="0" normalizeH="0" baseline="0" noProof="0" dirty="0">
                          <a:ln>
                            <a:noFill/>
                          </a:ln>
                          <a:effectLst/>
                          <a:uLnTx/>
                          <a:uFillTx/>
                        </a:rPr>
                        <a:t>Setting and monitor goals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38798" marR="0" lvl="0" indent="-342900" algn="l" defTabSz="904029" rtl="0" eaLnBrk="0" fontAlgn="base" latinLnBrk="0" hangingPunct="0">
                        <a:lnSpc>
                          <a:spcPct val="100000"/>
                        </a:lnSpc>
                        <a:spcBef>
                          <a:spcPct val="20000"/>
                        </a:spcBef>
                        <a:spcAft>
                          <a:spcPct val="0"/>
                        </a:spcAft>
                        <a:buClrTx/>
                        <a:buSzTx/>
                        <a:buFont typeface="Arial" pitchFamily="34" charset="0"/>
                        <a:buChar char="•"/>
                        <a:tabLst/>
                        <a:defRPr/>
                      </a:pPr>
                      <a:r>
                        <a:rPr kumimoji="0" lang="en-US" sz="2000" u="none" strike="noStrike" kern="1200" cap="none" spc="0" normalizeH="0" baseline="0" noProof="0" dirty="0">
                          <a:ln>
                            <a:noFill/>
                          </a:ln>
                          <a:effectLst/>
                          <a:uLnTx/>
                          <a:uFillTx/>
                        </a:rPr>
                        <a:t>Using  any intervention/ MOVE ON</a:t>
                      </a:r>
                    </a:p>
                    <a:p>
                      <a:pPr marL="338798" marR="0" lvl="0" indent="-342900" algn="l" defTabSz="904029" rtl="0" eaLnBrk="0" fontAlgn="base" latinLnBrk="0" hangingPunct="0">
                        <a:lnSpc>
                          <a:spcPct val="100000"/>
                        </a:lnSpc>
                        <a:spcBef>
                          <a:spcPct val="20000"/>
                        </a:spcBef>
                        <a:spcAft>
                          <a:spcPct val="0"/>
                        </a:spcAft>
                        <a:buClrTx/>
                        <a:buSzTx/>
                        <a:buFont typeface="Arial" pitchFamily="34" charset="0"/>
                        <a:buChar char="•"/>
                        <a:tabLst/>
                        <a:defRPr/>
                      </a:pPr>
                      <a:r>
                        <a:rPr kumimoji="0" lang="en-US" sz="2000" u="none" strike="noStrike" kern="1200" cap="none" spc="0" normalizeH="0" baseline="0" noProof="0" dirty="0">
                          <a:ln>
                            <a:noFill/>
                          </a:ln>
                          <a:effectLst/>
                          <a:uLnTx/>
                          <a:uFillTx/>
                        </a:rPr>
                        <a:t>Evaluation with no feedback</a:t>
                      </a:r>
                    </a:p>
                    <a:p>
                      <a:pPr marL="338798" marR="0" lvl="0" indent="-342900" algn="l" defTabSz="904029" rtl="0" eaLnBrk="0" fontAlgn="base" latinLnBrk="0" hangingPunct="0">
                        <a:lnSpc>
                          <a:spcPct val="100000"/>
                        </a:lnSpc>
                        <a:spcBef>
                          <a:spcPct val="20000"/>
                        </a:spcBef>
                        <a:spcAft>
                          <a:spcPct val="0"/>
                        </a:spcAft>
                        <a:buClrTx/>
                        <a:buSzTx/>
                        <a:buFont typeface="Arial" pitchFamily="34" charset="0"/>
                        <a:buChar char="•"/>
                        <a:tabLst/>
                        <a:defRPr/>
                      </a:pPr>
                      <a:r>
                        <a:rPr kumimoji="0" lang="en-US" sz="2000" u="none" strike="noStrike" kern="1200" cap="none" spc="0" normalizeH="0" baseline="0" noProof="0" dirty="0">
                          <a:ln>
                            <a:noFill/>
                          </a:ln>
                          <a:effectLst/>
                          <a:uLnTx/>
                          <a:uFillTx/>
                        </a:rPr>
                        <a:t>Homework only</a:t>
                      </a:r>
                    </a:p>
                    <a:p>
                      <a:pPr marL="338798" marR="0" lvl="0" indent="-342900" algn="l" defTabSz="904029" rtl="0" eaLnBrk="0" fontAlgn="base" latinLnBrk="0" hangingPunct="0">
                        <a:lnSpc>
                          <a:spcPct val="100000"/>
                        </a:lnSpc>
                        <a:spcBef>
                          <a:spcPct val="20000"/>
                        </a:spcBef>
                        <a:spcAft>
                          <a:spcPct val="0"/>
                        </a:spcAft>
                        <a:buClrTx/>
                        <a:buSzTx/>
                        <a:buFont typeface="Arial" pitchFamily="34" charset="0"/>
                        <a:buChar char="•"/>
                        <a:tabLst/>
                        <a:defRPr/>
                      </a:pPr>
                      <a:r>
                        <a:rPr kumimoji="0" lang="en-US" sz="2000" u="none" strike="noStrike" kern="1200" cap="none" spc="0" normalizeH="0" baseline="0" noProof="0" dirty="0">
                          <a:ln>
                            <a:noFill/>
                          </a:ln>
                          <a:effectLst/>
                          <a:uLnTx/>
                          <a:uFillTx/>
                        </a:rPr>
                        <a:t>One time goal setting and not monitored</a:t>
                      </a:r>
                    </a:p>
                    <a:p>
                      <a:pPr marL="338798" marR="0" lvl="0" indent="-342900" algn="l" defTabSz="904029" rtl="0" eaLnBrk="0" fontAlgn="base" latinLnBrk="0" hangingPunct="0">
                        <a:lnSpc>
                          <a:spcPct val="100000"/>
                        </a:lnSpc>
                        <a:spcBef>
                          <a:spcPct val="20000"/>
                        </a:spcBef>
                        <a:spcAft>
                          <a:spcPct val="0"/>
                        </a:spcAft>
                        <a:buClrTx/>
                        <a:buSzTx/>
                        <a:buFont typeface="Arial" pitchFamily="34" charset="0"/>
                        <a:buChar char="•"/>
                        <a:tabLst/>
                        <a:defRPr/>
                      </a:pPr>
                      <a:r>
                        <a:rPr kumimoji="0" lang="en-US" sz="2000" u="none" strike="noStrike" kern="1200" cap="none" spc="0" normalizeH="0" baseline="0" noProof="0" dirty="0">
                          <a:ln>
                            <a:noFill/>
                          </a:ln>
                          <a:effectLst/>
                          <a:uLnTx/>
                          <a:uFillTx/>
                        </a:rPr>
                        <a:t>A single grade on ALL assessments with no feedback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27</a:t>
            </a:fld>
            <a:endParaRPr lang="en-US" dirty="0">
              <a:solidFill>
                <a:prstClr val="white"/>
              </a:solidFill>
            </a:endParaRPr>
          </a:p>
        </p:txBody>
      </p:sp>
    </p:spTree>
    <p:extLst>
      <p:ext uri="{BB962C8B-B14F-4D97-AF65-F5344CB8AC3E}">
        <p14:creationId xmlns:p14="http://schemas.microsoft.com/office/powerpoint/2010/main" val="4231375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4734" y="304800"/>
            <a:ext cx="7339747" cy="947420"/>
          </a:xfrm>
        </p:spPr>
        <p:txBody>
          <a:bodyPr>
            <a:noAutofit/>
          </a:bodyPr>
          <a:lstStyle/>
          <a:p>
            <a:pPr eaLnBrk="1" hangingPunct="1"/>
            <a:r>
              <a:rPr lang="en-US" altLang="en-US" sz="3600" dirty="0">
                <a:ea typeface="ＭＳ Ｐゴシック" panose="020B0600070205080204" pitchFamily="34" charset="-128"/>
              </a:rPr>
              <a:t>Assessment Uses &amp; </a:t>
            </a:r>
            <a:br>
              <a:rPr lang="en-US" altLang="en-US" sz="3600" dirty="0">
                <a:ea typeface="ＭＳ Ｐゴシック" panose="020B0600070205080204" pitchFamily="34" charset="-128"/>
              </a:rPr>
            </a:br>
            <a:r>
              <a:rPr lang="en-US" altLang="en-US" sz="3600" dirty="0">
                <a:ea typeface="ＭＳ Ｐゴシック" panose="020B0600070205080204" pitchFamily="34" charset="-128"/>
              </a:rPr>
              <a:t>Student Growth </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243833286"/>
              </p:ext>
            </p:extLst>
          </p:nvPr>
        </p:nvGraphicFramePr>
        <p:xfrm>
          <a:off x="184734" y="1371600"/>
          <a:ext cx="8780846" cy="4193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4" name="Rectangle 12"/>
          <p:cNvSpPr>
            <a:spLocks noChangeArrowheads="1"/>
          </p:cNvSpPr>
          <p:nvPr/>
        </p:nvSpPr>
        <p:spPr bwMode="auto">
          <a:xfrm>
            <a:off x="3" y="-1846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latin typeface="Verdana" panose="020B0604030504040204" pitchFamily="34" charset="0"/>
            </a:endParaRPr>
          </a:p>
        </p:txBody>
      </p:sp>
      <p:grpSp>
        <p:nvGrpSpPr>
          <p:cNvPr id="10245" name="Group 2"/>
          <p:cNvGrpSpPr>
            <a:grpSpLocks/>
          </p:cNvGrpSpPr>
          <p:nvPr/>
        </p:nvGrpSpPr>
        <p:grpSpPr bwMode="auto">
          <a:xfrm>
            <a:off x="4625704" y="1828800"/>
            <a:ext cx="1990725" cy="3363153"/>
            <a:chOff x="5775" y="2103"/>
            <a:chExt cx="3135" cy="4005"/>
          </a:xfrm>
          <a:solidFill>
            <a:schemeClr val="accent1"/>
          </a:solidFill>
        </p:grpSpPr>
        <p:sp>
          <p:nvSpPr>
            <p:cNvPr id="10246" name="AutoShape 3"/>
            <p:cNvSpPr>
              <a:spLocks noChangeArrowheads="1"/>
            </p:cNvSpPr>
            <p:nvPr/>
          </p:nvSpPr>
          <p:spPr bwMode="auto">
            <a:xfrm>
              <a:off x="6030" y="2103"/>
              <a:ext cx="2880" cy="675"/>
            </a:xfrm>
            <a:prstGeom prst="curvedDownArrow">
              <a:avLst>
                <a:gd name="adj1" fmla="val 85333"/>
                <a:gd name="adj2" fmla="val 170667"/>
                <a:gd name="adj3" fmla="val 33333"/>
              </a:avLst>
            </a:prstGeom>
            <a:grp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endParaRPr>
            </a:p>
          </p:txBody>
        </p:sp>
        <p:sp>
          <p:nvSpPr>
            <p:cNvPr id="10247" name="AutoShape 4"/>
            <p:cNvSpPr>
              <a:spLocks noChangeArrowheads="1"/>
            </p:cNvSpPr>
            <p:nvPr/>
          </p:nvSpPr>
          <p:spPr bwMode="auto">
            <a:xfrm flipH="1" flipV="1">
              <a:off x="5775" y="5433"/>
              <a:ext cx="2880" cy="675"/>
            </a:xfrm>
            <a:prstGeom prst="curvedDownArrow">
              <a:avLst>
                <a:gd name="adj1" fmla="val 85333"/>
                <a:gd name="adj2" fmla="val 170667"/>
                <a:gd name="adj3" fmla="val 33333"/>
              </a:avLst>
            </a:prstGeom>
            <a:grp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endParaRPr>
            </a:p>
          </p:txBody>
        </p:sp>
      </p:grpSp>
      <p:sp>
        <p:nvSpPr>
          <p:cNvPr id="2" name="Date Placeholder 1"/>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3" name="Slide Number Placeholder 2"/>
          <p:cNvSpPr>
            <a:spLocks noGrp="1"/>
          </p:cNvSpPr>
          <p:nvPr>
            <p:ph type="sldNum" sz="quarter" idx="4"/>
          </p:nvPr>
        </p:nvSpPr>
        <p:spPr/>
        <p:txBody>
          <a:bodyPr/>
          <a:lstStyle/>
          <a:p>
            <a:fld id="{B63E4CEF-BB1E-48C7-AE93-F39F6AA99AD7}" type="slidenum">
              <a:rPr lang="en-US" smtClean="0">
                <a:solidFill>
                  <a:prstClr val="white"/>
                </a:solidFill>
              </a:rPr>
              <a:pPr/>
              <a:t>28</a:t>
            </a:fld>
            <a:endParaRPr lang="en-US" dirty="0">
              <a:solidFill>
                <a:prstClr val="white"/>
              </a:solidFill>
            </a:endParaRPr>
          </a:p>
        </p:txBody>
      </p:sp>
      <p:sp>
        <p:nvSpPr>
          <p:cNvPr id="11" name="Rectangle 10"/>
          <p:cNvSpPr/>
          <p:nvPr/>
        </p:nvSpPr>
        <p:spPr>
          <a:xfrm>
            <a:off x="457200" y="1353787"/>
            <a:ext cx="3225048" cy="369332"/>
          </a:xfrm>
          <a:prstGeom prst="rect">
            <a:avLst/>
          </a:prstGeom>
        </p:spPr>
        <p:txBody>
          <a:bodyPr wrap="square">
            <a:spAutoFit/>
          </a:bodyPr>
          <a:lstStyle/>
          <a:p>
            <a:r>
              <a:rPr lang="en-US" b="1" dirty="0">
                <a:solidFill>
                  <a:srgbClr val="FF0000"/>
                </a:solidFill>
              </a:rPr>
              <a:t>Reference TAPS Standards Card</a:t>
            </a:r>
          </a:p>
        </p:txBody>
      </p:sp>
    </p:spTree>
    <p:extLst>
      <p:ext uri="{BB962C8B-B14F-4D97-AF65-F5344CB8AC3E}">
        <p14:creationId xmlns:p14="http://schemas.microsoft.com/office/powerpoint/2010/main" val="3460234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2368" y="184665"/>
            <a:ext cx="7339747" cy="947420"/>
          </a:xfrm>
        </p:spPr>
        <p:txBody>
          <a:bodyPr>
            <a:normAutofit/>
          </a:bodyPr>
          <a:lstStyle/>
          <a:p>
            <a:pPr eaLnBrk="1" hangingPunct="1"/>
            <a:r>
              <a:rPr lang="en-US" altLang="en-US" dirty="0">
                <a:ea typeface="ＭＳ Ｐゴシック" panose="020B0600070205080204" pitchFamily="34" charset="-128"/>
              </a:rPr>
              <a:t>Step 1: Determine Needs</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4252188703"/>
              </p:ext>
            </p:extLst>
          </p:nvPr>
        </p:nvGraphicFramePr>
        <p:xfrm>
          <a:off x="184734" y="1447800"/>
          <a:ext cx="8780846" cy="4193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4" name="Rectangle 12"/>
          <p:cNvSpPr>
            <a:spLocks noChangeArrowheads="1"/>
          </p:cNvSpPr>
          <p:nvPr/>
        </p:nvSpPr>
        <p:spPr bwMode="auto">
          <a:xfrm>
            <a:off x="3" y="-1846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latin typeface="Verdana" panose="020B0604030504040204" pitchFamily="34" charset="0"/>
            </a:endParaRPr>
          </a:p>
        </p:txBody>
      </p:sp>
      <p:grpSp>
        <p:nvGrpSpPr>
          <p:cNvPr id="10245" name="Group 2"/>
          <p:cNvGrpSpPr>
            <a:grpSpLocks/>
          </p:cNvGrpSpPr>
          <p:nvPr/>
        </p:nvGrpSpPr>
        <p:grpSpPr bwMode="auto">
          <a:xfrm>
            <a:off x="4581528" y="1752601"/>
            <a:ext cx="1990725" cy="3657600"/>
            <a:chOff x="5775" y="2103"/>
            <a:chExt cx="3135" cy="4005"/>
          </a:xfrm>
          <a:solidFill>
            <a:schemeClr val="accent1"/>
          </a:solidFill>
        </p:grpSpPr>
        <p:sp>
          <p:nvSpPr>
            <p:cNvPr id="10246" name="AutoShape 3"/>
            <p:cNvSpPr>
              <a:spLocks noChangeArrowheads="1"/>
            </p:cNvSpPr>
            <p:nvPr/>
          </p:nvSpPr>
          <p:spPr bwMode="auto">
            <a:xfrm>
              <a:off x="6030" y="2103"/>
              <a:ext cx="2880" cy="675"/>
            </a:xfrm>
            <a:prstGeom prst="curvedDownArrow">
              <a:avLst>
                <a:gd name="adj1" fmla="val 85333"/>
                <a:gd name="adj2" fmla="val 170667"/>
                <a:gd name="adj3" fmla="val 33333"/>
              </a:avLst>
            </a:prstGeom>
            <a:grp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endParaRPr>
            </a:p>
          </p:txBody>
        </p:sp>
        <p:sp>
          <p:nvSpPr>
            <p:cNvPr id="10247" name="AutoShape 4"/>
            <p:cNvSpPr>
              <a:spLocks noChangeArrowheads="1"/>
            </p:cNvSpPr>
            <p:nvPr/>
          </p:nvSpPr>
          <p:spPr bwMode="auto">
            <a:xfrm flipH="1" flipV="1">
              <a:off x="5775" y="5433"/>
              <a:ext cx="2880" cy="675"/>
            </a:xfrm>
            <a:prstGeom prst="curvedDownArrow">
              <a:avLst>
                <a:gd name="adj1" fmla="val 85333"/>
                <a:gd name="adj2" fmla="val 170667"/>
                <a:gd name="adj3" fmla="val 33333"/>
              </a:avLst>
            </a:prstGeom>
            <a:grp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endParaRPr>
            </a:p>
          </p:txBody>
        </p:sp>
      </p:grpSp>
      <p:sp>
        <p:nvSpPr>
          <p:cNvPr id="2" name="Date Placeholder 1"/>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3" name="Slide Number Placeholder 2"/>
          <p:cNvSpPr>
            <a:spLocks noGrp="1"/>
          </p:cNvSpPr>
          <p:nvPr>
            <p:ph type="sldNum" sz="quarter" idx="4"/>
          </p:nvPr>
        </p:nvSpPr>
        <p:spPr/>
        <p:txBody>
          <a:bodyPr/>
          <a:lstStyle/>
          <a:p>
            <a:fld id="{B63E4CEF-BB1E-48C7-AE93-F39F6AA99AD7}" type="slidenum">
              <a:rPr lang="en-US" smtClean="0">
                <a:solidFill>
                  <a:prstClr val="white"/>
                </a:solidFill>
              </a:rPr>
              <a:pPr/>
              <a:t>29</a:t>
            </a:fld>
            <a:endParaRPr lang="en-US" dirty="0">
              <a:solidFill>
                <a:prstClr val="white"/>
              </a:solidFill>
            </a:endParaRPr>
          </a:p>
        </p:txBody>
      </p:sp>
      <p:sp>
        <p:nvSpPr>
          <p:cNvPr id="10" name="Rectangle 9"/>
          <p:cNvSpPr/>
          <p:nvPr/>
        </p:nvSpPr>
        <p:spPr>
          <a:xfrm>
            <a:off x="1219200" y="5841124"/>
            <a:ext cx="7315200" cy="400110"/>
          </a:xfrm>
          <a:prstGeom prst="rect">
            <a:avLst/>
          </a:prstGeom>
        </p:spPr>
        <p:txBody>
          <a:bodyPr wrap="square">
            <a:spAutoFit/>
          </a:bodyPr>
          <a:lstStyle/>
          <a:p>
            <a:pPr algn="ctr"/>
            <a:r>
              <a:rPr lang="en-US" sz="2000" b="1" dirty="0">
                <a:solidFill>
                  <a:srgbClr val="FF0000"/>
                </a:solidFill>
              </a:rPr>
              <a:t>Which TAPS performance standards are connected to Step 1?</a:t>
            </a:r>
          </a:p>
        </p:txBody>
      </p:sp>
      <p:sp>
        <p:nvSpPr>
          <p:cNvPr id="11" name="Rectangle 10"/>
          <p:cNvSpPr/>
          <p:nvPr/>
        </p:nvSpPr>
        <p:spPr>
          <a:xfrm>
            <a:off x="1828800" y="960704"/>
            <a:ext cx="3225048" cy="369332"/>
          </a:xfrm>
          <a:prstGeom prst="rect">
            <a:avLst/>
          </a:prstGeom>
        </p:spPr>
        <p:txBody>
          <a:bodyPr wrap="square">
            <a:spAutoFit/>
          </a:bodyPr>
          <a:lstStyle/>
          <a:p>
            <a:r>
              <a:rPr lang="en-US" b="1" dirty="0">
                <a:solidFill>
                  <a:srgbClr val="FF0000"/>
                </a:solidFill>
              </a:rPr>
              <a:t>Reference TAPS Standards Card</a:t>
            </a:r>
          </a:p>
        </p:txBody>
      </p:sp>
    </p:spTree>
    <p:extLst>
      <p:ext uri="{BB962C8B-B14F-4D97-AF65-F5344CB8AC3E}">
        <p14:creationId xmlns:p14="http://schemas.microsoft.com/office/powerpoint/2010/main" val="366269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Placeholder 6"/>
          <p:cNvSpPr txBox="1">
            <a:spLocks/>
          </p:cNvSpPr>
          <p:nvPr/>
        </p:nvSpPr>
        <p:spPr bwMode="auto">
          <a:xfrm>
            <a:off x="228600" y="381000"/>
            <a:ext cx="6362700" cy="716975"/>
          </a:xfrm>
          <a:prstGeom prst="rect">
            <a:avLst/>
          </a:prstGeom>
          <a:ln>
            <a:noFill/>
          </a:ln>
          <a:extLst/>
        </p:spPr>
        <p:style>
          <a:lnRef idx="2">
            <a:schemeClr val="accent6"/>
          </a:lnRef>
          <a:fillRef idx="1">
            <a:schemeClr val="lt1"/>
          </a:fillRef>
          <a:effectRef idx="0">
            <a:schemeClr val="accent6"/>
          </a:effectRef>
          <a:fontRef idx="minor">
            <a:schemeClr val="dk1"/>
          </a:fontRef>
        </p:style>
        <p:txBody>
          <a:bodyPr anchor="ct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defTabSz="912813" eaLnBrk="0" fontAlgn="base" hangingPunct="0">
              <a:spcBef>
                <a:spcPct val="0"/>
              </a:spcBef>
              <a:spcAft>
                <a:spcPct val="0"/>
              </a:spcAft>
              <a:defRPr sz="1700">
                <a:solidFill>
                  <a:schemeClr val="tx1"/>
                </a:solidFill>
                <a:latin typeface="Arial" charset="0"/>
                <a:cs typeface="Arial" charset="0"/>
              </a:defRPr>
            </a:lvl6pPr>
            <a:lvl7pPr marL="2971800" indent="-228600" defTabSz="912813" eaLnBrk="0" fontAlgn="base" hangingPunct="0">
              <a:spcBef>
                <a:spcPct val="0"/>
              </a:spcBef>
              <a:spcAft>
                <a:spcPct val="0"/>
              </a:spcAft>
              <a:defRPr sz="1700">
                <a:solidFill>
                  <a:schemeClr val="tx1"/>
                </a:solidFill>
                <a:latin typeface="Arial" charset="0"/>
                <a:cs typeface="Arial" charset="0"/>
              </a:defRPr>
            </a:lvl7pPr>
            <a:lvl8pPr marL="3429000" indent="-228600" defTabSz="912813" eaLnBrk="0" fontAlgn="base" hangingPunct="0">
              <a:spcBef>
                <a:spcPct val="0"/>
              </a:spcBef>
              <a:spcAft>
                <a:spcPct val="0"/>
              </a:spcAft>
              <a:defRPr sz="1700">
                <a:solidFill>
                  <a:schemeClr val="tx1"/>
                </a:solidFill>
                <a:latin typeface="Arial" charset="0"/>
                <a:cs typeface="Arial" charset="0"/>
              </a:defRPr>
            </a:lvl8pPr>
            <a:lvl9pPr marL="3886200" indent="-228600" defTabSz="912813" eaLnBrk="0" fontAlgn="base" hangingPunct="0">
              <a:spcBef>
                <a:spcPct val="0"/>
              </a:spcBef>
              <a:spcAft>
                <a:spcPct val="0"/>
              </a:spcAft>
              <a:defRPr sz="1700">
                <a:solidFill>
                  <a:schemeClr val="tx1"/>
                </a:solidFill>
                <a:latin typeface="Arial" charset="0"/>
                <a:cs typeface="Arial" charset="0"/>
              </a:defRPr>
            </a:lvl9pPr>
          </a:lstStyle>
          <a:p>
            <a:pPr algn="ctr">
              <a:buFont typeface="Arial" charset="0"/>
              <a:buNone/>
            </a:pPr>
            <a:r>
              <a:rPr lang="en-US" sz="6000" b="1" dirty="0">
                <a:latin typeface="+mn-lt"/>
              </a:rPr>
              <a:t>Why T</a:t>
            </a:r>
            <a:r>
              <a:rPr lang="en-US" sz="6000" b="1" dirty="0">
                <a:latin typeface="Calibri" pitchFamily="34" charset="0"/>
              </a:rPr>
              <a:t>KES?</a:t>
            </a:r>
          </a:p>
        </p:txBody>
      </p:sp>
      <p:sp>
        <p:nvSpPr>
          <p:cNvPr id="76805" name="TextBox 7"/>
          <p:cNvSpPr txBox="1">
            <a:spLocks noChangeArrowheads="1"/>
          </p:cNvSpPr>
          <p:nvPr/>
        </p:nvSpPr>
        <p:spPr bwMode="auto">
          <a:xfrm>
            <a:off x="2859873" y="2120709"/>
            <a:ext cx="465123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defTabSz="912813" eaLnBrk="0" fontAlgn="base" hangingPunct="0">
              <a:spcBef>
                <a:spcPct val="0"/>
              </a:spcBef>
              <a:spcAft>
                <a:spcPct val="0"/>
              </a:spcAft>
              <a:defRPr sz="1700">
                <a:solidFill>
                  <a:schemeClr val="tx1"/>
                </a:solidFill>
                <a:latin typeface="Arial" charset="0"/>
                <a:cs typeface="Arial" charset="0"/>
              </a:defRPr>
            </a:lvl6pPr>
            <a:lvl7pPr marL="2971800" indent="-228600" defTabSz="912813" eaLnBrk="0" fontAlgn="base" hangingPunct="0">
              <a:spcBef>
                <a:spcPct val="0"/>
              </a:spcBef>
              <a:spcAft>
                <a:spcPct val="0"/>
              </a:spcAft>
              <a:defRPr sz="1700">
                <a:solidFill>
                  <a:schemeClr val="tx1"/>
                </a:solidFill>
                <a:latin typeface="Arial" charset="0"/>
                <a:cs typeface="Arial" charset="0"/>
              </a:defRPr>
            </a:lvl7pPr>
            <a:lvl8pPr marL="3429000" indent="-228600" defTabSz="912813" eaLnBrk="0" fontAlgn="base" hangingPunct="0">
              <a:spcBef>
                <a:spcPct val="0"/>
              </a:spcBef>
              <a:spcAft>
                <a:spcPct val="0"/>
              </a:spcAft>
              <a:defRPr sz="1700">
                <a:solidFill>
                  <a:schemeClr val="tx1"/>
                </a:solidFill>
                <a:latin typeface="Arial" charset="0"/>
                <a:cs typeface="Arial" charset="0"/>
              </a:defRPr>
            </a:lvl8pPr>
            <a:lvl9pPr marL="3886200" indent="-228600" defTabSz="912813" eaLnBrk="0" fontAlgn="base" hangingPunct="0">
              <a:spcBef>
                <a:spcPct val="0"/>
              </a:spcBef>
              <a:spcAft>
                <a:spcPct val="0"/>
              </a:spcAft>
              <a:defRPr sz="1700">
                <a:solidFill>
                  <a:schemeClr val="tx1"/>
                </a:solidFill>
                <a:latin typeface="Arial" charset="0"/>
                <a:cs typeface="Arial" charset="0"/>
              </a:defRPr>
            </a:lvl9pPr>
          </a:lstStyle>
          <a:p>
            <a:pPr eaLnBrk="1" hangingPunct="1"/>
            <a:r>
              <a:rPr lang="en-US" sz="2800" dirty="0">
                <a:solidFill>
                  <a:schemeClr val="bg1"/>
                </a:solidFill>
              </a:rPr>
              <a:t>Because teachers matter!</a:t>
            </a:r>
          </a:p>
        </p:txBody>
      </p:sp>
      <p:sp>
        <p:nvSpPr>
          <p:cNvPr id="3" name="Slide Number Placeholder 2"/>
          <p:cNvSpPr>
            <a:spLocks noGrp="1"/>
          </p:cNvSpPr>
          <p:nvPr>
            <p:ph type="sldNum" sz="quarter" idx="10"/>
          </p:nvPr>
        </p:nvSpPr>
        <p:spPr/>
        <p:txBody>
          <a:bodyPr/>
          <a:lstStyle/>
          <a:p>
            <a:pPr>
              <a:defRPr/>
            </a:pPr>
            <a:fld id="{361C7F85-EDBD-4EA4-83AF-2B03D1D66EF0}" type="slidenum">
              <a:rPr lang="en-US" smtClean="0">
                <a:solidFill>
                  <a:schemeClr val="bg1"/>
                </a:solidFill>
              </a:rPr>
              <a:pPr>
                <a:defRPr/>
              </a:pPr>
              <a:t>3</a:t>
            </a:fld>
            <a:endParaRPr lang="en-US" dirty="0">
              <a:solidFill>
                <a:schemeClr val="bg1"/>
              </a:solidFill>
            </a:endParaRPr>
          </a:p>
        </p:txBody>
      </p:sp>
      <p:sp>
        <p:nvSpPr>
          <p:cNvPr id="4" name="TextBox 3"/>
          <p:cNvSpPr txBox="1"/>
          <p:nvPr/>
        </p:nvSpPr>
        <p:spPr>
          <a:xfrm>
            <a:off x="381000" y="6400413"/>
            <a:ext cx="774571" cy="276999"/>
          </a:xfrm>
          <a:prstGeom prst="rect">
            <a:avLst/>
          </a:prstGeom>
          <a:noFill/>
        </p:spPr>
        <p:txBody>
          <a:bodyPr wrap="none" rtlCol="0">
            <a:spAutoFit/>
          </a:bodyPr>
          <a:lstStyle/>
          <a:p>
            <a:r>
              <a:rPr lang="en-US" sz="1200" dirty="0">
                <a:solidFill>
                  <a:prstClr val="white"/>
                </a:solidFill>
              </a:rPr>
              <a:t>7/1/2017</a:t>
            </a:r>
            <a:endParaRPr lang="en-US" sz="1200" dirty="0"/>
          </a:p>
        </p:txBody>
      </p:sp>
      <p:pic>
        <p:nvPicPr>
          <p:cNvPr id="1026" name="Picture 2" descr="https://img.washingtonpost.com/wp-apps/imrs.php?src=https://img.washingtonpost.com/rf/image_960w/2010-2019/WashingtonPost/2017/10/09/Technology/Videos/Images/t_1507543392063_name_ap_google_outside_copy.jpg&amp;w=1484">
            <a:extLst>
              <a:ext uri="{FF2B5EF4-FFF2-40B4-BE49-F238E27FC236}">
                <a16:creationId xmlns:a16="http://schemas.microsoft.com/office/drawing/2014/main" id="{3D6385F7-0874-4E9D-8563-64F66188B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71600"/>
            <a:ext cx="5676900" cy="319029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D11C10-B039-4E67-852C-092D825775FB}"/>
              </a:ext>
            </a:extLst>
          </p:cNvPr>
          <p:cNvSpPr txBox="1"/>
          <p:nvPr/>
        </p:nvSpPr>
        <p:spPr>
          <a:xfrm>
            <a:off x="914400" y="4997460"/>
            <a:ext cx="7747065" cy="923330"/>
          </a:xfrm>
          <a:prstGeom prst="rect">
            <a:avLst/>
          </a:prstGeom>
          <a:noFill/>
        </p:spPr>
        <p:txBody>
          <a:bodyPr wrap="square" rtlCol="0">
            <a:spAutoFit/>
          </a:bodyPr>
          <a:lstStyle/>
          <a:p>
            <a:r>
              <a:rPr lang="en-US" b="1" dirty="0"/>
              <a:t>Analysis | The surprising thing Google learned about its employees — and what it means for today's students from The Washington Post</a:t>
            </a:r>
            <a:endParaRPr lang="en-US" dirty="0"/>
          </a:p>
          <a:p>
            <a:r>
              <a:rPr lang="en-US" u="sng" dirty="0">
                <a:hlinkClick r:id="rId4"/>
              </a:rPr>
              <a:t>http://wapo.st/2kPG7vX?tid=ss_mail&amp;utm_term=.d058137bdcaf</a:t>
            </a:r>
            <a:endParaRPr lang="en-US" dirty="0"/>
          </a:p>
        </p:txBody>
      </p:sp>
    </p:spTree>
    <p:extLst>
      <p:ext uri="{BB962C8B-B14F-4D97-AF65-F5344CB8AC3E}">
        <p14:creationId xmlns:p14="http://schemas.microsoft.com/office/powerpoint/2010/main" val="772456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97623" y="184665"/>
            <a:ext cx="6840534" cy="1137409"/>
          </a:xfrm>
        </p:spPr>
        <p:txBody>
          <a:bodyPr rtlCol="0">
            <a:normAutofit/>
          </a:bodyPr>
          <a:lstStyle/>
          <a:p>
            <a:pPr>
              <a:defRPr/>
            </a:pPr>
            <a:r>
              <a:rPr lang="en-US" dirty="0"/>
              <a:t>Step 2: Creating Goals</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78102017"/>
              </p:ext>
            </p:extLst>
          </p:nvPr>
        </p:nvGraphicFramePr>
        <p:xfrm>
          <a:off x="184734" y="1371600"/>
          <a:ext cx="8602427" cy="4322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Rectangle 12"/>
          <p:cNvSpPr>
            <a:spLocks noChangeArrowheads="1"/>
          </p:cNvSpPr>
          <p:nvPr/>
        </p:nvSpPr>
        <p:spPr bwMode="auto">
          <a:xfrm>
            <a:off x="3" y="-1846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latin typeface="Verdana" panose="020B0604030504040204" pitchFamily="34" charset="0"/>
            </a:endParaRPr>
          </a:p>
        </p:txBody>
      </p:sp>
      <p:grpSp>
        <p:nvGrpSpPr>
          <p:cNvPr id="20485" name="Group 2"/>
          <p:cNvGrpSpPr>
            <a:grpSpLocks/>
          </p:cNvGrpSpPr>
          <p:nvPr/>
        </p:nvGrpSpPr>
        <p:grpSpPr bwMode="auto">
          <a:xfrm>
            <a:off x="4608516" y="1752600"/>
            <a:ext cx="1990725" cy="3626224"/>
            <a:chOff x="5775" y="2103"/>
            <a:chExt cx="3135" cy="4005"/>
          </a:xfrm>
          <a:solidFill>
            <a:schemeClr val="accent1"/>
          </a:solidFill>
        </p:grpSpPr>
        <p:sp>
          <p:nvSpPr>
            <p:cNvPr id="20486" name="AutoShape 3"/>
            <p:cNvSpPr>
              <a:spLocks noChangeArrowheads="1"/>
            </p:cNvSpPr>
            <p:nvPr/>
          </p:nvSpPr>
          <p:spPr bwMode="auto">
            <a:xfrm>
              <a:off x="6030" y="2103"/>
              <a:ext cx="2880" cy="675"/>
            </a:xfrm>
            <a:prstGeom prst="curvedDownArrow">
              <a:avLst>
                <a:gd name="adj1" fmla="val 85333"/>
                <a:gd name="adj2" fmla="val 170667"/>
                <a:gd name="adj3" fmla="val 33333"/>
              </a:avLst>
            </a:prstGeom>
            <a:grp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endParaRPr>
            </a:p>
          </p:txBody>
        </p:sp>
        <p:sp>
          <p:nvSpPr>
            <p:cNvPr id="20487" name="AutoShape 4"/>
            <p:cNvSpPr>
              <a:spLocks noChangeArrowheads="1"/>
            </p:cNvSpPr>
            <p:nvPr/>
          </p:nvSpPr>
          <p:spPr bwMode="auto">
            <a:xfrm flipH="1" flipV="1">
              <a:off x="5775" y="5433"/>
              <a:ext cx="2880" cy="675"/>
            </a:xfrm>
            <a:prstGeom prst="curvedDownArrow">
              <a:avLst>
                <a:gd name="adj1" fmla="val 85333"/>
                <a:gd name="adj2" fmla="val 170667"/>
                <a:gd name="adj3" fmla="val 33333"/>
              </a:avLst>
            </a:prstGeom>
            <a:grp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endParaRPr>
            </a:p>
          </p:txBody>
        </p:sp>
      </p:grpSp>
      <p:sp>
        <p:nvSpPr>
          <p:cNvPr id="2" name="Date Placeholder 1"/>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3" name="Slide Number Placeholder 2"/>
          <p:cNvSpPr>
            <a:spLocks noGrp="1"/>
          </p:cNvSpPr>
          <p:nvPr>
            <p:ph type="sldNum" sz="quarter" idx="4"/>
          </p:nvPr>
        </p:nvSpPr>
        <p:spPr/>
        <p:txBody>
          <a:bodyPr/>
          <a:lstStyle/>
          <a:p>
            <a:fld id="{B63E4CEF-BB1E-48C7-AE93-F39F6AA99AD7}" type="slidenum">
              <a:rPr lang="en-US" smtClean="0">
                <a:solidFill>
                  <a:prstClr val="white"/>
                </a:solidFill>
              </a:rPr>
              <a:pPr/>
              <a:t>30</a:t>
            </a:fld>
            <a:endParaRPr lang="en-US" dirty="0">
              <a:solidFill>
                <a:prstClr val="white"/>
              </a:solidFill>
            </a:endParaRPr>
          </a:p>
        </p:txBody>
      </p:sp>
      <p:sp>
        <p:nvSpPr>
          <p:cNvPr id="10" name="Rectangle 9"/>
          <p:cNvSpPr/>
          <p:nvPr/>
        </p:nvSpPr>
        <p:spPr>
          <a:xfrm>
            <a:off x="1219200" y="5841124"/>
            <a:ext cx="7315200" cy="400110"/>
          </a:xfrm>
          <a:prstGeom prst="rect">
            <a:avLst/>
          </a:prstGeom>
        </p:spPr>
        <p:txBody>
          <a:bodyPr wrap="square">
            <a:spAutoFit/>
          </a:bodyPr>
          <a:lstStyle/>
          <a:p>
            <a:pPr algn="ctr"/>
            <a:r>
              <a:rPr lang="en-US" sz="2000" b="1" dirty="0">
                <a:solidFill>
                  <a:srgbClr val="FF0000"/>
                </a:solidFill>
              </a:rPr>
              <a:t>Which TAPS performance standards are connected to Step 2?</a:t>
            </a:r>
          </a:p>
        </p:txBody>
      </p:sp>
      <p:sp>
        <p:nvSpPr>
          <p:cNvPr id="11" name="Rectangle 10"/>
          <p:cNvSpPr/>
          <p:nvPr/>
        </p:nvSpPr>
        <p:spPr>
          <a:xfrm>
            <a:off x="1828800" y="960704"/>
            <a:ext cx="3225048" cy="369332"/>
          </a:xfrm>
          <a:prstGeom prst="rect">
            <a:avLst/>
          </a:prstGeom>
        </p:spPr>
        <p:txBody>
          <a:bodyPr wrap="square">
            <a:spAutoFit/>
          </a:bodyPr>
          <a:lstStyle/>
          <a:p>
            <a:r>
              <a:rPr lang="en-US" b="1" dirty="0">
                <a:solidFill>
                  <a:srgbClr val="FF0000"/>
                </a:solidFill>
              </a:rPr>
              <a:t>Reference TAPS Standards Card</a:t>
            </a:r>
          </a:p>
        </p:txBody>
      </p:sp>
    </p:spTree>
    <p:extLst>
      <p:ext uri="{BB962C8B-B14F-4D97-AF65-F5344CB8AC3E}">
        <p14:creationId xmlns:p14="http://schemas.microsoft.com/office/powerpoint/2010/main" val="3599065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84734" y="128443"/>
            <a:ext cx="7693025" cy="1143000"/>
          </a:xfrm>
        </p:spPr>
        <p:txBody>
          <a:bodyPr rtlCol="0">
            <a:normAutofit/>
          </a:bodyPr>
          <a:lstStyle/>
          <a:p>
            <a:pPr>
              <a:defRPr/>
            </a:pPr>
            <a:r>
              <a:rPr lang="en-US" sz="3600" dirty="0"/>
              <a:t>Step 3: Creating and Implementing Strategies</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08119889"/>
              </p:ext>
            </p:extLst>
          </p:nvPr>
        </p:nvGraphicFramePr>
        <p:xfrm>
          <a:off x="184734" y="1143000"/>
          <a:ext cx="8730667" cy="4497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60" name="Rectangle 12"/>
          <p:cNvSpPr>
            <a:spLocks noChangeArrowheads="1"/>
          </p:cNvSpPr>
          <p:nvPr/>
        </p:nvSpPr>
        <p:spPr bwMode="auto">
          <a:xfrm>
            <a:off x="3" y="-1846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latin typeface="Verdana" panose="020B0604030504040204" pitchFamily="34" charset="0"/>
            </a:endParaRPr>
          </a:p>
        </p:txBody>
      </p:sp>
      <p:grpSp>
        <p:nvGrpSpPr>
          <p:cNvPr id="45061" name="Group 2"/>
          <p:cNvGrpSpPr>
            <a:grpSpLocks/>
          </p:cNvGrpSpPr>
          <p:nvPr/>
        </p:nvGrpSpPr>
        <p:grpSpPr bwMode="auto">
          <a:xfrm>
            <a:off x="4522791" y="1676401"/>
            <a:ext cx="1990725" cy="3549652"/>
            <a:chOff x="5775" y="2103"/>
            <a:chExt cx="3135" cy="4005"/>
          </a:xfrm>
          <a:solidFill>
            <a:schemeClr val="accent1"/>
          </a:solidFill>
        </p:grpSpPr>
        <p:sp>
          <p:nvSpPr>
            <p:cNvPr id="45062" name="AutoShape 3"/>
            <p:cNvSpPr>
              <a:spLocks noChangeArrowheads="1"/>
            </p:cNvSpPr>
            <p:nvPr/>
          </p:nvSpPr>
          <p:spPr bwMode="auto">
            <a:xfrm>
              <a:off x="6030" y="2103"/>
              <a:ext cx="2880" cy="675"/>
            </a:xfrm>
            <a:prstGeom prst="curvedDownArrow">
              <a:avLst>
                <a:gd name="adj1" fmla="val 85333"/>
                <a:gd name="adj2" fmla="val 170667"/>
                <a:gd name="adj3" fmla="val 33333"/>
              </a:avLst>
            </a:prstGeom>
            <a:grp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endParaRPr>
            </a:p>
          </p:txBody>
        </p:sp>
        <p:sp>
          <p:nvSpPr>
            <p:cNvPr id="45063" name="AutoShape 4"/>
            <p:cNvSpPr>
              <a:spLocks noChangeArrowheads="1"/>
            </p:cNvSpPr>
            <p:nvPr/>
          </p:nvSpPr>
          <p:spPr bwMode="auto">
            <a:xfrm flipH="1" flipV="1">
              <a:off x="5775" y="5433"/>
              <a:ext cx="2880" cy="675"/>
            </a:xfrm>
            <a:prstGeom prst="curvedDownArrow">
              <a:avLst>
                <a:gd name="adj1" fmla="val 85333"/>
                <a:gd name="adj2" fmla="val 170667"/>
                <a:gd name="adj3" fmla="val 33333"/>
              </a:avLst>
            </a:prstGeom>
            <a:grp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endParaRPr>
            </a:p>
          </p:txBody>
        </p:sp>
      </p:grpSp>
      <p:sp>
        <p:nvSpPr>
          <p:cNvPr id="2" name="Date Placeholder 1"/>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3" name="Slide Number Placeholder 2"/>
          <p:cNvSpPr>
            <a:spLocks noGrp="1"/>
          </p:cNvSpPr>
          <p:nvPr>
            <p:ph type="sldNum" sz="quarter" idx="4"/>
          </p:nvPr>
        </p:nvSpPr>
        <p:spPr/>
        <p:txBody>
          <a:bodyPr/>
          <a:lstStyle/>
          <a:p>
            <a:fld id="{B63E4CEF-BB1E-48C7-AE93-F39F6AA99AD7}" type="slidenum">
              <a:rPr lang="en-US" smtClean="0">
                <a:solidFill>
                  <a:prstClr val="white"/>
                </a:solidFill>
              </a:rPr>
              <a:pPr/>
              <a:t>31</a:t>
            </a:fld>
            <a:endParaRPr lang="en-US" dirty="0">
              <a:solidFill>
                <a:prstClr val="white"/>
              </a:solidFill>
            </a:endParaRPr>
          </a:p>
        </p:txBody>
      </p:sp>
      <p:sp>
        <p:nvSpPr>
          <p:cNvPr id="10" name="Rectangle 9"/>
          <p:cNvSpPr/>
          <p:nvPr/>
        </p:nvSpPr>
        <p:spPr>
          <a:xfrm>
            <a:off x="1219200" y="5841124"/>
            <a:ext cx="7315200" cy="400110"/>
          </a:xfrm>
          <a:prstGeom prst="rect">
            <a:avLst/>
          </a:prstGeom>
        </p:spPr>
        <p:txBody>
          <a:bodyPr wrap="square">
            <a:spAutoFit/>
          </a:bodyPr>
          <a:lstStyle/>
          <a:p>
            <a:pPr algn="ctr"/>
            <a:r>
              <a:rPr lang="en-US" sz="2000" b="1" dirty="0">
                <a:solidFill>
                  <a:srgbClr val="FF0000"/>
                </a:solidFill>
              </a:rPr>
              <a:t>Which TAPS performance standards are connected to Step 3?</a:t>
            </a:r>
          </a:p>
        </p:txBody>
      </p:sp>
      <p:sp>
        <p:nvSpPr>
          <p:cNvPr id="11" name="Rectangle 10"/>
          <p:cNvSpPr/>
          <p:nvPr/>
        </p:nvSpPr>
        <p:spPr>
          <a:xfrm>
            <a:off x="304800" y="1248476"/>
            <a:ext cx="3225048" cy="369332"/>
          </a:xfrm>
          <a:prstGeom prst="rect">
            <a:avLst/>
          </a:prstGeom>
        </p:spPr>
        <p:txBody>
          <a:bodyPr wrap="square">
            <a:spAutoFit/>
          </a:bodyPr>
          <a:lstStyle/>
          <a:p>
            <a:r>
              <a:rPr lang="en-US" b="1" dirty="0">
                <a:solidFill>
                  <a:srgbClr val="FF0000"/>
                </a:solidFill>
              </a:rPr>
              <a:t>Reference TAPS Standards Card</a:t>
            </a:r>
          </a:p>
        </p:txBody>
      </p:sp>
    </p:spTree>
    <p:extLst>
      <p:ext uri="{BB962C8B-B14F-4D97-AF65-F5344CB8AC3E}">
        <p14:creationId xmlns:p14="http://schemas.microsoft.com/office/powerpoint/2010/main" val="2968156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184734" y="304800"/>
            <a:ext cx="6749466" cy="1143000"/>
          </a:xfrm>
        </p:spPr>
        <p:txBody>
          <a:bodyPr rtlCol="0">
            <a:normAutofit fontScale="90000"/>
          </a:bodyPr>
          <a:lstStyle/>
          <a:p>
            <a:pPr>
              <a:defRPr/>
            </a:pPr>
            <a:r>
              <a:rPr lang="en-US" sz="3600" dirty="0"/>
              <a:t>Step 4: Monitoring Student </a:t>
            </a:r>
            <a:br>
              <a:rPr lang="en-US" sz="3600" dirty="0"/>
            </a:br>
            <a:r>
              <a:rPr lang="en-US" sz="3600" dirty="0"/>
              <a:t>Progress and Making Adjustments</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801656796"/>
              </p:ext>
            </p:extLst>
          </p:nvPr>
        </p:nvGraphicFramePr>
        <p:xfrm>
          <a:off x="381000" y="1295400"/>
          <a:ext cx="8534400" cy="4341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2" name="Rectangle 12"/>
          <p:cNvSpPr>
            <a:spLocks noChangeArrowheads="1"/>
          </p:cNvSpPr>
          <p:nvPr/>
        </p:nvSpPr>
        <p:spPr bwMode="auto">
          <a:xfrm>
            <a:off x="3" y="-1846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latin typeface="Verdana" panose="020B0604030504040204" pitchFamily="34" charset="0"/>
            </a:endParaRPr>
          </a:p>
        </p:txBody>
      </p:sp>
      <p:grpSp>
        <p:nvGrpSpPr>
          <p:cNvPr id="48133" name="Group 2"/>
          <p:cNvGrpSpPr>
            <a:grpSpLocks/>
          </p:cNvGrpSpPr>
          <p:nvPr/>
        </p:nvGrpSpPr>
        <p:grpSpPr bwMode="auto">
          <a:xfrm>
            <a:off x="4414841" y="1828800"/>
            <a:ext cx="1990725" cy="3429000"/>
            <a:chOff x="5775" y="2103"/>
            <a:chExt cx="3135" cy="4005"/>
          </a:xfrm>
          <a:solidFill>
            <a:schemeClr val="accent1"/>
          </a:solidFill>
        </p:grpSpPr>
        <p:sp>
          <p:nvSpPr>
            <p:cNvPr id="48134" name="AutoShape 3"/>
            <p:cNvSpPr>
              <a:spLocks noChangeArrowheads="1"/>
            </p:cNvSpPr>
            <p:nvPr/>
          </p:nvSpPr>
          <p:spPr bwMode="auto">
            <a:xfrm>
              <a:off x="6030" y="2103"/>
              <a:ext cx="2880" cy="675"/>
            </a:xfrm>
            <a:prstGeom prst="curvedDownArrow">
              <a:avLst>
                <a:gd name="adj1" fmla="val 85333"/>
                <a:gd name="adj2" fmla="val 170667"/>
                <a:gd name="adj3" fmla="val 33333"/>
              </a:avLst>
            </a:prstGeom>
            <a:grp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endParaRPr>
            </a:p>
          </p:txBody>
        </p:sp>
        <p:sp>
          <p:nvSpPr>
            <p:cNvPr id="48135" name="AutoShape 4"/>
            <p:cNvSpPr>
              <a:spLocks noChangeArrowheads="1"/>
            </p:cNvSpPr>
            <p:nvPr/>
          </p:nvSpPr>
          <p:spPr bwMode="auto">
            <a:xfrm flipH="1" flipV="1">
              <a:off x="5775" y="5433"/>
              <a:ext cx="2880" cy="675"/>
            </a:xfrm>
            <a:prstGeom prst="curvedDownArrow">
              <a:avLst>
                <a:gd name="adj1" fmla="val 85333"/>
                <a:gd name="adj2" fmla="val 170667"/>
                <a:gd name="adj3" fmla="val 33333"/>
              </a:avLst>
            </a:prstGeom>
            <a:grp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endParaRPr>
            </a:p>
          </p:txBody>
        </p:sp>
      </p:grpSp>
      <p:sp>
        <p:nvSpPr>
          <p:cNvPr id="2" name="Date Placeholder 1"/>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3" name="Slide Number Placeholder 2"/>
          <p:cNvSpPr>
            <a:spLocks noGrp="1"/>
          </p:cNvSpPr>
          <p:nvPr>
            <p:ph type="sldNum" sz="quarter" idx="4"/>
          </p:nvPr>
        </p:nvSpPr>
        <p:spPr/>
        <p:txBody>
          <a:bodyPr/>
          <a:lstStyle/>
          <a:p>
            <a:fld id="{B63E4CEF-BB1E-48C7-AE93-F39F6AA99AD7}" type="slidenum">
              <a:rPr lang="en-US" smtClean="0">
                <a:solidFill>
                  <a:prstClr val="white"/>
                </a:solidFill>
              </a:rPr>
              <a:pPr/>
              <a:t>32</a:t>
            </a:fld>
            <a:endParaRPr lang="en-US" dirty="0">
              <a:solidFill>
                <a:prstClr val="white"/>
              </a:solidFill>
            </a:endParaRPr>
          </a:p>
        </p:txBody>
      </p:sp>
      <p:sp>
        <p:nvSpPr>
          <p:cNvPr id="10" name="Rectangle 9"/>
          <p:cNvSpPr/>
          <p:nvPr/>
        </p:nvSpPr>
        <p:spPr>
          <a:xfrm>
            <a:off x="1219200" y="5841124"/>
            <a:ext cx="7315200" cy="400110"/>
          </a:xfrm>
          <a:prstGeom prst="rect">
            <a:avLst/>
          </a:prstGeom>
        </p:spPr>
        <p:txBody>
          <a:bodyPr wrap="square">
            <a:spAutoFit/>
          </a:bodyPr>
          <a:lstStyle/>
          <a:p>
            <a:pPr algn="ctr"/>
            <a:r>
              <a:rPr lang="en-US" sz="2000" b="1" dirty="0">
                <a:solidFill>
                  <a:srgbClr val="FF0000"/>
                </a:solidFill>
              </a:rPr>
              <a:t>Which TAPS performance standards are connected to Step 4?</a:t>
            </a:r>
          </a:p>
        </p:txBody>
      </p:sp>
      <p:sp>
        <p:nvSpPr>
          <p:cNvPr id="11" name="Rectangle 10"/>
          <p:cNvSpPr/>
          <p:nvPr/>
        </p:nvSpPr>
        <p:spPr>
          <a:xfrm>
            <a:off x="244975" y="1644134"/>
            <a:ext cx="3225048" cy="369332"/>
          </a:xfrm>
          <a:prstGeom prst="rect">
            <a:avLst/>
          </a:prstGeom>
        </p:spPr>
        <p:txBody>
          <a:bodyPr wrap="square">
            <a:spAutoFit/>
          </a:bodyPr>
          <a:lstStyle/>
          <a:p>
            <a:r>
              <a:rPr lang="en-US" b="1" dirty="0">
                <a:solidFill>
                  <a:srgbClr val="FF0000"/>
                </a:solidFill>
              </a:rPr>
              <a:t>Reference TAPS Standards Card</a:t>
            </a:r>
          </a:p>
        </p:txBody>
      </p:sp>
    </p:spTree>
    <p:extLst>
      <p:ext uri="{BB962C8B-B14F-4D97-AF65-F5344CB8AC3E}">
        <p14:creationId xmlns:p14="http://schemas.microsoft.com/office/powerpoint/2010/main" val="2997632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19072"/>
            <a:ext cx="7886700" cy="4351338"/>
          </a:xfrm>
        </p:spPr>
        <p:txBody>
          <a:bodyPr>
            <a:normAutofit/>
          </a:bodyPr>
          <a:lstStyle/>
          <a:p>
            <a:pPr marL="0" indent="0">
              <a:buNone/>
            </a:pPr>
            <a:endParaRPr lang="en-US" dirty="0"/>
          </a:p>
          <a:p>
            <a:endParaRPr lang="en-US" dirty="0"/>
          </a:p>
          <a:p>
            <a:endParaRPr lang="en-US" dirty="0"/>
          </a:p>
        </p:txBody>
      </p:sp>
      <p:pic>
        <p:nvPicPr>
          <p:cNvPr id="4" name="Picture 7" descr="cartoon"/>
          <p:cNvPicPr>
            <a:picLocks noChangeAspect="1" noChangeArrowheads="1"/>
          </p:cNvPicPr>
          <p:nvPr/>
        </p:nvPicPr>
        <p:blipFill>
          <a:blip r:embed="rId3"/>
          <a:srcRect/>
          <a:stretch>
            <a:fillRect/>
          </a:stretch>
        </p:blipFill>
        <p:spPr>
          <a:xfrm>
            <a:off x="457200" y="4495799"/>
            <a:ext cx="8382000" cy="2209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ate Placeholder 4"/>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6" name="Slide Number Placeholder 5"/>
          <p:cNvSpPr>
            <a:spLocks noGrp="1"/>
          </p:cNvSpPr>
          <p:nvPr>
            <p:ph type="sldNum" sz="quarter" idx="4"/>
          </p:nvPr>
        </p:nvSpPr>
        <p:spPr/>
        <p:txBody>
          <a:bodyPr/>
          <a:lstStyle/>
          <a:p>
            <a:fld id="{B63E4CEF-BB1E-48C7-AE93-F39F6AA99AD7}" type="slidenum">
              <a:rPr lang="en-US" smtClean="0">
                <a:solidFill>
                  <a:prstClr val="white"/>
                </a:solidFill>
              </a:rPr>
              <a:pPr/>
              <a:t>33</a:t>
            </a:fld>
            <a:endParaRPr lang="en-US" dirty="0">
              <a:solidFill>
                <a:prstClr val="white"/>
              </a:solidFill>
            </a:endParaRPr>
          </a:p>
        </p:txBody>
      </p:sp>
      <p:sp>
        <p:nvSpPr>
          <p:cNvPr id="8" name="TextBox 7"/>
          <p:cNvSpPr txBox="1"/>
          <p:nvPr/>
        </p:nvSpPr>
        <p:spPr>
          <a:xfrm>
            <a:off x="2312097" y="1295400"/>
            <a:ext cx="4745723" cy="646331"/>
          </a:xfrm>
          <a:prstGeom prst="rect">
            <a:avLst/>
          </a:prstGeom>
          <a:noFill/>
        </p:spPr>
        <p:txBody>
          <a:bodyPr wrap="none" rtlCol="0">
            <a:spAutoFit/>
          </a:bodyPr>
          <a:lstStyle/>
          <a:p>
            <a:r>
              <a:rPr lang="en-US" dirty="0">
                <a:hlinkClick r:id="rId4"/>
              </a:rPr>
              <a:t>https://www.youtube.com/watch?v=rJxFXjfB_B4</a:t>
            </a:r>
            <a:endParaRPr lang="en-US" dirty="0"/>
          </a:p>
          <a:p>
            <a:endParaRPr lang="en-US" dirty="0"/>
          </a:p>
        </p:txBody>
      </p:sp>
      <p:sp>
        <p:nvSpPr>
          <p:cNvPr id="10" name="Title 1"/>
          <p:cNvSpPr>
            <a:spLocks noGrp="1"/>
          </p:cNvSpPr>
          <p:nvPr>
            <p:ph type="title"/>
          </p:nvPr>
        </p:nvSpPr>
        <p:spPr>
          <a:xfrm>
            <a:off x="152400" y="76200"/>
            <a:ext cx="6615813" cy="1066800"/>
          </a:xfrm>
        </p:spPr>
        <p:txBody>
          <a:bodyPr>
            <a:noAutofit/>
          </a:bodyPr>
          <a:lstStyle/>
          <a:p>
            <a:r>
              <a:rPr lang="en-US" sz="3200" dirty="0"/>
              <a:t>Formative and Summative Assessments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971" y="1784383"/>
            <a:ext cx="4745723" cy="2485615"/>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352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304800" y="184665"/>
            <a:ext cx="6773628" cy="1020879"/>
          </a:xfrm>
        </p:spPr>
        <p:txBody>
          <a:bodyPr rtlCol="0">
            <a:noAutofit/>
          </a:bodyPr>
          <a:lstStyle/>
          <a:p>
            <a:pPr>
              <a:defRPr/>
            </a:pPr>
            <a:r>
              <a:rPr lang="en-US" sz="3600" dirty="0"/>
              <a:t>Step 5: Determining Goal Attainment</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309496469"/>
              </p:ext>
            </p:extLst>
          </p:nvPr>
        </p:nvGraphicFramePr>
        <p:xfrm>
          <a:off x="228600" y="1110374"/>
          <a:ext cx="8602427" cy="4281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420" name="Rectangle 12"/>
          <p:cNvSpPr>
            <a:spLocks noChangeArrowheads="1"/>
          </p:cNvSpPr>
          <p:nvPr/>
        </p:nvSpPr>
        <p:spPr bwMode="auto">
          <a:xfrm>
            <a:off x="3" y="-1846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latin typeface="Verdana" panose="020B0604030504040204" pitchFamily="34" charset="0"/>
            </a:endParaRPr>
          </a:p>
        </p:txBody>
      </p:sp>
      <p:grpSp>
        <p:nvGrpSpPr>
          <p:cNvPr id="60421" name="Group 2"/>
          <p:cNvGrpSpPr>
            <a:grpSpLocks/>
          </p:cNvGrpSpPr>
          <p:nvPr/>
        </p:nvGrpSpPr>
        <p:grpSpPr bwMode="auto">
          <a:xfrm>
            <a:off x="4279903" y="1371600"/>
            <a:ext cx="2197097" cy="4046221"/>
            <a:chOff x="5775" y="2103"/>
            <a:chExt cx="3135" cy="4005"/>
          </a:xfrm>
          <a:solidFill>
            <a:schemeClr val="accent1"/>
          </a:solidFill>
        </p:grpSpPr>
        <p:sp>
          <p:nvSpPr>
            <p:cNvPr id="60422" name="AutoShape 3"/>
            <p:cNvSpPr>
              <a:spLocks noChangeArrowheads="1"/>
            </p:cNvSpPr>
            <p:nvPr/>
          </p:nvSpPr>
          <p:spPr bwMode="auto">
            <a:xfrm>
              <a:off x="6030" y="2103"/>
              <a:ext cx="2880" cy="675"/>
            </a:xfrm>
            <a:prstGeom prst="curvedDownArrow">
              <a:avLst>
                <a:gd name="adj1" fmla="val 85333"/>
                <a:gd name="adj2" fmla="val 170667"/>
                <a:gd name="adj3" fmla="val 33333"/>
              </a:avLst>
            </a:prstGeom>
            <a:grp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endParaRPr>
            </a:p>
          </p:txBody>
        </p:sp>
        <p:sp>
          <p:nvSpPr>
            <p:cNvPr id="60423" name="AutoShape 4"/>
            <p:cNvSpPr>
              <a:spLocks noChangeArrowheads="1"/>
            </p:cNvSpPr>
            <p:nvPr/>
          </p:nvSpPr>
          <p:spPr bwMode="auto">
            <a:xfrm flipH="1" flipV="1">
              <a:off x="5775" y="5433"/>
              <a:ext cx="2880" cy="675"/>
            </a:xfrm>
            <a:prstGeom prst="curvedDownArrow">
              <a:avLst>
                <a:gd name="adj1" fmla="val 85333"/>
                <a:gd name="adj2" fmla="val 170667"/>
                <a:gd name="adj3" fmla="val 33333"/>
              </a:avLst>
            </a:prstGeom>
            <a:grpFill/>
            <a:ln w="9525">
              <a:solidFill>
                <a:srgbClr val="000000"/>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prstClr val="black"/>
                </a:solidFill>
              </a:endParaRPr>
            </a:p>
          </p:txBody>
        </p:sp>
      </p:grpSp>
      <p:sp>
        <p:nvSpPr>
          <p:cNvPr id="2" name="Date Placeholder 1"/>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3" name="Slide Number Placeholder 2"/>
          <p:cNvSpPr>
            <a:spLocks noGrp="1"/>
          </p:cNvSpPr>
          <p:nvPr>
            <p:ph type="sldNum" sz="quarter" idx="4"/>
          </p:nvPr>
        </p:nvSpPr>
        <p:spPr/>
        <p:txBody>
          <a:bodyPr/>
          <a:lstStyle/>
          <a:p>
            <a:fld id="{B63E4CEF-BB1E-48C7-AE93-F39F6AA99AD7}" type="slidenum">
              <a:rPr lang="en-US" smtClean="0">
                <a:solidFill>
                  <a:prstClr val="white"/>
                </a:solidFill>
              </a:rPr>
              <a:pPr/>
              <a:t>34</a:t>
            </a:fld>
            <a:endParaRPr lang="en-US" dirty="0">
              <a:solidFill>
                <a:prstClr val="white"/>
              </a:solidFill>
            </a:endParaRPr>
          </a:p>
        </p:txBody>
      </p:sp>
      <p:sp>
        <p:nvSpPr>
          <p:cNvPr id="10" name="Rectangle 9"/>
          <p:cNvSpPr/>
          <p:nvPr/>
        </p:nvSpPr>
        <p:spPr>
          <a:xfrm>
            <a:off x="1219200" y="5841124"/>
            <a:ext cx="7315200" cy="400110"/>
          </a:xfrm>
          <a:prstGeom prst="rect">
            <a:avLst/>
          </a:prstGeom>
        </p:spPr>
        <p:txBody>
          <a:bodyPr wrap="square">
            <a:spAutoFit/>
          </a:bodyPr>
          <a:lstStyle/>
          <a:p>
            <a:pPr algn="ctr"/>
            <a:r>
              <a:rPr lang="en-US" sz="2000" b="1" dirty="0">
                <a:solidFill>
                  <a:srgbClr val="FF0000"/>
                </a:solidFill>
              </a:rPr>
              <a:t>Which TAPS performance standards are connected to Step 5?</a:t>
            </a:r>
          </a:p>
        </p:txBody>
      </p:sp>
      <p:sp>
        <p:nvSpPr>
          <p:cNvPr id="11" name="Rectangle 10"/>
          <p:cNvSpPr/>
          <p:nvPr/>
        </p:nvSpPr>
        <p:spPr>
          <a:xfrm>
            <a:off x="381000" y="1186934"/>
            <a:ext cx="3225048" cy="369332"/>
          </a:xfrm>
          <a:prstGeom prst="rect">
            <a:avLst/>
          </a:prstGeom>
        </p:spPr>
        <p:txBody>
          <a:bodyPr wrap="square">
            <a:spAutoFit/>
          </a:bodyPr>
          <a:lstStyle/>
          <a:p>
            <a:r>
              <a:rPr lang="en-US" b="1" dirty="0">
                <a:solidFill>
                  <a:srgbClr val="FF0000"/>
                </a:solidFill>
              </a:rPr>
              <a:t>Reference TAPS Standards Card</a:t>
            </a:r>
          </a:p>
        </p:txBody>
      </p:sp>
    </p:spTree>
    <p:extLst>
      <p:ext uri="{BB962C8B-B14F-4D97-AF65-F5344CB8AC3E}">
        <p14:creationId xmlns:p14="http://schemas.microsoft.com/office/powerpoint/2010/main" val="1874216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168275"/>
            <a:ext cx="6316630" cy="1325563"/>
          </a:xfrm>
        </p:spPr>
        <p:txBody>
          <a:bodyPr>
            <a:normAutofit/>
          </a:bodyPr>
          <a:lstStyle/>
          <a:p>
            <a:r>
              <a:rPr lang="en-US" sz="4000" dirty="0"/>
              <a:t>Professional Learning Communities</a:t>
            </a:r>
          </a:p>
        </p:txBody>
      </p:sp>
      <p:sp>
        <p:nvSpPr>
          <p:cNvPr id="4" name="Date Placeholder 3"/>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35</a:t>
            </a:fld>
            <a:endParaRPr lang="en-US" dirty="0">
              <a:solidFill>
                <a:prstClr val="white"/>
              </a:solidFill>
            </a:endParaRPr>
          </a:p>
        </p:txBody>
      </p:sp>
      <p:pic>
        <p:nvPicPr>
          <p:cNvPr id="7" name="Content Placeholder 6"/>
          <p:cNvPicPr>
            <a:picLocks noGrp="1" noChangeAspect="1"/>
          </p:cNvPicPr>
          <p:nvPr>
            <p:ph idx="1"/>
          </p:nvPr>
        </p:nvPicPr>
        <p:blipFill>
          <a:blip r:embed="rId3"/>
          <a:stretch>
            <a:fillRect/>
          </a:stretch>
        </p:blipFill>
        <p:spPr>
          <a:xfrm>
            <a:off x="5715000" y="2286000"/>
            <a:ext cx="3124200" cy="2834551"/>
          </a:xfrm>
          <a:prstGeom prst="ellipse">
            <a:avLst/>
          </a:prstGeom>
          <a:ln w="63500" cap="rnd">
            <a:solidFill>
              <a:srgbClr val="333333"/>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artDeco"/>
            <a:contourClr>
              <a:srgbClr val="333333"/>
            </a:contourClr>
          </a:sp3d>
        </p:spPr>
      </p:pic>
      <p:sp>
        <p:nvSpPr>
          <p:cNvPr id="8" name="AutoShape 4" descr="Image result for professional learning communities clipar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Rectangle 2"/>
          <p:cNvSpPr/>
          <p:nvPr/>
        </p:nvSpPr>
        <p:spPr>
          <a:xfrm>
            <a:off x="381000" y="1784268"/>
            <a:ext cx="4890655" cy="3600986"/>
          </a:xfrm>
          <a:prstGeom prst="rect">
            <a:avLst/>
          </a:prstGeom>
        </p:spPr>
        <p:txBody>
          <a:bodyPr wrap="square">
            <a:spAutoFit/>
          </a:bodyPr>
          <a:lstStyle/>
          <a:p>
            <a:pPr marL="342900" indent="-342900" algn="just">
              <a:buFont typeface="Arial" pitchFamily="34" charset="0"/>
              <a:buChar char="•"/>
            </a:pPr>
            <a:r>
              <a:rPr lang="en-US" sz="2400" dirty="0"/>
              <a:t>Professional Learning Community (PLC) is a </a:t>
            </a:r>
            <a:r>
              <a:rPr lang="en-US" sz="2400" b="1" dirty="0"/>
              <a:t>process</a:t>
            </a:r>
            <a:r>
              <a:rPr lang="en-US" sz="2400" dirty="0"/>
              <a:t> whereby teachers </a:t>
            </a:r>
            <a:r>
              <a:rPr lang="en-US" sz="2400" b="1" dirty="0"/>
              <a:t>work collaboratively </a:t>
            </a:r>
            <a:r>
              <a:rPr lang="en-US" sz="2400" dirty="0"/>
              <a:t>to reflect on their practice, </a:t>
            </a:r>
            <a:r>
              <a:rPr lang="en-US" sz="2400" b="1" dirty="0"/>
              <a:t>examine evidence </a:t>
            </a:r>
            <a:r>
              <a:rPr lang="en-US" sz="2400" dirty="0"/>
              <a:t>and </a:t>
            </a:r>
            <a:r>
              <a:rPr lang="en-US" sz="2400" b="1" dirty="0"/>
              <a:t>make changes.</a:t>
            </a:r>
          </a:p>
          <a:p>
            <a:pPr marL="342900" indent="-342900" algn="just">
              <a:buFont typeface="Arial" pitchFamily="34" charset="0"/>
              <a:buChar char="•"/>
            </a:pPr>
            <a:endParaRPr lang="en-US" sz="1200" b="1" dirty="0"/>
          </a:p>
          <a:p>
            <a:pPr marL="342900" indent="-342900" algn="just">
              <a:buFont typeface="Arial" pitchFamily="34" charset="0"/>
              <a:buChar char="•"/>
            </a:pPr>
            <a:r>
              <a:rPr lang="en-US" sz="2400" dirty="0"/>
              <a:t>The primary purpose of a professional learning community is to impact and improve teaching and learning.</a:t>
            </a:r>
          </a:p>
        </p:txBody>
      </p:sp>
    </p:spTree>
    <p:extLst>
      <p:ext uri="{BB962C8B-B14F-4D97-AF65-F5344CB8AC3E}">
        <p14:creationId xmlns:p14="http://schemas.microsoft.com/office/powerpoint/2010/main" val="3252798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7"/>
          <p:cNvSpPr txBox="1">
            <a:spLocks/>
          </p:cNvSpPr>
          <p:nvPr/>
        </p:nvSpPr>
        <p:spPr bwMode="auto">
          <a:xfrm>
            <a:off x="-26125" y="347347"/>
            <a:ext cx="8229600" cy="101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5" tIns="45715" rIns="91395" bIns="45715">
            <a:spAutoFit/>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eaLnBrk="0" fontAlgn="base" hangingPunct="0">
              <a:spcBef>
                <a:spcPct val="0"/>
              </a:spcBef>
              <a:spcAft>
                <a:spcPct val="0"/>
              </a:spcAft>
              <a:defRPr sz="1700">
                <a:solidFill>
                  <a:schemeClr val="tx1"/>
                </a:solidFill>
                <a:latin typeface="Arial" charset="0"/>
                <a:cs typeface="Arial" charset="0"/>
              </a:defRPr>
            </a:lvl6pPr>
            <a:lvl7pPr marL="2971800" indent="-228600" eaLnBrk="0" fontAlgn="base" hangingPunct="0">
              <a:spcBef>
                <a:spcPct val="0"/>
              </a:spcBef>
              <a:spcAft>
                <a:spcPct val="0"/>
              </a:spcAft>
              <a:defRPr sz="1700">
                <a:solidFill>
                  <a:schemeClr val="tx1"/>
                </a:solidFill>
                <a:latin typeface="Arial" charset="0"/>
                <a:cs typeface="Arial" charset="0"/>
              </a:defRPr>
            </a:lvl7pPr>
            <a:lvl8pPr marL="3429000" indent="-228600" eaLnBrk="0" fontAlgn="base" hangingPunct="0">
              <a:spcBef>
                <a:spcPct val="0"/>
              </a:spcBef>
              <a:spcAft>
                <a:spcPct val="0"/>
              </a:spcAft>
              <a:defRPr sz="1700">
                <a:solidFill>
                  <a:schemeClr val="tx1"/>
                </a:solidFill>
                <a:latin typeface="Arial" charset="0"/>
                <a:cs typeface="Arial" charset="0"/>
              </a:defRPr>
            </a:lvl8pPr>
            <a:lvl9pPr marL="3886200" indent="-228600" eaLnBrk="0" fontAlgn="base" hangingPunct="0">
              <a:spcBef>
                <a:spcPct val="0"/>
              </a:spcBef>
              <a:spcAft>
                <a:spcPct val="0"/>
              </a:spcAft>
              <a:defRPr sz="1700">
                <a:solidFill>
                  <a:schemeClr val="tx1"/>
                </a:solidFill>
                <a:latin typeface="Arial" charset="0"/>
                <a:cs typeface="Arial" charset="0"/>
              </a:defRPr>
            </a:lvl9pPr>
          </a:lstStyle>
          <a:p>
            <a:pPr algn="ctr" eaLnBrk="1" hangingPunct="1"/>
            <a:r>
              <a:rPr lang="en-US" sz="4000" b="1" dirty="0">
                <a:solidFill>
                  <a:prstClr val="black"/>
                </a:solidFill>
                <a:latin typeface="Arial Rounded MT Bold" pitchFamily="34" charset="0"/>
              </a:rPr>
              <a:t>Rating Performance</a:t>
            </a:r>
          </a:p>
          <a:p>
            <a:pPr algn="ctr" eaLnBrk="1" hangingPunct="1"/>
            <a:r>
              <a:rPr lang="en-US" sz="2000" b="1" dirty="0">
                <a:solidFill>
                  <a:srgbClr val="0070C0"/>
                </a:solidFill>
                <a:latin typeface="Arial Rounded MT Bold" pitchFamily="34" charset="0"/>
                <a:ea typeface="ＭＳ Ｐゴシック" pitchFamily="34" charset="-128"/>
              </a:rPr>
              <a:t>Totality of Evidence and Consistency of Practice</a:t>
            </a:r>
          </a:p>
        </p:txBody>
      </p:sp>
      <p:sp>
        <p:nvSpPr>
          <p:cNvPr id="97283" name="TextBox 6"/>
          <p:cNvSpPr txBox="1">
            <a:spLocks noChangeArrowheads="1"/>
          </p:cNvSpPr>
          <p:nvPr/>
        </p:nvSpPr>
        <p:spPr bwMode="auto">
          <a:xfrm>
            <a:off x="457200" y="1676402"/>
            <a:ext cx="8305800" cy="384711"/>
          </a:xfrm>
          <a:prstGeom prst="rect">
            <a:avLst/>
          </a:prstGeom>
          <a:solidFill>
            <a:schemeClr val="accent6"/>
          </a:solidFill>
          <a:ln w="28575">
            <a:solidFill>
              <a:schemeClr val="tx1"/>
            </a:solidFill>
            <a:miter lim="800000"/>
            <a:headEnd/>
            <a:tailEnd/>
          </a:ln>
        </p:spPr>
        <p:txBody>
          <a:bodyPr lIns="91395" tIns="45715" rIns="91395" bIns="45715">
            <a:spAutoFit/>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defTabSz="912813" eaLnBrk="0" fontAlgn="base" hangingPunct="0">
              <a:spcBef>
                <a:spcPct val="0"/>
              </a:spcBef>
              <a:spcAft>
                <a:spcPct val="0"/>
              </a:spcAft>
              <a:defRPr sz="1700">
                <a:solidFill>
                  <a:schemeClr val="tx1"/>
                </a:solidFill>
                <a:latin typeface="Arial" charset="0"/>
                <a:cs typeface="Arial" charset="0"/>
              </a:defRPr>
            </a:lvl6pPr>
            <a:lvl7pPr marL="2971800" indent="-228600" defTabSz="912813" eaLnBrk="0" fontAlgn="base" hangingPunct="0">
              <a:spcBef>
                <a:spcPct val="0"/>
              </a:spcBef>
              <a:spcAft>
                <a:spcPct val="0"/>
              </a:spcAft>
              <a:defRPr sz="1700">
                <a:solidFill>
                  <a:schemeClr val="tx1"/>
                </a:solidFill>
                <a:latin typeface="Arial" charset="0"/>
                <a:cs typeface="Arial" charset="0"/>
              </a:defRPr>
            </a:lvl7pPr>
            <a:lvl8pPr marL="3429000" indent="-228600" defTabSz="912813" eaLnBrk="0" fontAlgn="base" hangingPunct="0">
              <a:spcBef>
                <a:spcPct val="0"/>
              </a:spcBef>
              <a:spcAft>
                <a:spcPct val="0"/>
              </a:spcAft>
              <a:defRPr sz="1700">
                <a:solidFill>
                  <a:schemeClr val="tx1"/>
                </a:solidFill>
                <a:latin typeface="Arial" charset="0"/>
                <a:cs typeface="Arial" charset="0"/>
              </a:defRPr>
            </a:lvl8pPr>
            <a:lvl9pPr marL="3886200" indent="-228600" defTabSz="912813" eaLnBrk="0" fontAlgn="base" hangingPunct="0">
              <a:spcBef>
                <a:spcPct val="0"/>
              </a:spcBef>
              <a:spcAft>
                <a:spcPct val="0"/>
              </a:spcAft>
              <a:defRPr sz="1700">
                <a:solidFill>
                  <a:schemeClr val="tx1"/>
                </a:solidFill>
                <a:latin typeface="Arial" charset="0"/>
                <a:cs typeface="Arial" charset="0"/>
              </a:defRPr>
            </a:lvl9pPr>
          </a:lstStyle>
          <a:p>
            <a:pPr eaLnBrk="1" hangingPunct="1"/>
            <a:r>
              <a:rPr lang="en-US" sz="1900" b="1" dirty="0">
                <a:solidFill>
                  <a:prstClr val="white"/>
                </a:solidFill>
                <a:ea typeface="ＭＳ Ｐゴシック" pitchFamily="34" charset="-128"/>
              </a:rPr>
              <a:t>Performance Standard 6:  Assessment Uses</a:t>
            </a:r>
          </a:p>
        </p:txBody>
      </p:sp>
      <p:graphicFrame>
        <p:nvGraphicFramePr>
          <p:cNvPr id="5" name="Table 4"/>
          <p:cNvGraphicFramePr>
            <a:graphicFrameLocks noGrp="1"/>
          </p:cNvGraphicFramePr>
          <p:nvPr>
            <p:extLst>
              <p:ext uri="{D42A27DB-BD31-4B8C-83A1-F6EECF244321}">
                <p14:modId xmlns:p14="http://schemas.microsoft.com/office/powerpoint/2010/main" val="1157612270"/>
              </p:ext>
            </p:extLst>
          </p:nvPr>
        </p:nvGraphicFramePr>
        <p:xfrm>
          <a:off x="457200" y="2063754"/>
          <a:ext cx="8305804" cy="3797223"/>
        </p:xfrm>
        <a:graphic>
          <a:graphicData uri="http://schemas.openxmlformats.org/drawingml/2006/table">
            <a:tbl>
              <a:tblPr/>
              <a:tblGrid>
                <a:gridCol w="2076451">
                  <a:extLst>
                    <a:ext uri="{9D8B030D-6E8A-4147-A177-3AD203B41FA5}">
                      <a16:colId xmlns:a16="http://schemas.microsoft.com/office/drawing/2014/main" val="20000"/>
                    </a:ext>
                  </a:extLst>
                </a:gridCol>
                <a:gridCol w="2076451">
                  <a:extLst>
                    <a:ext uri="{9D8B030D-6E8A-4147-A177-3AD203B41FA5}">
                      <a16:colId xmlns:a16="http://schemas.microsoft.com/office/drawing/2014/main" val="20001"/>
                    </a:ext>
                  </a:extLst>
                </a:gridCol>
                <a:gridCol w="2076451">
                  <a:extLst>
                    <a:ext uri="{9D8B030D-6E8A-4147-A177-3AD203B41FA5}">
                      <a16:colId xmlns:a16="http://schemas.microsoft.com/office/drawing/2014/main" val="20002"/>
                    </a:ext>
                  </a:extLst>
                </a:gridCol>
                <a:gridCol w="2076451">
                  <a:extLst>
                    <a:ext uri="{9D8B030D-6E8A-4147-A177-3AD203B41FA5}">
                      <a16:colId xmlns:a16="http://schemas.microsoft.com/office/drawing/2014/main" val="20003"/>
                    </a:ext>
                  </a:extLst>
                </a:gridCol>
              </a:tblGrid>
              <a:tr h="1011039">
                <a:tc>
                  <a:txBody>
                    <a:bodyPr/>
                    <a:lstStyle/>
                    <a:p>
                      <a:pPr marL="0" marR="0" algn="ctr">
                        <a:spcBef>
                          <a:spcPts val="0"/>
                        </a:spcBef>
                        <a:spcAft>
                          <a:spcPts val="0"/>
                        </a:spcAft>
                      </a:pPr>
                      <a:r>
                        <a:rPr lang="en-US" sz="1500" b="1" dirty="0">
                          <a:solidFill>
                            <a:schemeClr val="tx1"/>
                          </a:solidFill>
                          <a:latin typeface="Times New Roman"/>
                          <a:ea typeface="MS Mincho"/>
                          <a:cs typeface="Times New Roman"/>
                        </a:rPr>
                        <a:t>Level IV</a:t>
                      </a:r>
                      <a:endParaRPr lang="en-US" sz="1500" b="1" dirty="0">
                        <a:solidFill>
                          <a:schemeClr val="tx1"/>
                        </a:solidFill>
                        <a:latin typeface="Times"/>
                        <a:ea typeface="Times"/>
                        <a:cs typeface="Times New Roman"/>
                      </a:endParaRPr>
                    </a:p>
                    <a:p>
                      <a:pPr marL="0" marR="0" algn="ctr">
                        <a:spcBef>
                          <a:spcPts val="0"/>
                        </a:spcBef>
                        <a:spcAft>
                          <a:spcPts val="0"/>
                        </a:spcAft>
                      </a:pPr>
                      <a:r>
                        <a:rPr lang="en-US" sz="1500" b="1" dirty="0">
                          <a:solidFill>
                            <a:schemeClr val="tx1"/>
                          </a:solidFill>
                          <a:latin typeface="Times New Roman"/>
                          <a:ea typeface="MS Mincho"/>
                          <a:cs typeface="Times New Roman"/>
                        </a:rPr>
                        <a:t> </a:t>
                      </a:r>
                      <a:r>
                        <a:rPr lang="en-US" sz="1500" b="1" i="1" dirty="0">
                          <a:solidFill>
                            <a:schemeClr val="tx1"/>
                          </a:solidFill>
                          <a:latin typeface="Times New Roman"/>
                          <a:ea typeface="Times New Roman"/>
                          <a:cs typeface="Times New Roman"/>
                        </a:rPr>
                        <a:t>In addition to meeting requirements for Level III..</a:t>
                      </a:r>
                      <a:endParaRPr lang="en-US" sz="1500" b="1" dirty="0">
                        <a:solidFill>
                          <a:schemeClr val="tx1"/>
                        </a:solidFill>
                        <a:latin typeface="Times"/>
                        <a:ea typeface="Times"/>
                        <a:cs typeface="Times New Roman"/>
                      </a:endParaRPr>
                    </a:p>
                  </a:txBody>
                  <a:tcPr marL="68581" marR="6858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III</a:t>
                      </a:r>
                      <a:endParaRPr lang="en-US" sz="1500" b="1" dirty="0">
                        <a:solidFill>
                          <a:schemeClr val="tx1"/>
                        </a:solidFill>
                        <a:latin typeface="Times"/>
                        <a:ea typeface="Times"/>
                        <a:cs typeface="Times New Roman"/>
                      </a:endParaRPr>
                    </a:p>
                    <a:p>
                      <a:pPr marL="0" marR="0" algn="ctr">
                        <a:spcBef>
                          <a:spcPts val="0"/>
                        </a:spcBef>
                        <a:spcAft>
                          <a:spcPts val="0"/>
                        </a:spcAft>
                      </a:pPr>
                      <a:r>
                        <a:rPr lang="en-US" sz="1500" b="1" i="1" dirty="0">
                          <a:solidFill>
                            <a:schemeClr val="tx1"/>
                          </a:solidFill>
                          <a:latin typeface="Times New Roman"/>
                          <a:ea typeface="Times New Roman"/>
                          <a:cs typeface="Times New Roman"/>
                        </a:rPr>
                        <a:t>Level III is the expected level of performance.</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II</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500" b="1" dirty="0">
                          <a:solidFill>
                            <a:schemeClr val="tx1"/>
                          </a:solidFill>
                          <a:latin typeface="Times New Roman"/>
                          <a:ea typeface="Times New Roman"/>
                          <a:cs typeface="Times New Roman"/>
                        </a:rPr>
                        <a:t>Level I</a:t>
                      </a:r>
                      <a:endParaRPr lang="en-US" sz="1500" b="1" dirty="0">
                        <a:solidFill>
                          <a:schemeClr val="tx1"/>
                        </a:solidFill>
                        <a:latin typeface="Times"/>
                        <a:ea typeface="Times"/>
                        <a:cs typeface="Times New Roman"/>
                      </a:endParaRPr>
                    </a:p>
                  </a:txBody>
                  <a:tcPr marL="68581" marR="6858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2786184">
                <a:tc>
                  <a:txBody>
                    <a:bodyPr/>
                    <a:lstStyle/>
                    <a:p>
                      <a:pPr marL="0" marR="0">
                        <a:spcBef>
                          <a:spcPts val="0"/>
                        </a:spcBef>
                        <a:spcAft>
                          <a:spcPts val="0"/>
                        </a:spcAft>
                      </a:pPr>
                      <a:r>
                        <a:rPr lang="en-US" sz="1500" b="0" i="0" kern="1200" dirty="0">
                          <a:solidFill>
                            <a:schemeClr val="tx1"/>
                          </a:solidFill>
                          <a:effectLst/>
                          <a:latin typeface="+mn-lt"/>
                          <a:ea typeface="+mn-ea"/>
                          <a:cs typeface="+mn-cs"/>
                        </a:rPr>
                        <a:t>The </a:t>
                      </a:r>
                      <a:r>
                        <a:rPr lang="en-US" sz="1500" b="0" i="0" u="none" kern="1200" dirty="0">
                          <a:solidFill>
                            <a:schemeClr val="tx1"/>
                          </a:solidFill>
                          <a:effectLst/>
                          <a:latin typeface="+mn-lt"/>
                          <a:ea typeface="+mn-ea"/>
                          <a:cs typeface="+mn-cs"/>
                        </a:rPr>
                        <a:t>teacher </a:t>
                      </a:r>
                      <a:r>
                        <a:rPr lang="en-US" sz="1500" b="0" i="0" u="none" kern="1200" baseline="0" dirty="0">
                          <a:solidFill>
                            <a:schemeClr val="tx1"/>
                          </a:solidFill>
                          <a:effectLst/>
                          <a:latin typeface="+mn-lt"/>
                          <a:ea typeface="+mn-ea"/>
                          <a:cs typeface="+mn-cs"/>
                        </a:rPr>
                        <a:t>continually demonstrates expertise in using data to measure student progress and leads others in the effective use of data in inform instructional decisions. (Teachers rated as Level IV continually seeks ways to serve as role models or teacher leaders. )</a:t>
                      </a:r>
                      <a:endParaRPr lang="en-US" sz="1500" b="0" dirty="0">
                        <a:latin typeface="Times"/>
                        <a:ea typeface="Times"/>
                        <a:cs typeface="Times New Roman"/>
                      </a:endParaRPr>
                    </a:p>
                  </a:txBody>
                  <a:tcPr marL="68581" marR="6858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500" b="0" i="0" kern="1200" dirty="0">
                          <a:solidFill>
                            <a:schemeClr val="tx1"/>
                          </a:solidFill>
                          <a:effectLst/>
                          <a:latin typeface="+mn-lt"/>
                          <a:ea typeface="+mn-ea"/>
                          <a:cs typeface="+mn-cs"/>
                        </a:rPr>
                        <a:t>The teacher systematically</a:t>
                      </a:r>
                      <a:r>
                        <a:rPr lang="en-US" sz="1500" b="0" i="0" kern="1200" baseline="0" dirty="0">
                          <a:solidFill>
                            <a:schemeClr val="tx1"/>
                          </a:solidFill>
                          <a:effectLst/>
                          <a:latin typeface="+mn-lt"/>
                          <a:ea typeface="+mn-ea"/>
                          <a:cs typeface="+mn-cs"/>
                        </a:rPr>
                        <a:t> and consistently gathers, analyzes, and uses relevant data to measure student progress, to inform instructional content and delivery methods, and to provide timely and constructive feedback to both students and parents. </a:t>
                      </a:r>
                      <a:endParaRPr lang="en-US" sz="1500"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500" b="0" i="0" kern="1200" dirty="0">
                          <a:solidFill>
                            <a:schemeClr val="tx1"/>
                          </a:solidFill>
                          <a:effectLst/>
                          <a:latin typeface="+mn-lt"/>
                          <a:ea typeface="+mn-ea"/>
                          <a:cs typeface="+mn-cs"/>
                        </a:rPr>
                        <a:t>The teacher </a:t>
                      </a:r>
                      <a:r>
                        <a:rPr lang="en-US" sz="1500" b="0" i="0" u="none" kern="1200" dirty="0">
                          <a:solidFill>
                            <a:schemeClr val="tx1"/>
                          </a:solidFill>
                          <a:effectLst/>
                          <a:latin typeface="+mn-lt"/>
                          <a:ea typeface="+mn-ea"/>
                          <a:cs typeface="+mn-cs"/>
                        </a:rPr>
                        <a:t>inconsistently</a:t>
                      </a:r>
                      <a:r>
                        <a:rPr lang="en-US" sz="1500" b="0" i="0" u="none" kern="1200" baseline="0" dirty="0">
                          <a:solidFill>
                            <a:schemeClr val="tx1"/>
                          </a:solidFill>
                          <a:effectLst/>
                          <a:latin typeface="+mn-lt"/>
                          <a:ea typeface="+mn-ea"/>
                          <a:cs typeface="+mn-cs"/>
                        </a:rPr>
                        <a:t> gathers, analyzes, or uses relevant data to measure student progress, inconsistently uses data to inform instructional content and delivery methods, or inconsistently provides timely or constructive feedback. </a:t>
                      </a:r>
                      <a:endParaRPr lang="en-US" sz="1500"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500" b="0" i="0" u="none" kern="1200" dirty="0">
                          <a:solidFill>
                            <a:schemeClr val="tx1"/>
                          </a:solidFill>
                          <a:effectLst/>
                          <a:latin typeface="+mn-lt"/>
                          <a:ea typeface="+mn-ea"/>
                          <a:cs typeface="+mn-cs"/>
                        </a:rPr>
                        <a:t>The teacher does not gather, analyze, or use relevant</a:t>
                      </a:r>
                      <a:r>
                        <a:rPr lang="en-US" sz="1500" b="0" i="0" u="none" kern="1200" baseline="0" dirty="0">
                          <a:solidFill>
                            <a:schemeClr val="tx1"/>
                          </a:solidFill>
                          <a:effectLst/>
                          <a:latin typeface="+mn-lt"/>
                          <a:ea typeface="+mn-ea"/>
                          <a:cs typeface="+mn-cs"/>
                        </a:rPr>
                        <a:t> data to measure student progress, to inform instructional content and delivery methods, or to provide feedback in a constructive or timely manner. </a:t>
                      </a:r>
                      <a:endParaRPr lang="en-US" sz="1500" b="0" u="none"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4294967295"/>
          </p:nvPr>
        </p:nvSpPr>
        <p:spPr>
          <a:xfrm>
            <a:off x="628650" y="6356351"/>
            <a:ext cx="2057400" cy="365125"/>
          </a:xfrm>
          <a:prstGeom prst="rect">
            <a:avLst/>
          </a:prstGeom>
        </p:spPr>
        <p:txBody>
          <a:bodyPr/>
          <a:lstStyle/>
          <a:p>
            <a:r>
              <a:rPr lang="en-US">
                <a:solidFill>
                  <a:prstClr val="white"/>
                </a:solidFill>
              </a:rPr>
              <a:t>1/15/2018</a:t>
            </a:r>
            <a:endParaRPr lang="en-US" dirty="0">
              <a:solidFill>
                <a:prstClr val="white"/>
              </a:solidFill>
            </a:endParaRPr>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solidFill>
                  <a:prstClr val="white"/>
                </a:solidFill>
              </a:rPr>
              <a:pPr/>
              <a:t>36</a:t>
            </a:fld>
            <a:endParaRPr lang="en-US" dirty="0">
              <a:solidFill>
                <a:prstClr val="white"/>
              </a:solidFill>
            </a:endParaRPr>
          </a:p>
        </p:txBody>
      </p:sp>
      <p:sp>
        <p:nvSpPr>
          <p:cNvPr id="7" name="TextBox 6"/>
          <p:cNvSpPr txBox="1"/>
          <p:nvPr/>
        </p:nvSpPr>
        <p:spPr>
          <a:xfrm>
            <a:off x="5639608" y="5888531"/>
            <a:ext cx="3123392" cy="369332"/>
          </a:xfrm>
          <a:prstGeom prst="rect">
            <a:avLst/>
          </a:prstGeom>
          <a:noFill/>
        </p:spPr>
        <p:txBody>
          <a:bodyPr wrap="square" rtlCol="0">
            <a:spAutoFit/>
          </a:bodyPr>
          <a:lstStyle/>
          <a:p>
            <a:pPr algn="r"/>
            <a:r>
              <a:rPr lang="en-US" b="1" dirty="0">
                <a:solidFill>
                  <a:srgbClr val="FF0000"/>
                </a:solidFill>
              </a:rPr>
              <a:t>Reference TAPS Rubrics Card</a:t>
            </a:r>
          </a:p>
        </p:txBody>
      </p:sp>
    </p:spTree>
    <p:extLst>
      <p:ext uri="{BB962C8B-B14F-4D97-AF65-F5344CB8AC3E}">
        <p14:creationId xmlns:p14="http://schemas.microsoft.com/office/powerpoint/2010/main" val="315401915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078" y="152400"/>
            <a:ext cx="7042571" cy="761999"/>
          </a:xfrm>
        </p:spPr>
        <p:txBody>
          <a:bodyPr>
            <a:normAutofit/>
          </a:bodyPr>
          <a:lstStyle/>
          <a:p>
            <a:r>
              <a:rPr lang="en-US" sz="3400" dirty="0"/>
              <a:t>What Do You Observe Activity? </a:t>
            </a:r>
          </a:p>
        </p:txBody>
      </p:sp>
      <p:sp>
        <p:nvSpPr>
          <p:cNvPr id="4" name="Text Placeholder 3"/>
          <p:cNvSpPr>
            <a:spLocks noGrp="1"/>
          </p:cNvSpPr>
          <p:nvPr>
            <p:ph type="body" idx="1"/>
          </p:nvPr>
        </p:nvSpPr>
        <p:spPr>
          <a:xfrm>
            <a:off x="3402281" y="2981885"/>
            <a:ext cx="2400746" cy="466852"/>
          </a:xfrm>
          <a:solidFill>
            <a:schemeClr val="accent4"/>
          </a:solidFill>
          <a:ln>
            <a:solidFill>
              <a:schemeClr val="tx1"/>
            </a:solidFill>
          </a:ln>
        </p:spPr>
        <p:txBody>
          <a:bodyPr anchor="ctr">
            <a:noAutofit/>
          </a:bodyPr>
          <a:lstStyle/>
          <a:p>
            <a:pPr algn="ctr"/>
            <a:r>
              <a:rPr lang="en-US" sz="3200" dirty="0"/>
              <a:t>Option 2</a:t>
            </a:r>
          </a:p>
        </p:txBody>
      </p:sp>
      <p:sp>
        <p:nvSpPr>
          <p:cNvPr id="5" name="Text Placeholder 4"/>
          <p:cNvSpPr>
            <a:spLocks noGrp="1"/>
          </p:cNvSpPr>
          <p:nvPr>
            <p:ph type="body" sz="quarter" idx="3"/>
          </p:nvPr>
        </p:nvSpPr>
        <p:spPr>
          <a:xfrm>
            <a:off x="6400800" y="2971800"/>
            <a:ext cx="2438400" cy="466852"/>
          </a:xfrm>
          <a:solidFill>
            <a:schemeClr val="accent4"/>
          </a:solidFill>
          <a:ln>
            <a:solidFill>
              <a:schemeClr val="tx1"/>
            </a:solidFill>
          </a:ln>
        </p:spPr>
        <p:txBody>
          <a:bodyPr anchor="t">
            <a:noAutofit/>
          </a:bodyPr>
          <a:lstStyle/>
          <a:p>
            <a:pPr algn="ctr"/>
            <a:r>
              <a:rPr lang="en-US" sz="3200" dirty="0"/>
              <a:t>Option 3</a:t>
            </a:r>
          </a:p>
        </p:txBody>
      </p:sp>
      <p:sp>
        <p:nvSpPr>
          <p:cNvPr id="6" name="Content Placeholder 5"/>
          <p:cNvSpPr>
            <a:spLocks noGrp="1"/>
          </p:cNvSpPr>
          <p:nvPr>
            <p:ph sz="quarter" idx="4"/>
          </p:nvPr>
        </p:nvSpPr>
        <p:spPr>
          <a:xfrm>
            <a:off x="6096000" y="3740285"/>
            <a:ext cx="2895600" cy="2232489"/>
          </a:xfrm>
        </p:spPr>
        <p:txBody>
          <a:bodyPr>
            <a:normAutofit/>
          </a:bodyPr>
          <a:lstStyle/>
          <a:p>
            <a:r>
              <a:rPr lang="en-US" sz="2000" b="1" i="1" dirty="0"/>
              <a:t>High school- The Art of Questioning: Content, Meaning and Style</a:t>
            </a:r>
          </a:p>
          <a:p>
            <a:pPr marL="0" indent="0">
              <a:buNone/>
            </a:pPr>
            <a:r>
              <a:rPr lang="en-US" sz="2000" dirty="0">
                <a:hlinkClick r:id="rId3"/>
              </a:rPr>
              <a:t>https://www.teachingchannel.org/videos/structuring-questioning-in-classroom</a:t>
            </a:r>
            <a:endParaRPr lang="en-US" sz="2000" dirty="0"/>
          </a:p>
          <a:p>
            <a:endParaRPr lang="en-US" dirty="0"/>
          </a:p>
          <a:p>
            <a:endParaRPr lang="en-US" dirty="0"/>
          </a:p>
        </p:txBody>
      </p:sp>
      <p:sp>
        <p:nvSpPr>
          <p:cNvPr id="2" name="Slide Number Placeholder 1"/>
          <p:cNvSpPr>
            <a:spLocks noGrp="1"/>
          </p:cNvSpPr>
          <p:nvPr>
            <p:ph type="sldNum" sz="quarter" idx="12"/>
          </p:nvPr>
        </p:nvSpPr>
        <p:spPr/>
        <p:txBody>
          <a:bodyPr/>
          <a:lstStyle/>
          <a:p>
            <a:fld id="{8A8A952F-7E53-470C-BF4C-B9A29420166A}" type="slidenum">
              <a:rPr lang="en-US" altLang="en-US" smtClean="0"/>
              <a:pPr/>
              <a:t>37</a:t>
            </a:fld>
            <a:endParaRPr lang="en-US" altLang="en-US" dirty="0"/>
          </a:p>
        </p:txBody>
      </p:sp>
      <p:sp>
        <p:nvSpPr>
          <p:cNvPr id="11" name="Text Placeholder 4"/>
          <p:cNvSpPr txBox="1">
            <a:spLocks/>
          </p:cNvSpPr>
          <p:nvPr/>
        </p:nvSpPr>
        <p:spPr>
          <a:xfrm>
            <a:off x="207914" y="2971800"/>
            <a:ext cx="2459086" cy="487023"/>
          </a:xfrm>
          <a:prstGeom prst="rect">
            <a:avLst/>
          </a:prstGeom>
          <a:solidFill>
            <a:schemeClr val="accent4"/>
          </a:solidFill>
          <a:ln>
            <a:solidFill>
              <a:schemeClr val="tx1"/>
            </a:solidFill>
          </a:ln>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200" dirty="0"/>
              <a:t>Option 1</a:t>
            </a:r>
          </a:p>
        </p:txBody>
      </p:sp>
      <p:sp>
        <p:nvSpPr>
          <p:cNvPr id="12" name="Content Placeholder 5"/>
          <p:cNvSpPr txBox="1">
            <a:spLocks/>
          </p:cNvSpPr>
          <p:nvPr/>
        </p:nvSpPr>
        <p:spPr>
          <a:xfrm>
            <a:off x="207913" y="2743115"/>
            <a:ext cx="3030141"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Content Placeholder 5"/>
          <p:cNvSpPr txBox="1">
            <a:spLocks/>
          </p:cNvSpPr>
          <p:nvPr/>
        </p:nvSpPr>
        <p:spPr>
          <a:xfrm>
            <a:off x="3082759" y="3747165"/>
            <a:ext cx="2816573" cy="2514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i="1" dirty="0"/>
              <a:t>Upper Middle-My Favorite No: Learning from Mistakes</a:t>
            </a:r>
          </a:p>
          <a:p>
            <a:pPr marL="0" indent="0">
              <a:buNone/>
            </a:pPr>
            <a:r>
              <a:rPr lang="en-US" sz="2000" dirty="0">
                <a:hlinkClick r:id="rId4"/>
              </a:rPr>
              <a:t>https://www.teachingchannel.org/videos/class-warm-up-routine</a:t>
            </a:r>
            <a:endParaRPr lang="en-US" sz="2000" dirty="0"/>
          </a:p>
          <a:p>
            <a:endParaRPr lang="en-US" dirty="0"/>
          </a:p>
          <a:p>
            <a:endParaRPr lang="en-US" dirty="0"/>
          </a:p>
          <a:p>
            <a:endParaRPr lang="en-US" dirty="0"/>
          </a:p>
        </p:txBody>
      </p:sp>
      <p:sp>
        <p:nvSpPr>
          <p:cNvPr id="10" name="Content Placeholder 5"/>
          <p:cNvSpPr txBox="1">
            <a:spLocks/>
          </p:cNvSpPr>
          <p:nvPr/>
        </p:nvSpPr>
        <p:spPr>
          <a:xfrm>
            <a:off x="207915" y="3747166"/>
            <a:ext cx="2687686" cy="167648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i="1" dirty="0"/>
              <a:t>Lower Middle – Instructional Strategies that Support Learning</a:t>
            </a:r>
          </a:p>
          <a:p>
            <a:pPr marL="0" indent="0">
              <a:buNone/>
            </a:pPr>
            <a:r>
              <a:rPr lang="en-US" sz="2000" dirty="0">
                <a:hlinkClick r:id="rId5"/>
              </a:rPr>
              <a:t>https://vimeo.com/43990520</a:t>
            </a:r>
            <a:endParaRPr lang="en-US" sz="2000" dirty="0"/>
          </a:p>
          <a:p>
            <a:pPr marL="0" indent="0">
              <a:buNone/>
            </a:pPr>
            <a:endParaRPr lang="en-US" dirty="0"/>
          </a:p>
          <a:p>
            <a:endParaRPr lang="en-US" dirty="0"/>
          </a:p>
          <a:p>
            <a:endParaRPr lang="en-US" dirty="0"/>
          </a:p>
        </p:txBody>
      </p:sp>
      <p:sp>
        <p:nvSpPr>
          <p:cNvPr id="7" name="Date Placeholder 6"/>
          <p:cNvSpPr>
            <a:spLocks noGrp="1"/>
          </p:cNvSpPr>
          <p:nvPr>
            <p:ph type="dt" sz="half" idx="10"/>
          </p:nvPr>
        </p:nvSpPr>
        <p:spPr/>
        <p:txBody>
          <a:bodyPr/>
          <a:lstStyle/>
          <a:p>
            <a:r>
              <a:rPr lang="en-US">
                <a:solidFill>
                  <a:prstClr val="white"/>
                </a:solidFill>
              </a:rPr>
              <a:t>1/15/2018</a:t>
            </a:r>
            <a:endParaRPr lang="en-US" dirty="0">
              <a:solidFill>
                <a:prstClr val="white"/>
              </a:solidFill>
            </a:endParaRPr>
          </a:p>
        </p:txBody>
      </p:sp>
      <p:sp>
        <p:nvSpPr>
          <p:cNvPr id="8" name="Rectangle 7"/>
          <p:cNvSpPr/>
          <p:nvPr/>
        </p:nvSpPr>
        <p:spPr>
          <a:xfrm>
            <a:off x="381000" y="914400"/>
            <a:ext cx="6248400" cy="1508105"/>
          </a:xfrm>
          <a:prstGeom prst="rect">
            <a:avLst/>
          </a:prstGeom>
          <a:solidFill>
            <a:schemeClr val="accent1">
              <a:lumMod val="20000"/>
              <a:lumOff val="80000"/>
            </a:schemeClr>
          </a:solidFill>
          <a:ln w="38100">
            <a:solidFill>
              <a:schemeClr val="tx1"/>
            </a:solidFill>
          </a:ln>
        </p:spPr>
        <p:txBody>
          <a:bodyPr wrap="square">
            <a:spAutoFit/>
          </a:bodyPr>
          <a:lstStyle/>
          <a:p>
            <a:pPr algn="ctr"/>
            <a:r>
              <a:rPr lang="en-US" sz="2000" b="1" u="sng" dirty="0"/>
              <a:t>What Do You Observe? </a:t>
            </a:r>
            <a:r>
              <a:rPr lang="en-US" sz="2000" b="1" u="sng" dirty="0">
                <a:latin typeface="Calibri" charset="0"/>
              </a:rPr>
              <a:t>Activity Steps</a:t>
            </a:r>
          </a:p>
          <a:p>
            <a:pPr algn="ctr"/>
            <a:endParaRPr lang="en-US" sz="1000" b="1" dirty="0">
              <a:latin typeface="Calibri" charset="0"/>
            </a:endParaRPr>
          </a:p>
          <a:p>
            <a:pPr marL="285750" indent="-285750">
              <a:buFont typeface="Arial" pitchFamily="34" charset="0"/>
              <a:buChar char="•"/>
            </a:pPr>
            <a:r>
              <a:rPr lang="en-US" sz="2000" b="1" dirty="0">
                <a:latin typeface="Calibri" charset="0"/>
              </a:rPr>
              <a:t>Record teacher and student behaviors on the video.</a:t>
            </a:r>
          </a:p>
          <a:p>
            <a:pPr marL="285750" indent="-285750">
              <a:buFont typeface="Arial" pitchFamily="34" charset="0"/>
              <a:buChar char="•"/>
            </a:pPr>
            <a:r>
              <a:rPr lang="en-US" sz="2000" b="1" dirty="0">
                <a:latin typeface="Calibri" charset="0"/>
              </a:rPr>
              <a:t>Please consider voice over details too.</a:t>
            </a:r>
          </a:p>
          <a:p>
            <a:pPr marL="285750" indent="-285750">
              <a:buFont typeface="Arial" pitchFamily="34" charset="0"/>
              <a:buChar char="•"/>
            </a:pPr>
            <a:r>
              <a:rPr lang="en-US" sz="2000" b="1" dirty="0">
                <a:latin typeface="Calibri" charset="0"/>
              </a:rPr>
              <a:t>Discussion will connect evidence to Standards 5 and 6.</a:t>
            </a:r>
            <a:endParaRPr lang="en-US" sz="2000" b="1" dirty="0"/>
          </a:p>
        </p:txBody>
      </p:sp>
    </p:spTree>
    <p:extLst>
      <p:ext uri="{BB962C8B-B14F-4D97-AF65-F5344CB8AC3E}">
        <p14:creationId xmlns:p14="http://schemas.microsoft.com/office/powerpoint/2010/main" val="3857419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628650" y="6356351"/>
            <a:ext cx="2057400" cy="365125"/>
          </a:xfrm>
          <a:prstGeom prst="rect">
            <a:avLst/>
          </a:prstGeom>
        </p:spPr>
        <p:txBody>
          <a:bodyPr/>
          <a:lstStyle/>
          <a:p>
            <a:r>
              <a:rPr lang="en-US">
                <a:solidFill>
                  <a:prstClr val="white"/>
                </a:solidFill>
              </a:rPr>
              <a:t>1/15/2018</a:t>
            </a:r>
            <a:endParaRPr lang="en-US" dirty="0">
              <a:solidFill>
                <a:prstClr val="white"/>
              </a:solidFill>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solidFill>
                  <a:prstClr val="white"/>
                </a:solidFill>
              </a:rPr>
              <a:pPr/>
              <a:t>38</a:t>
            </a:fld>
            <a:endParaRPr lang="en-US" dirty="0">
              <a:solidFill>
                <a:prstClr val="white"/>
              </a:solidFill>
            </a:endParaRPr>
          </a:p>
        </p:txBody>
      </p:sp>
      <p:sp>
        <p:nvSpPr>
          <p:cNvPr id="7" name="Title 1"/>
          <p:cNvSpPr txBox="1">
            <a:spLocks/>
          </p:cNvSpPr>
          <p:nvPr/>
        </p:nvSpPr>
        <p:spPr>
          <a:xfrm>
            <a:off x="775138" y="2057400"/>
            <a:ext cx="7684077" cy="2172206"/>
          </a:xfrm>
          <a:prstGeom prst="rect">
            <a:avLst/>
          </a:prstGeom>
          <a:solidFill>
            <a:srgbClr val="FFC000"/>
          </a:solidFill>
          <a:ln w="63500">
            <a:solidFill>
              <a:schemeClr val="accent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3953">
              <a:defRPr/>
            </a:pPr>
            <a:r>
              <a:rPr lang="en-US" sz="4000" b="1" dirty="0"/>
              <a:t>Learning Environment</a:t>
            </a:r>
          </a:p>
        </p:txBody>
      </p:sp>
    </p:spTree>
    <p:extLst>
      <p:ext uri="{BB962C8B-B14F-4D97-AF65-F5344CB8AC3E}">
        <p14:creationId xmlns:p14="http://schemas.microsoft.com/office/powerpoint/2010/main" val="386128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Box 6"/>
          <p:cNvSpPr txBox="1">
            <a:spLocks noChangeArrowheads="1"/>
          </p:cNvSpPr>
          <p:nvPr/>
        </p:nvSpPr>
        <p:spPr bwMode="auto">
          <a:xfrm>
            <a:off x="952500" y="2970686"/>
            <a:ext cx="7429500" cy="1692759"/>
          </a:xfrm>
          <a:prstGeom prst="rect">
            <a:avLst/>
          </a:prstGeom>
          <a:solidFill>
            <a:schemeClr val="accent6">
              <a:lumMod val="40000"/>
              <a:lumOff val="60000"/>
            </a:schemeClr>
          </a:solidFill>
          <a:ln w="28575">
            <a:solidFill>
              <a:schemeClr val="tx1"/>
            </a:solidFill>
            <a:miter lim="800000"/>
            <a:headEnd/>
            <a:tailEnd/>
          </a:ln>
        </p:spPr>
        <p:txBody>
          <a:bodyPr wrap="square" lIns="91395" tIns="45714" rIns="91395" bIns="45714">
            <a:spAutoFit/>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just">
              <a:buFont typeface="Arial" panose="020B0604020202020204" pitchFamily="34" charset="0"/>
              <a:buNone/>
            </a:pPr>
            <a:r>
              <a:rPr lang="en-US" altLang="en-US" sz="2600" dirty="0">
                <a:ea typeface="MS PGothic" panose="020B0600070205080204" pitchFamily="34" charset="-128"/>
              </a:rPr>
              <a:t>The teacher creates a </a:t>
            </a:r>
            <a:r>
              <a:rPr lang="en-US" altLang="en-US" sz="2600" b="1" u="sng" dirty="0">
                <a:ea typeface="MS PGothic" panose="020B0600070205080204" pitchFamily="34" charset="-128"/>
              </a:rPr>
              <a:t>student-centered</a:t>
            </a:r>
            <a:r>
              <a:rPr lang="en-US" altLang="en-US" sz="2600" b="1" dirty="0">
                <a:ea typeface="MS PGothic" panose="020B0600070205080204" pitchFamily="34" charset="-128"/>
              </a:rPr>
              <a:t>,</a:t>
            </a:r>
            <a:r>
              <a:rPr lang="en-US" altLang="en-US" sz="2600" dirty="0">
                <a:ea typeface="MS PGothic" panose="020B0600070205080204" pitchFamily="34" charset="-128"/>
              </a:rPr>
              <a:t> academic environment in which teaching and learning occur at </a:t>
            </a:r>
            <a:r>
              <a:rPr lang="en-US" altLang="en-US" sz="2600" b="1" u="sng" dirty="0">
                <a:ea typeface="MS PGothic" panose="020B0600070205080204" pitchFamily="34" charset="-128"/>
              </a:rPr>
              <a:t>high levels</a:t>
            </a:r>
            <a:r>
              <a:rPr lang="en-US" altLang="en-US" sz="2600" b="1" dirty="0">
                <a:ea typeface="MS PGothic" panose="020B0600070205080204" pitchFamily="34" charset="-128"/>
              </a:rPr>
              <a:t> </a:t>
            </a:r>
            <a:r>
              <a:rPr lang="en-US" altLang="en-US" sz="2600" dirty="0">
                <a:ea typeface="MS PGothic" panose="020B0600070205080204" pitchFamily="34" charset="-128"/>
              </a:rPr>
              <a:t>and students are </a:t>
            </a:r>
            <a:r>
              <a:rPr lang="en-US" altLang="en-US" sz="2600" b="1" u="sng" dirty="0">
                <a:ea typeface="MS PGothic" panose="020B0600070205080204" pitchFamily="34" charset="-128"/>
              </a:rPr>
              <a:t>self-directed learners</a:t>
            </a:r>
            <a:r>
              <a:rPr lang="en-US" altLang="en-US" sz="2600" dirty="0">
                <a:ea typeface="MS PGothic" panose="020B0600070205080204" pitchFamily="34" charset="-128"/>
              </a:rPr>
              <a:t>. </a:t>
            </a:r>
            <a:r>
              <a:rPr lang="en-US" altLang="en-US" sz="2600" b="1" dirty="0">
                <a:ea typeface="MS PGothic" panose="020B0600070205080204" pitchFamily="34" charset="-128"/>
              </a:rPr>
              <a:t>		</a:t>
            </a:r>
          </a:p>
        </p:txBody>
      </p:sp>
      <p:sp>
        <p:nvSpPr>
          <p:cNvPr id="2" name="TextBox 1"/>
          <p:cNvSpPr txBox="1"/>
          <p:nvPr/>
        </p:nvSpPr>
        <p:spPr>
          <a:xfrm>
            <a:off x="952500" y="2124075"/>
            <a:ext cx="7429500" cy="584200"/>
          </a:xfrm>
          <a:prstGeom prst="rect">
            <a:avLst/>
          </a:prstGeom>
          <a:solidFill>
            <a:schemeClr val="accent6">
              <a:lumMod val="60000"/>
              <a:lumOff val="40000"/>
            </a:schemeClr>
          </a:solidFill>
          <a:ln w="7620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3200" b="1" dirty="0">
                <a:latin typeface="Cambria" pitchFamily="18" charset="0"/>
              </a:rPr>
              <a:t>Performance Standard 8</a:t>
            </a:r>
          </a:p>
        </p:txBody>
      </p:sp>
      <p:sp>
        <p:nvSpPr>
          <p:cNvPr id="6" name="Date Placeholder 5"/>
          <p:cNvSpPr>
            <a:spLocks noGrp="1"/>
          </p:cNvSpPr>
          <p:nvPr>
            <p:ph type="dt" sz="half" idx="2"/>
          </p:nvPr>
        </p:nvSpPr>
        <p:spPr>
          <a:xfrm>
            <a:off x="628650" y="6356361"/>
            <a:ext cx="2057400" cy="365125"/>
          </a:xfrm>
        </p:spPr>
        <p:txBody>
          <a:bodyPr/>
          <a:lstStyle/>
          <a:p>
            <a:r>
              <a:rPr lang="en-US">
                <a:solidFill>
                  <a:prstClr val="white"/>
                </a:solidFill>
              </a:rPr>
              <a:t>1/15/2018</a:t>
            </a:r>
            <a:endParaRPr lang="en-US" dirty="0">
              <a:solidFill>
                <a:prstClr val="white"/>
              </a:solidFill>
            </a:endParaRPr>
          </a:p>
        </p:txBody>
      </p:sp>
      <p:sp>
        <p:nvSpPr>
          <p:cNvPr id="7" name="Slide Number Placeholder 3"/>
          <p:cNvSpPr>
            <a:spLocks noGrp="1"/>
          </p:cNvSpPr>
          <p:nvPr>
            <p:ph type="sldNum" sz="quarter" idx="4294967295"/>
          </p:nvPr>
        </p:nvSpPr>
        <p:spPr>
          <a:xfrm>
            <a:off x="6457950" y="6356359"/>
            <a:ext cx="2057400" cy="365125"/>
          </a:xfrm>
          <a:prstGeom prst="rect">
            <a:avLst/>
          </a:prstGeom>
        </p:spPr>
        <p:txBody>
          <a:bodyPr/>
          <a:lstStyle/>
          <a:p>
            <a:fld id="{B63E4CEF-BB1E-48C7-AE93-F39F6AA99AD7}" type="slidenum">
              <a:rPr lang="en-US" smtClean="0">
                <a:solidFill>
                  <a:prstClr val="white"/>
                </a:solidFill>
              </a:rPr>
              <a:pPr/>
              <a:t>39</a:t>
            </a:fld>
            <a:endParaRPr lang="en-US" dirty="0">
              <a:solidFill>
                <a:prstClr val="white"/>
              </a:solidFill>
            </a:endParaRPr>
          </a:p>
        </p:txBody>
      </p:sp>
      <p:sp>
        <p:nvSpPr>
          <p:cNvPr id="8" name="Title 1"/>
          <p:cNvSpPr txBox="1">
            <a:spLocks noGrp="1"/>
          </p:cNvSpPr>
          <p:nvPr>
            <p:ph type="title"/>
          </p:nvPr>
        </p:nvSpPr>
        <p:spPr>
          <a:xfrm>
            <a:off x="270607" y="172091"/>
            <a:ext cx="667311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3600" dirty="0"/>
              <a:t>Academically Challenging Environment </a:t>
            </a:r>
          </a:p>
        </p:txBody>
      </p:sp>
      <p:sp>
        <p:nvSpPr>
          <p:cNvPr id="9" name="Rectangle 8"/>
          <p:cNvSpPr/>
          <p:nvPr/>
        </p:nvSpPr>
        <p:spPr>
          <a:xfrm>
            <a:off x="310738" y="1292413"/>
            <a:ext cx="3225048" cy="369332"/>
          </a:xfrm>
          <a:prstGeom prst="rect">
            <a:avLst/>
          </a:prstGeom>
        </p:spPr>
        <p:txBody>
          <a:bodyPr wrap="square">
            <a:spAutoFit/>
          </a:bodyPr>
          <a:lstStyle/>
          <a:p>
            <a:r>
              <a:rPr lang="en-US" b="1" dirty="0">
                <a:solidFill>
                  <a:srgbClr val="FF0000"/>
                </a:solidFill>
              </a:rPr>
              <a:t>Reference TAPS Standards Card</a:t>
            </a:r>
          </a:p>
        </p:txBody>
      </p:sp>
      <p:sp>
        <p:nvSpPr>
          <p:cNvPr id="10" name="Rectangle 9"/>
          <p:cNvSpPr/>
          <p:nvPr/>
        </p:nvSpPr>
        <p:spPr>
          <a:xfrm>
            <a:off x="1219200" y="5841124"/>
            <a:ext cx="7315200" cy="400110"/>
          </a:xfrm>
          <a:prstGeom prst="rect">
            <a:avLst/>
          </a:prstGeom>
        </p:spPr>
        <p:txBody>
          <a:bodyPr wrap="square">
            <a:spAutoFit/>
          </a:bodyPr>
          <a:lstStyle/>
          <a:p>
            <a:r>
              <a:rPr lang="en-US" sz="2000" b="1" dirty="0">
                <a:solidFill>
                  <a:srgbClr val="FF0000"/>
                </a:solidFill>
              </a:rPr>
              <a:t>What other standards are connected to the duties of Standard 8?</a:t>
            </a:r>
          </a:p>
        </p:txBody>
      </p:sp>
    </p:spTree>
    <p:extLst>
      <p:ext uri="{BB962C8B-B14F-4D97-AF65-F5344CB8AC3E}">
        <p14:creationId xmlns:p14="http://schemas.microsoft.com/office/powerpoint/2010/main" val="18136724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14"/>
          <p:cNvSpPr txBox="1">
            <a:spLocks noChangeArrowheads="1"/>
          </p:cNvSpPr>
          <p:nvPr/>
        </p:nvSpPr>
        <p:spPr bwMode="auto">
          <a:xfrm>
            <a:off x="187677" y="137779"/>
            <a:ext cx="8633219" cy="132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9" tIns="45714" rIns="91399" bIns="45714">
            <a:spAutoFit/>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defTabSz="912813" eaLnBrk="0" fontAlgn="base" hangingPunct="0">
              <a:spcBef>
                <a:spcPct val="0"/>
              </a:spcBef>
              <a:spcAft>
                <a:spcPct val="0"/>
              </a:spcAft>
              <a:defRPr sz="1700">
                <a:solidFill>
                  <a:schemeClr val="tx1"/>
                </a:solidFill>
                <a:latin typeface="Arial" charset="0"/>
                <a:cs typeface="Arial" charset="0"/>
              </a:defRPr>
            </a:lvl6pPr>
            <a:lvl7pPr marL="2971800" indent="-228600" defTabSz="912813" eaLnBrk="0" fontAlgn="base" hangingPunct="0">
              <a:spcBef>
                <a:spcPct val="0"/>
              </a:spcBef>
              <a:spcAft>
                <a:spcPct val="0"/>
              </a:spcAft>
              <a:defRPr sz="1700">
                <a:solidFill>
                  <a:schemeClr val="tx1"/>
                </a:solidFill>
                <a:latin typeface="Arial" charset="0"/>
                <a:cs typeface="Arial" charset="0"/>
              </a:defRPr>
            </a:lvl7pPr>
            <a:lvl8pPr marL="3429000" indent="-228600" defTabSz="912813" eaLnBrk="0" fontAlgn="base" hangingPunct="0">
              <a:spcBef>
                <a:spcPct val="0"/>
              </a:spcBef>
              <a:spcAft>
                <a:spcPct val="0"/>
              </a:spcAft>
              <a:defRPr sz="1700">
                <a:solidFill>
                  <a:schemeClr val="tx1"/>
                </a:solidFill>
                <a:latin typeface="Arial" charset="0"/>
                <a:cs typeface="Arial" charset="0"/>
              </a:defRPr>
            </a:lvl8pPr>
            <a:lvl9pPr marL="3886200" indent="-228600" defTabSz="912813" eaLnBrk="0" fontAlgn="base" hangingPunct="0">
              <a:spcBef>
                <a:spcPct val="0"/>
              </a:spcBef>
              <a:spcAft>
                <a:spcPct val="0"/>
              </a:spcAft>
              <a:defRPr sz="1700">
                <a:solidFill>
                  <a:schemeClr val="tx1"/>
                </a:solidFill>
                <a:latin typeface="Arial" charset="0"/>
                <a:cs typeface="Arial" charset="0"/>
              </a:defRPr>
            </a:lvl9pPr>
          </a:lstStyle>
          <a:p>
            <a:pPr algn="ctr" eaLnBrk="1" hangingPunct="1"/>
            <a:r>
              <a:rPr lang="en-US" sz="4000" b="1" dirty="0">
                <a:solidFill>
                  <a:srgbClr val="000000"/>
                </a:solidFill>
                <a:latin typeface="Arial Rounded MT Bold" panose="020F0704030504030204" pitchFamily="34" charset="0"/>
              </a:rPr>
              <a:t>Teacher Keys </a:t>
            </a:r>
          </a:p>
          <a:p>
            <a:pPr algn="ctr" eaLnBrk="1" hangingPunct="1"/>
            <a:r>
              <a:rPr lang="en-US" sz="4000" b="1" dirty="0">
                <a:solidFill>
                  <a:srgbClr val="000000"/>
                </a:solidFill>
                <a:latin typeface="Arial Rounded MT Bold" panose="020F0704030504030204" pitchFamily="34" charset="0"/>
              </a:rPr>
              <a:t>Effectiveness System</a:t>
            </a:r>
          </a:p>
        </p:txBody>
      </p:sp>
      <p:grpSp>
        <p:nvGrpSpPr>
          <p:cNvPr id="88067" name="Group 19"/>
          <p:cNvGrpSpPr>
            <a:grpSpLocks/>
          </p:cNvGrpSpPr>
          <p:nvPr/>
        </p:nvGrpSpPr>
        <p:grpSpPr bwMode="auto">
          <a:xfrm>
            <a:off x="425205" y="1523855"/>
            <a:ext cx="8158162" cy="4191000"/>
            <a:chOff x="227033" y="1168577"/>
            <a:chExt cx="8689974" cy="4461886"/>
          </a:xfrm>
          <a:solidFill>
            <a:srgbClr val="92D050"/>
          </a:solidFill>
        </p:grpSpPr>
        <p:cxnSp>
          <p:nvCxnSpPr>
            <p:cNvPr id="5" name="Straight Connector 4"/>
            <p:cNvCxnSpPr>
              <a:stCxn id="6" idx="2"/>
            </p:cNvCxnSpPr>
            <p:nvPr/>
          </p:nvCxnSpPr>
          <p:spPr>
            <a:xfrm>
              <a:off x="4662015" y="2283233"/>
              <a:ext cx="0" cy="1907766"/>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667830" y="1168577"/>
              <a:ext cx="3988371" cy="1114656"/>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399" tIns="45714" rIns="91399" bIns="45714" anchor="ctr"/>
            <a:lstStyle/>
            <a:p>
              <a:pPr algn="ctr" defTabSz="914123">
                <a:defRPr/>
              </a:pPr>
              <a:r>
                <a:rPr lang="en-US" sz="2000" b="1" dirty="0">
                  <a:solidFill>
                    <a:schemeClr val="tx1"/>
                  </a:solidFill>
                  <a:ea typeface="MS PGothic" pitchFamily="34" charset="-128"/>
                  <a:cs typeface="Arial" pitchFamily="34" charset="0"/>
                </a:rPr>
                <a:t>Teacher Keys</a:t>
              </a:r>
              <a:br>
                <a:rPr lang="en-US" sz="2000" b="1" dirty="0">
                  <a:solidFill>
                    <a:schemeClr val="tx1"/>
                  </a:solidFill>
                  <a:ea typeface="MS PGothic" pitchFamily="34" charset="-128"/>
                  <a:cs typeface="Arial" pitchFamily="34" charset="0"/>
                </a:rPr>
              </a:br>
              <a:r>
                <a:rPr lang="en-US" sz="2000" b="1" dirty="0">
                  <a:solidFill>
                    <a:schemeClr val="tx1"/>
                  </a:solidFill>
                  <a:ea typeface="MS PGothic" pitchFamily="34" charset="-128"/>
                  <a:cs typeface="Arial" pitchFamily="34" charset="0"/>
                </a:rPr>
                <a:t> Effectiveness System</a:t>
              </a:r>
            </a:p>
            <a:p>
              <a:pPr algn="ctr" defTabSz="914123">
                <a:defRPr/>
              </a:pPr>
              <a:r>
                <a:rPr lang="en-US" dirty="0">
                  <a:solidFill>
                    <a:schemeClr val="tx1"/>
                  </a:solidFill>
                  <a:ea typeface="MS PGothic" pitchFamily="34" charset="-128"/>
                  <a:cs typeface="Arial" pitchFamily="34" charset="0"/>
                </a:rPr>
                <a:t>(</a:t>
              </a:r>
              <a:r>
                <a:rPr lang="en-US" sz="1500" dirty="0">
                  <a:solidFill>
                    <a:schemeClr val="tx1"/>
                  </a:solidFill>
                  <a:ea typeface="MS PGothic" pitchFamily="34" charset="-128"/>
                  <a:cs typeface="Arial" pitchFamily="34" charset="0"/>
                </a:rPr>
                <a:t>Generates a Teacher Effectiveness Measure</a:t>
              </a:r>
              <a:r>
                <a:rPr lang="en-US" dirty="0">
                  <a:solidFill>
                    <a:schemeClr val="tx1"/>
                  </a:solidFill>
                  <a:ea typeface="MS PGothic" pitchFamily="34" charset="-128"/>
                  <a:cs typeface="Arial" pitchFamily="34" charset="0"/>
                </a:rPr>
                <a:t>)</a:t>
              </a:r>
            </a:p>
          </p:txBody>
        </p:sp>
        <p:sp>
          <p:nvSpPr>
            <p:cNvPr id="7" name="Rectangle 6"/>
            <p:cNvSpPr/>
            <p:nvPr/>
          </p:nvSpPr>
          <p:spPr>
            <a:xfrm>
              <a:off x="6171742" y="2895400"/>
              <a:ext cx="2745265" cy="1142172"/>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399" tIns="45714" rIns="91399" bIns="45714" anchor="ctr"/>
            <a:lstStyle/>
            <a:p>
              <a:pPr algn="ctr" defTabSz="914123">
                <a:defRPr/>
              </a:pPr>
              <a:r>
                <a:rPr lang="en-US" b="1" dirty="0">
                  <a:solidFill>
                    <a:schemeClr val="tx1"/>
                  </a:solidFill>
                  <a:ea typeface="MS PGothic" pitchFamily="34" charset="-128"/>
                  <a:cs typeface="Arial" pitchFamily="34" charset="0"/>
                </a:rPr>
                <a:t>Professional Growth</a:t>
              </a:r>
              <a:endParaRPr lang="en-US" b="1" dirty="0">
                <a:solidFill>
                  <a:prstClr val="white"/>
                </a:solidFill>
                <a:effectLst>
                  <a:outerShdw blurRad="38100" dist="38100" dir="2700000" algn="tl">
                    <a:srgbClr val="000000"/>
                  </a:outerShdw>
                </a:effectLst>
                <a:ea typeface="MS PGothic" pitchFamily="34" charset="-128"/>
                <a:cs typeface="Arial" pitchFamily="34" charset="0"/>
              </a:endParaRPr>
            </a:p>
            <a:p>
              <a:pPr algn="ctr" defTabSz="914123">
                <a:defRPr/>
              </a:pPr>
              <a:r>
                <a:rPr lang="en-US" b="1" dirty="0">
                  <a:solidFill>
                    <a:schemeClr val="tx1"/>
                  </a:solidFill>
                  <a:ea typeface="MS PGothic" pitchFamily="34" charset="-128"/>
                  <a:cs typeface="Arial" pitchFamily="34" charset="0"/>
                </a:rPr>
                <a:t>20%</a:t>
              </a:r>
            </a:p>
          </p:txBody>
        </p:sp>
        <p:sp>
          <p:nvSpPr>
            <p:cNvPr id="8" name="Rectangle 7"/>
            <p:cNvSpPr/>
            <p:nvPr/>
          </p:nvSpPr>
          <p:spPr>
            <a:xfrm>
              <a:off x="227033" y="2895400"/>
              <a:ext cx="2745265" cy="1142172"/>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399" tIns="45714" rIns="91399" bIns="45714" anchor="ctr"/>
            <a:lstStyle/>
            <a:p>
              <a:pPr algn="ctr" defTabSz="914123">
                <a:defRPr/>
              </a:pPr>
              <a:r>
                <a:rPr lang="en-US" sz="1900" b="1" dirty="0">
                  <a:solidFill>
                    <a:schemeClr val="tx1"/>
                  </a:solidFill>
                  <a:ea typeface="MS PGothic" pitchFamily="34" charset="-128"/>
                  <a:cs typeface="Arial" pitchFamily="34" charset="0"/>
                </a:rPr>
                <a:t>Teacher Assessment on Performance Standards</a:t>
              </a:r>
            </a:p>
            <a:p>
              <a:pPr algn="ctr" defTabSz="914123">
                <a:defRPr/>
              </a:pPr>
              <a:r>
                <a:rPr lang="en-US" sz="1900" b="1" dirty="0">
                  <a:solidFill>
                    <a:schemeClr val="tx1"/>
                  </a:solidFill>
                  <a:ea typeface="MS PGothic" pitchFamily="34" charset="-128"/>
                  <a:cs typeface="Arial" pitchFamily="34" charset="0"/>
                </a:rPr>
                <a:t>50%</a:t>
              </a:r>
            </a:p>
            <a:p>
              <a:pPr algn="ctr" defTabSz="914123">
                <a:defRPr/>
              </a:pPr>
              <a:r>
                <a:rPr lang="en-US" sz="700" b="1" dirty="0">
                  <a:solidFill>
                    <a:srgbClr val="FFFFFF"/>
                  </a:solidFill>
                  <a:effectLst>
                    <a:outerShdw blurRad="38100" dist="38100" dir="2700000" algn="tl">
                      <a:srgbClr val="000000"/>
                    </a:outerShdw>
                  </a:effectLst>
                  <a:ea typeface="MS PGothic" pitchFamily="34" charset="-128"/>
                  <a:cs typeface="Arial" pitchFamily="34" charset="0"/>
                </a:rPr>
                <a:t> </a:t>
              </a:r>
              <a:r>
                <a:rPr lang="en-US" sz="1100" dirty="0">
                  <a:solidFill>
                    <a:schemeClr val="tx1"/>
                  </a:solidFill>
                  <a:ea typeface="MS PGothic" pitchFamily="34" charset="-128"/>
                  <a:cs typeface="Arial" pitchFamily="34" charset="0"/>
                </a:rPr>
                <a:t>Observations and Documentation</a:t>
              </a:r>
            </a:p>
          </p:txBody>
        </p:sp>
        <p:grpSp>
          <p:nvGrpSpPr>
            <p:cNvPr id="3" name="Group 15"/>
            <p:cNvGrpSpPr>
              <a:grpSpLocks/>
            </p:cNvGrpSpPr>
            <p:nvPr/>
          </p:nvGrpSpPr>
          <p:grpSpPr bwMode="auto">
            <a:xfrm>
              <a:off x="1641024" y="4124512"/>
              <a:ext cx="5867401" cy="1505951"/>
              <a:chOff x="1523512" y="3031680"/>
              <a:chExt cx="4054258" cy="1103819"/>
            </a:xfrm>
            <a:grpFill/>
          </p:grpSpPr>
          <p:sp>
            <p:nvSpPr>
              <p:cNvPr id="9" name="Rectangle 8"/>
              <p:cNvSpPr/>
              <p:nvPr/>
            </p:nvSpPr>
            <p:spPr>
              <a:xfrm>
                <a:off x="1523512" y="3031680"/>
                <a:ext cx="4054257" cy="523028"/>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anchor="ctr"/>
              <a:lstStyle/>
              <a:p>
                <a:pPr algn="ctr" defTabSz="914123">
                  <a:defRPr/>
                </a:pPr>
                <a:r>
                  <a:rPr lang="en-US" b="1" dirty="0">
                    <a:solidFill>
                      <a:srgbClr val="FFFFFF"/>
                    </a:solidFill>
                    <a:effectLst>
                      <a:outerShdw blurRad="38100" dist="38100" dir="2700000" algn="tl">
                        <a:srgbClr val="000000"/>
                      </a:outerShdw>
                    </a:effectLst>
                    <a:ea typeface="ＭＳ Ｐゴシック" pitchFamily="-106" charset="-128"/>
                    <a:cs typeface="Arial" charset="0"/>
                  </a:rPr>
                  <a:t>        </a:t>
                </a:r>
                <a:r>
                  <a:rPr lang="en-US" b="1" dirty="0">
                    <a:solidFill>
                      <a:schemeClr val="tx1"/>
                    </a:solidFill>
                    <a:ea typeface="ＭＳ Ｐゴシック" pitchFamily="-106" charset="-128"/>
                    <a:cs typeface="Arial" charset="0"/>
                  </a:rPr>
                  <a:t>Student Growth</a:t>
                </a:r>
              </a:p>
              <a:p>
                <a:pPr algn="ctr" defTabSz="914123">
                  <a:defRPr/>
                </a:pPr>
                <a:r>
                  <a:rPr lang="en-US" b="1" dirty="0">
                    <a:solidFill>
                      <a:schemeClr val="tx1"/>
                    </a:solidFill>
                    <a:ea typeface="ＭＳ Ｐゴシック" pitchFamily="-106" charset="-128"/>
                    <a:cs typeface="Arial" charset="0"/>
                  </a:rPr>
                  <a:t>       30% </a:t>
                </a:r>
              </a:p>
            </p:txBody>
          </p:sp>
          <p:sp>
            <p:nvSpPr>
              <p:cNvPr id="10" name="Rectangle 9"/>
              <p:cNvSpPr/>
              <p:nvPr/>
            </p:nvSpPr>
            <p:spPr>
              <a:xfrm>
                <a:off x="1523512" y="3554710"/>
                <a:ext cx="2118975" cy="58078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a:lstStyle/>
              <a:p>
                <a:pPr algn="ctr" defTabSz="914123">
                  <a:spcAft>
                    <a:spcPts val="301"/>
                  </a:spcAft>
                  <a:defRPr/>
                </a:pPr>
                <a:r>
                  <a:rPr lang="en-US" sz="1500" b="1" dirty="0">
                    <a:solidFill>
                      <a:schemeClr val="tx1"/>
                    </a:solidFill>
                    <a:ea typeface="ＭＳ Ｐゴシック" pitchFamily="-106" charset="-128"/>
                    <a:cs typeface="Arial" charset="0"/>
                  </a:rPr>
                  <a:t>Teachers of SGP Grades and Courses</a:t>
                </a:r>
              </a:p>
              <a:p>
                <a:pPr marL="457200" lvl="1" indent="0" defTabSz="914123">
                  <a:defRPr/>
                </a:pPr>
                <a:r>
                  <a:rPr lang="en-US" sz="1300" b="1" dirty="0">
                    <a:solidFill>
                      <a:schemeClr val="tx1"/>
                    </a:solidFill>
                    <a:effectLst>
                      <a:outerShdw blurRad="38100" dist="38100" dir="2700000" algn="tl">
                        <a:srgbClr val="000000">
                          <a:alpha val="43137"/>
                        </a:srgbClr>
                      </a:outerShdw>
                    </a:effectLst>
                    <a:ea typeface="ＭＳ Ｐゴシック" pitchFamily="-106" charset="-128"/>
                    <a:cs typeface="Arial" charset="0"/>
                  </a:rPr>
                  <a:t> </a:t>
                </a:r>
                <a:r>
                  <a:rPr lang="en-US" sz="1300" dirty="0">
                    <a:solidFill>
                      <a:schemeClr val="tx1"/>
                    </a:solidFill>
                    <a:effectLst>
                      <a:outerShdw blurRad="38100" dist="38100" dir="2700000" algn="tl">
                        <a:srgbClr val="000000">
                          <a:alpha val="43137"/>
                        </a:srgbClr>
                      </a:outerShdw>
                    </a:effectLst>
                    <a:ea typeface="ＭＳ Ｐゴシック" pitchFamily="-106" charset="-128"/>
                    <a:cs typeface="Arial" charset="0"/>
                  </a:rPr>
                  <a:t> </a:t>
                </a:r>
                <a:r>
                  <a:rPr lang="en-US" sz="1300" dirty="0">
                    <a:solidFill>
                      <a:schemeClr val="tx1"/>
                    </a:solidFill>
                    <a:ea typeface="ＭＳ Ｐゴシック" pitchFamily="-106" charset="-128"/>
                    <a:cs typeface="Arial" charset="0"/>
                  </a:rPr>
                  <a:t>-</a:t>
                </a:r>
                <a:r>
                  <a:rPr lang="en-US" sz="1300" dirty="0">
                    <a:solidFill>
                      <a:schemeClr val="tx1"/>
                    </a:solidFill>
                    <a:effectLst>
                      <a:outerShdw blurRad="38100" dist="38100" dir="2700000" algn="tl">
                        <a:srgbClr val="000000">
                          <a:alpha val="43137"/>
                        </a:srgbClr>
                      </a:outerShdw>
                    </a:effectLst>
                    <a:ea typeface="ＭＳ Ｐゴシック" pitchFamily="-106" charset="-128"/>
                    <a:cs typeface="Arial" charset="0"/>
                  </a:rPr>
                  <a:t> </a:t>
                </a:r>
                <a:r>
                  <a:rPr lang="en-US" sz="1300" dirty="0">
                    <a:solidFill>
                      <a:schemeClr val="tx1"/>
                    </a:solidFill>
                    <a:ea typeface="ＭＳ Ｐゴシック" pitchFamily="-106" charset="-128"/>
                    <a:cs typeface="Arial" charset="0"/>
                  </a:rPr>
                  <a:t>Student Growth Percentiles </a:t>
                </a:r>
              </a:p>
              <a:p>
                <a:pPr marL="457200" lvl="1" indent="0" defTabSz="914123">
                  <a:defRPr/>
                </a:pPr>
                <a:r>
                  <a:rPr lang="en-US" sz="1300" dirty="0">
                    <a:solidFill>
                      <a:srgbClr val="F8F8F8"/>
                    </a:solidFill>
                    <a:ea typeface="ＭＳ Ｐゴシック" pitchFamily="-106" charset="-128"/>
                    <a:cs typeface="Arial" charset="0"/>
                  </a:rPr>
                  <a:t>  </a:t>
                </a:r>
                <a:r>
                  <a:rPr lang="en-US" sz="1300" dirty="0">
                    <a:solidFill>
                      <a:srgbClr val="F8F8F8"/>
                    </a:solidFill>
                    <a:effectLst>
                      <a:outerShdw blurRad="38100" dist="38100" dir="2700000" algn="tl">
                        <a:srgbClr val="000000">
                          <a:alpha val="43137"/>
                        </a:srgbClr>
                      </a:outerShdw>
                    </a:effectLst>
                    <a:ea typeface="ＭＳ Ｐゴシック" pitchFamily="-106" charset="-128"/>
                    <a:cs typeface="Arial" charset="0"/>
                  </a:rPr>
                  <a:t> </a:t>
                </a:r>
              </a:p>
            </p:txBody>
          </p:sp>
          <p:sp>
            <p:nvSpPr>
              <p:cNvPr id="11" name="Rectangle 10"/>
              <p:cNvSpPr/>
              <p:nvPr/>
            </p:nvSpPr>
            <p:spPr>
              <a:xfrm>
                <a:off x="3631154" y="3554708"/>
                <a:ext cx="1946616" cy="58079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52" tIns="34226" rIns="68452" bIns="34226"/>
              <a:lstStyle/>
              <a:p>
                <a:pPr algn="ctr" defTabSz="914123">
                  <a:spcAft>
                    <a:spcPts val="301"/>
                  </a:spcAft>
                  <a:defRPr/>
                </a:pPr>
                <a:r>
                  <a:rPr lang="en-US" sz="1500" b="1" dirty="0">
                    <a:solidFill>
                      <a:schemeClr val="tx1"/>
                    </a:solidFill>
                    <a:ea typeface="ＭＳ Ｐゴシック" pitchFamily="-106" charset="-128"/>
                    <a:cs typeface="Arial" charset="0"/>
                  </a:rPr>
                  <a:t>Teachers of Non-SGP Grades and Courses</a:t>
                </a:r>
              </a:p>
              <a:p>
                <a:pPr algn="ctr" defTabSz="914123">
                  <a:spcAft>
                    <a:spcPts val="301"/>
                  </a:spcAft>
                  <a:defRPr/>
                </a:pPr>
                <a:r>
                  <a:rPr lang="en-US" sz="1200" dirty="0">
                    <a:solidFill>
                      <a:schemeClr val="tx1"/>
                    </a:solidFill>
                    <a:effectLst>
                      <a:outerShdw blurRad="38100" dist="38100" dir="2700000" algn="tl">
                        <a:srgbClr val="000000">
                          <a:alpha val="43137"/>
                        </a:srgbClr>
                      </a:outerShdw>
                    </a:effectLst>
                    <a:ea typeface="ＭＳ Ｐゴシック" pitchFamily="-106" charset="-128"/>
                    <a:cs typeface="Arial" charset="0"/>
                  </a:rPr>
                  <a:t>  </a:t>
                </a:r>
                <a:r>
                  <a:rPr lang="en-US" sz="1300" dirty="0">
                    <a:solidFill>
                      <a:schemeClr val="tx1"/>
                    </a:solidFill>
                    <a:ea typeface="ＭＳ Ｐゴシック" pitchFamily="-106" charset="-128"/>
                    <a:cs typeface="Arial" charset="0"/>
                  </a:rPr>
                  <a:t>- LEA Determined Measures</a:t>
                </a:r>
              </a:p>
            </p:txBody>
          </p:sp>
        </p:grpSp>
        <p:cxnSp>
          <p:nvCxnSpPr>
            <p:cNvPr id="12" name="Straight Connector 11"/>
            <p:cNvCxnSpPr/>
            <p:nvPr/>
          </p:nvCxnSpPr>
          <p:spPr>
            <a:xfrm>
              <a:off x="1577798" y="2590702"/>
              <a:ext cx="5941345" cy="644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06394" y="2590927"/>
              <a:ext cx="0" cy="306083"/>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20825" y="2584483"/>
              <a:ext cx="0" cy="30447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4</a:t>
            </a:fld>
            <a:endParaRPr lang="en-US" dirty="0">
              <a:solidFill>
                <a:prstClr val="white"/>
              </a:solidFill>
            </a:endParaRPr>
          </a:p>
        </p:txBody>
      </p:sp>
      <p:sp>
        <p:nvSpPr>
          <p:cNvPr id="16" name="Date Placeholder 15"/>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Tree>
    <p:extLst>
      <p:ext uri="{BB962C8B-B14F-4D97-AF65-F5344CB8AC3E}">
        <p14:creationId xmlns:p14="http://schemas.microsoft.com/office/powerpoint/2010/main" val="1159291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868" y="1510776"/>
            <a:ext cx="8248650" cy="4351338"/>
          </a:xfrm>
        </p:spPr>
        <p:txBody>
          <a:bodyPr>
            <a:normAutofit/>
          </a:bodyPr>
          <a:lstStyle/>
          <a:p>
            <a:pPr marL="342900" indent="-342900" algn="l">
              <a:buFont typeface="Arial" pitchFamily="34" charset="0"/>
              <a:buChar char="•"/>
            </a:pPr>
            <a:r>
              <a:rPr lang="en-US" sz="2000" b="0" dirty="0"/>
              <a:t>Creating a more student-centered classroom does not have to be difficult. </a:t>
            </a:r>
          </a:p>
          <a:p>
            <a:pPr marL="342900" indent="-342900" algn="l">
              <a:buFont typeface="Arial" pitchFamily="34" charset="0"/>
              <a:buChar char="•"/>
            </a:pPr>
            <a:r>
              <a:rPr lang="en-US" sz="2000" dirty="0"/>
              <a:t>Here are some techniques for making the student an integral part of a teacher’s current instructional process. </a:t>
            </a:r>
          </a:p>
          <a:p>
            <a:pPr marL="0" indent="0" algn="just">
              <a:buNone/>
            </a:pPr>
            <a:endParaRPr lang="en-US" sz="2200" dirty="0"/>
          </a:p>
        </p:txBody>
      </p:sp>
      <p:sp>
        <p:nvSpPr>
          <p:cNvPr id="4" name="Date Placeholder 3"/>
          <p:cNvSpPr>
            <a:spLocks noGrp="1"/>
          </p:cNvSpPr>
          <p:nvPr>
            <p:ph type="dt" sz="half" idx="2"/>
          </p:nvPr>
        </p:nvSpPr>
        <p:spPr/>
        <p:txBody>
          <a:bodyPr/>
          <a:lstStyle/>
          <a:p>
            <a:r>
              <a:rPr lang="en-US"/>
              <a:t>1/15/2018</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40</a:t>
            </a:fld>
            <a:endParaRPr lang="en-US" dirty="0"/>
          </a:p>
        </p:txBody>
      </p:sp>
      <p:sp>
        <p:nvSpPr>
          <p:cNvPr id="6" name="Title 1"/>
          <p:cNvSpPr>
            <a:spLocks noGrp="1"/>
          </p:cNvSpPr>
          <p:nvPr>
            <p:ph type="title"/>
          </p:nvPr>
        </p:nvSpPr>
        <p:spPr>
          <a:xfrm>
            <a:off x="203951" y="119019"/>
            <a:ext cx="6316630" cy="1146256"/>
          </a:xfrm>
        </p:spPr>
        <p:txBody>
          <a:bodyPr>
            <a:noAutofit/>
          </a:bodyPr>
          <a:lstStyle/>
          <a:p>
            <a:r>
              <a:rPr lang="en-US" sz="4000" dirty="0"/>
              <a:t>Student-Centered: </a:t>
            </a:r>
            <a:br>
              <a:rPr lang="en-US" sz="4000" dirty="0"/>
            </a:br>
            <a:r>
              <a:rPr lang="en-US" sz="4000" dirty="0"/>
              <a:t>Possible Techniques</a:t>
            </a:r>
          </a:p>
        </p:txBody>
      </p:sp>
      <p:grpSp>
        <p:nvGrpSpPr>
          <p:cNvPr id="2" name="Group 1"/>
          <p:cNvGrpSpPr/>
          <p:nvPr/>
        </p:nvGrpSpPr>
        <p:grpSpPr>
          <a:xfrm>
            <a:off x="790576" y="2814104"/>
            <a:ext cx="7677149" cy="3427207"/>
            <a:chOff x="704849" y="2497247"/>
            <a:chExt cx="7677149" cy="3311160"/>
          </a:xfrm>
        </p:grpSpPr>
        <p:sp>
          <p:nvSpPr>
            <p:cNvPr id="8" name="Freeform 7"/>
            <p:cNvSpPr/>
            <p:nvPr/>
          </p:nvSpPr>
          <p:spPr>
            <a:xfrm>
              <a:off x="704850" y="3030060"/>
              <a:ext cx="1919287" cy="2778347"/>
            </a:xfrm>
            <a:custGeom>
              <a:avLst/>
              <a:gdLst>
                <a:gd name="connsiteX0" fmla="*/ 0 w 1919287"/>
                <a:gd name="connsiteY0" fmla="*/ 0 h 2778347"/>
                <a:gd name="connsiteX1" fmla="*/ 1919287 w 1919287"/>
                <a:gd name="connsiteY1" fmla="*/ 0 h 2778347"/>
                <a:gd name="connsiteX2" fmla="*/ 1919287 w 1919287"/>
                <a:gd name="connsiteY2" fmla="*/ 2778347 h 2778347"/>
                <a:gd name="connsiteX3" fmla="*/ 0 w 1919287"/>
                <a:gd name="connsiteY3" fmla="*/ 2778347 h 2778347"/>
                <a:gd name="connsiteX4" fmla="*/ 0 w 1919287"/>
                <a:gd name="connsiteY4" fmla="*/ 0 h 277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287" h="2778347">
                  <a:moveTo>
                    <a:pt x="0" y="0"/>
                  </a:moveTo>
                  <a:lnTo>
                    <a:pt x="1919287" y="0"/>
                  </a:lnTo>
                  <a:lnTo>
                    <a:pt x="1919287" y="2778347"/>
                  </a:lnTo>
                  <a:lnTo>
                    <a:pt x="0" y="2778347"/>
                  </a:lnTo>
                  <a:lnTo>
                    <a:pt x="0" y="0"/>
                  </a:lnTo>
                  <a:close/>
                </a:path>
              </a:pathLst>
            </a:custGeom>
            <a:ln w="38100"/>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kern="1200" dirty="0"/>
                <a:t>Student Choice and Autonomy</a:t>
              </a:r>
              <a:r>
                <a:rPr lang="en-US" sz="1300" kern="1200" dirty="0"/>
                <a:t> </a:t>
              </a:r>
            </a:p>
            <a:p>
              <a:pPr lvl="0" algn="ctr" defTabSz="800100">
                <a:lnSpc>
                  <a:spcPct val="90000"/>
                </a:lnSpc>
                <a:spcBef>
                  <a:spcPct val="0"/>
                </a:spcBef>
                <a:spcAft>
                  <a:spcPct val="35000"/>
                </a:spcAft>
              </a:pPr>
              <a:endParaRPr lang="en-US" sz="1400" kern="1200" dirty="0"/>
            </a:p>
            <a:p>
              <a:pPr lvl="0" algn="ctr" defTabSz="800100">
                <a:lnSpc>
                  <a:spcPct val="90000"/>
                </a:lnSpc>
                <a:spcBef>
                  <a:spcPct val="0"/>
                </a:spcBef>
                <a:spcAft>
                  <a:spcPct val="35000"/>
                </a:spcAft>
              </a:pPr>
              <a:endParaRPr lang="en-US" sz="1200" kern="1200" dirty="0"/>
            </a:p>
            <a:p>
              <a:pPr lvl="0" algn="ctr" defTabSz="800100">
                <a:spcBef>
                  <a:spcPct val="0"/>
                </a:spcBef>
              </a:pPr>
              <a:endParaRPr lang="en-US" sz="1200" kern="1200" dirty="0"/>
            </a:p>
            <a:p>
              <a:pPr lvl="0" algn="ctr" defTabSz="800100">
                <a:spcBef>
                  <a:spcPct val="0"/>
                </a:spcBef>
              </a:pPr>
              <a:r>
                <a:rPr lang="en-US" sz="1600" kern="1200" dirty="0"/>
                <a:t>Providing classroom and homework assignment options, as well as, allowing students to design seating plans</a:t>
              </a:r>
            </a:p>
          </p:txBody>
        </p:sp>
        <p:sp>
          <p:nvSpPr>
            <p:cNvPr id="10" name="Freeform 9"/>
            <p:cNvSpPr/>
            <p:nvPr/>
          </p:nvSpPr>
          <p:spPr>
            <a:xfrm>
              <a:off x="2624136" y="3030060"/>
              <a:ext cx="1919287" cy="2778347"/>
            </a:xfrm>
            <a:custGeom>
              <a:avLst/>
              <a:gdLst>
                <a:gd name="connsiteX0" fmla="*/ 0 w 1919287"/>
                <a:gd name="connsiteY0" fmla="*/ 0 h 2778347"/>
                <a:gd name="connsiteX1" fmla="*/ 1919287 w 1919287"/>
                <a:gd name="connsiteY1" fmla="*/ 0 h 2778347"/>
                <a:gd name="connsiteX2" fmla="*/ 1919287 w 1919287"/>
                <a:gd name="connsiteY2" fmla="*/ 2778347 h 2778347"/>
                <a:gd name="connsiteX3" fmla="*/ 0 w 1919287"/>
                <a:gd name="connsiteY3" fmla="*/ 2778347 h 2778347"/>
                <a:gd name="connsiteX4" fmla="*/ 0 w 1919287"/>
                <a:gd name="connsiteY4" fmla="*/ 0 h 277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287" h="2778347">
                  <a:moveTo>
                    <a:pt x="0" y="0"/>
                  </a:moveTo>
                  <a:lnTo>
                    <a:pt x="1919287" y="0"/>
                  </a:lnTo>
                  <a:lnTo>
                    <a:pt x="1919287" y="2778347"/>
                  </a:lnTo>
                  <a:lnTo>
                    <a:pt x="0" y="2778347"/>
                  </a:lnTo>
                  <a:lnTo>
                    <a:pt x="0" y="0"/>
                  </a:lnTo>
                  <a:close/>
                </a:path>
              </a:pathLst>
            </a:custGeom>
            <a:ln w="38100"/>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b="1" kern="1200" dirty="0"/>
                <a:t>Explicit Instruction and Open-Ended Questions</a:t>
              </a:r>
              <a:endParaRPr lang="en-US" sz="800" kern="1200" dirty="0"/>
            </a:p>
            <a:p>
              <a:pPr lvl="0" algn="ctr" defTabSz="666750">
                <a:lnSpc>
                  <a:spcPct val="90000"/>
                </a:lnSpc>
                <a:spcBef>
                  <a:spcPct val="0"/>
                </a:spcBef>
                <a:spcAft>
                  <a:spcPct val="35000"/>
                </a:spcAft>
              </a:pPr>
              <a:endParaRPr lang="en-US" sz="1000" kern="1200" dirty="0"/>
            </a:p>
            <a:p>
              <a:pPr lvl="0" algn="ctr" defTabSz="666750">
                <a:spcBef>
                  <a:spcPct val="0"/>
                </a:spcBef>
              </a:pPr>
              <a:endParaRPr lang="en-US" sz="1600" kern="1200" dirty="0"/>
            </a:p>
            <a:p>
              <a:pPr lvl="0" algn="ctr" defTabSz="666750">
                <a:spcBef>
                  <a:spcPct val="0"/>
                </a:spcBef>
              </a:pPr>
              <a:r>
                <a:rPr lang="en-US" sz="1600" kern="1200" dirty="0"/>
                <a:t>Students problem solve, are active participants in what is going on, and have reassurance their thoughts matter </a:t>
              </a:r>
            </a:p>
          </p:txBody>
        </p:sp>
        <p:sp>
          <p:nvSpPr>
            <p:cNvPr id="11" name="Freeform 10"/>
            <p:cNvSpPr/>
            <p:nvPr/>
          </p:nvSpPr>
          <p:spPr>
            <a:xfrm>
              <a:off x="4543423" y="3030060"/>
              <a:ext cx="1919287" cy="2778347"/>
            </a:xfrm>
            <a:custGeom>
              <a:avLst/>
              <a:gdLst>
                <a:gd name="connsiteX0" fmla="*/ 0 w 1919287"/>
                <a:gd name="connsiteY0" fmla="*/ 0 h 2778347"/>
                <a:gd name="connsiteX1" fmla="*/ 1919287 w 1919287"/>
                <a:gd name="connsiteY1" fmla="*/ 0 h 2778347"/>
                <a:gd name="connsiteX2" fmla="*/ 1919287 w 1919287"/>
                <a:gd name="connsiteY2" fmla="*/ 2778347 h 2778347"/>
                <a:gd name="connsiteX3" fmla="*/ 0 w 1919287"/>
                <a:gd name="connsiteY3" fmla="*/ 2778347 h 2778347"/>
                <a:gd name="connsiteX4" fmla="*/ 0 w 1919287"/>
                <a:gd name="connsiteY4" fmla="*/ 0 h 277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287" h="2778347">
                  <a:moveTo>
                    <a:pt x="0" y="0"/>
                  </a:moveTo>
                  <a:lnTo>
                    <a:pt x="1919287" y="0"/>
                  </a:lnTo>
                  <a:lnTo>
                    <a:pt x="1919287" y="2778347"/>
                  </a:lnTo>
                  <a:lnTo>
                    <a:pt x="0" y="2778347"/>
                  </a:lnTo>
                  <a:lnTo>
                    <a:pt x="0" y="0"/>
                  </a:lnTo>
                  <a:close/>
                </a:path>
              </a:pathLst>
            </a:custGeom>
            <a:ln w="38100"/>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b="1" kern="1200" dirty="0"/>
                <a:t>Encourage Group and Service-Learning Projects</a:t>
              </a:r>
            </a:p>
            <a:p>
              <a:pPr lvl="0" algn="ctr" defTabSz="711200">
                <a:lnSpc>
                  <a:spcPct val="90000"/>
                </a:lnSpc>
                <a:spcBef>
                  <a:spcPct val="0"/>
                </a:spcBef>
                <a:spcAft>
                  <a:spcPct val="35000"/>
                </a:spcAft>
              </a:pPr>
              <a:endParaRPr lang="en-US" sz="800" kern="1200" dirty="0"/>
            </a:p>
            <a:p>
              <a:pPr lvl="0" algn="ctr" defTabSz="711200">
                <a:spcBef>
                  <a:spcPct val="0"/>
                </a:spcBef>
              </a:pPr>
              <a:endParaRPr lang="en-US" sz="1600" kern="1200" dirty="0"/>
            </a:p>
            <a:p>
              <a:pPr lvl="0" algn="ctr" defTabSz="711200">
                <a:spcBef>
                  <a:spcPct val="0"/>
                </a:spcBef>
              </a:pPr>
              <a:endParaRPr lang="en-US" sz="200" kern="1200" dirty="0"/>
            </a:p>
            <a:p>
              <a:pPr lvl="0" algn="ctr" defTabSz="711200">
                <a:spcBef>
                  <a:spcPct val="0"/>
                </a:spcBef>
              </a:pPr>
              <a:endParaRPr lang="en-US" sz="100" kern="1200" dirty="0"/>
            </a:p>
            <a:p>
              <a:pPr lvl="0" algn="ctr" defTabSz="711200">
                <a:spcBef>
                  <a:spcPct val="0"/>
                </a:spcBef>
              </a:pPr>
              <a:r>
                <a:rPr lang="en-US" sz="1600" kern="1200" dirty="0"/>
                <a:t>Help students gain appreciation for diversity, respect for differing points of view, and see their role in the world </a:t>
              </a:r>
            </a:p>
          </p:txBody>
        </p:sp>
        <p:sp>
          <p:nvSpPr>
            <p:cNvPr id="12" name="Freeform 11"/>
            <p:cNvSpPr/>
            <p:nvPr/>
          </p:nvSpPr>
          <p:spPr>
            <a:xfrm>
              <a:off x="6462710" y="3030060"/>
              <a:ext cx="1919287" cy="2778347"/>
            </a:xfrm>
            <a:custGeom>
              <a:avLst/>
              <a:gdLst>
                <a:gd name="connsiteX0" fmla="*/ 0 w 1919287"/>
                <a:gd name="connsiteY0" fmla="*/ 0 h 2778347"/>
                <a:gd name="connsiteX1" fmla="*/ 1919287 w 1919287"/>
                <a:gd name="connsiteY1" fmla="*/ 0 h 2778347"/>
                <a:gd name="connsiteX2" fmla="*/ 1919287 w 1919287"/>
                <a:gd name="connsiteY2" fmla="*/ 2778347 h 2778347"/>
                <a:gd name="connsiteX3" fmla="*/ 0 w 1919287"/>
                <a:gd name="connsiteY3" fmla="*/ 2778347 h 2778347"/>
                <a:gd name="connsiteX4" fmla="*/ 0 w 1919287"/>
                <a:gd name="connsiteY4" fmla="*/ 0 h 277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287" h="2778347">
                  <a:moveTo>
                    <a:pt x="0" y="0"/>
                  </a:moveTo>
                  <a:lnTo>
                    <a:pt x="1919287" y="0"/>
                  </a:lnTo>
                  <a:lnTo>
                    <a:pt x="1919287" y="2778347"/>
                  </a:lnTo>
                  <a:lnTo>
                    <a:pt x="0" y="2778347"/>
                  </a:lnTo>
                  <a:lnTo>
                    <a:pt x="0" y="0"/>
                  </a:lnTo>
                  <a:close/>
                </a:path>
              </a:pathLst>
            </a:custGeom>
            <a:ln w="38100"/>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lgn="ctr" defTabSz="711200">
                <a:spcBef>
                  <a:spcPct val="0"/>
                </a:spcBef>
              </a:pPr>
              <a:r>
                <a:rPr lang="en-US" b="1" kern="1200" dirty="0"/>
                <a:t>Individual </a:t>
              </a:r>
            </a:p>
            <a:p>
              <a:pPr lvl="0" algn="ctr" defTabSz="711200">
                <a:spcBef>
                  <a:spcPct val="0"/>
                </a:spcBef>
              </a:pPr>
              <a:r>
                <a:rPr lang="en-US" b="1" kern="1200" dirty="0"/>
                <a:t>Self-Paced Assignments</a:t>
              </a:r>
            </a:p>
            <a:p>
              <a:pPr lvl="0" algn="ctr" defTabSz="711200">
                <a:lnSpc>
                  <a:spcPct val="90000"/>
                </a:lnSpc>
                <a:spcBef>
                  <a:spcPct val="0"/>
                </a:spcBef>
                <a:spcAft>
                  <a:spcPct val="35000"/>
                </a:spcAft>
              </a:pPr>
              <a:endParaRPr lang="en-US" sz="800" kern="1200" dirty="0"/>
            </a:p>
            <a:p>
              <a:pPr lvl="0" algn="ctr" defTabSz="711200">
                <a:lnSpc>
                  <a:spcPct val="90000"/>
                </a:lnSpc>
                <a:spcBef>
                  <a:spcPct val="0"/>
                </a:spcBef>
              </a:pPr>
              <a:endParaRPr lang="en-US" sz="1000" kern="1200" dirty="0"/>
            </a:p>
            <a:p>
              <a:pPr lvl="0" algn="ctr" defTabSz="711200">
                <a:spcBef>
                  <a:spcPct val="0"/>
                </a:spcBef>
              </a:pPr>
              <a:endParaRPr lang="en-US" sz="800" kern="1200" dirty="0"/>
            </a:p>
            <a:p>
              <a:pPr lvl="0" algn="ctr" defTabSz="711200">
                <a:spcBef>
                  <a:spcPct val="0"/>
                </a:spcBef>
              </a:pPr>
              <a:endParaRPr lang="en-US" sz="200" kern="1200" dirty="0"/>
            </a:p>
            <a:p>
              <a:pPr lvl="0" algn="ctr" defTabSz="711200">
                <a:spcBef>
                  <a:spcPct val="0"/>
                </a:spcBef>
              </a:pPr>
              <a:r>
                <a:rPr lang="en-US" sz="1600" kern="1200" dirty="0"/>
                <a:t>Move through material at a rate that fits each student’s needs, which should </a:t>
              </a:r>
            </a:p>
            <a:p>
              <a:pPr lvl="0" algn="ctr" defTabSz="711200">
                <a:spcBef>
                  <a:spcPct val="0"/>
                </a:spcBef>
              </a:pPr>
              <a:r>
                <a:rPr lang="en-US" sz="1600" kern="1200" dirty="0"/>
                <a:t>support a deeper understanding</a:t>
              </a:r>
            </a:p>
          </p:txBody>
        </p:sp>
        <p:sp>
          <p:nvSpPr>
            <p:cNvPr id="13" name="Rectangle 12"/>
            <p:cNvSpPr/>
            <p:nvPr/>
          </p:nvSpPr>
          <p:spPr>
            <a:xfrm>
              <a:off x="704849" y="2497247"/>
              <a:ext cx="7677149" cy="308705"/>
            </a:xfrm>
            <a:prstGeom prst="rect">
              <a:avLst/>
            </a:prstGeom>
          </p:spPr>
          <p:style>
            <a:lnRef idx="0">
              <a:schemeClr val="accent6">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hueOff val="0"/>
                <a:satOff val="0"/>
                <a:lumOff val="0"/>
                <a:alphaOff val="0"/>
              </a:schemeClr>
            </a:fontRef>
          </p:style>
        </p:sp>
      </p:grpSp>
      <p:sp>
        <p:nvSpPr>
          <p:cNvPr id="14" name="TextBox 13"/>
          <p:cNvSpPr txBox="1"/>
          <p:nvPr/>
        </p:nvSpPr>
        <p:spPr>
          <a:xfrm>
            <a:off x="790576" y="2694099"/>
            <a:ext cx="7677147" cy="461665"/>
          </a:xfrm>
          <a:prstGeom prst="rect">
            <a:avLst/>
          </a:prstGeom>
          <a:solidFill>
            <a:schemeClr val="accent6">
              <a:lumMod val="60000"/>
              <a:lumOff val="40000"/>
            </a:schemeClr>
          </a:solidFill>
          <a:ln w="38100">
            <a:solidFill>
              <a:schemeClr val="tx1"/>
            </a:solidFill>
          </a:ln>
        </p:spPr>
        <p:txBody>
          <a:bodyPr wrap="square" rtlCol="0">
            <a:spAutoFit/>
          </a:bodyPr>
          <a:lstStyle/>
          <a:p>
            <a:pPr algn="ctr"/>
            <a:r>
              <a:rPr lang="en-US" sz="2400" b="1" dirty="0"/>
              <a:t>Incorporating Student-Centered Techniques into Lessons</a:t>
            </a:r>
          </a:p>
        </p:txBody>
      </p:sp>
      <p:sp>
        <p:nvSpPr>
          <p:cNvPr id="9" name="TextBox 8">
            <a:extLst>
              <a:ext uri="{FF2B5EF4-FFF2-40B4-BE49-F238E27FC236}">
                <a16:creationId xmlns:a16="http://schemas.microsoft.com/office/drawing/2014/main" id="{3F59D24B-0F6D-4568-97DE-8FC8D4E3BE7F}"/>
              </a:ext>
            </a:extLst>
          </p:cNvPr>
          <p:cNvSpPr txBox="1"/>
          <p:nvPr/>
        </p:nvSpPr>
        <p:spPr>
          <a:xfrm>
            <a:off x="6010275" y="2199862"/>
            <a:ext cx="1381125" cy="369332"/>
          </a:xfrm>
          <a:prstGeom prst="rect">
            <a:avLst/>
          </a:prstGeom>
          <a:noFill/>
        </p:spPr>
        <p:txBody>
          <a:bodyPr wrap="square" rtlCol="0">
            <a:spAutoFit/>
          </a:bodyPr>
          <a:lstStyle/>
          <a:p>
            <a:r>
              <a:rPr lang="en-US" dirty="0">
                <a:solidFill>
                  <a:srgbClr val="FF0000"/>
                </a:solidFill>
              </a:rPr>
              <a:t>Handout 1</a:t>
            </a:r>
          </a:p>
        </p:txBody>
      </p:sp>
    </p:spTree>
    <p:extLst>
      <p:ext uri="{BB962C8B-B14F-4D97-AF65-F5344CB8AC3E}">
        <p14:creationId xmlns:p14="http://schemas.microsoft.com/office/powerpoint/2010/main" val="181148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41</a:t>
            </a:fld>
            <a:endParaRPr lang="en-US" dirty="0">
              <a:solidFill>
                <a:prstClr val="white"/>
              </a:solidFill>
            </a:endParaRPr>
          </a:p>
        </p:txBody>
      </p:sp>
      <p:sp>
        <p:nvSpPr>
          <p:cNvPr id="8" name="Title 1"/>
          <p:cNvSpPr>
            <a:spLocks noGrp="1"/>
          </p:cNvSpPr>
          <p:nvPr>
            <p:ph type="title"/>
          </p:nvPr>
        </p:nvSpPr>
        <p:spPr>
          <a:xfrm>
            <a:off x="243805" y="175938"/>
            <a:ext cx="7284046" cy="1037584"/>
          </a:xfrm>
        </p:spPr>
        <p:txBody>
          <a:bodyPr>
            <a:noAutofit/>
          </a:bodyPr>
          <a:lstStyle/>
          <a:p>
            <a:r>
              <a:rPr lang="en-US" altLang="en-US" sz="2800" dirty="0">
                <a:solidFill>
                  <a:prstClr val="black"/>
                </a:solidFill>
                <a:ea typeface="MS PGothic" panose="020B0600070205080204" pitchFamily="34" charset="-128"/>
              </a:rPr>
              <a:t>Teaching and Learning at High Levels: </a:t>
            </a:r>
            <a:br>
              <a:rPr lang="en-US" altLang="en-US" sz="3600" dirty="0">
                <a:solidFill>
                  <a:prstClr val="black"/>
                </a:solidFill>
                <a:ea typeface="MS PGothic" panose="020B0600070205080204" pitchFamily="34" charset="-128"/>
              </a:rPr>
            </a:br>
            <a:r>
              <a:rPr lang="en-US" altLang="en-US" sz="3600" dirty="0">
                <a:solidFill>
                  <a:prstClr val="black"/>
                </a:solidFill>
                <a:ea typeface="MS PGothic" panose="020B0600070205080204" pitchFamily="34" charset="-128"/>
              </a:rPr>
              <a:t>What is Rigor?                      </a:t>
            </a:r>
            <a:r>
              <a:rPr lang="en-US" altLang="en-US" sz="1600" dirty="0">
                <a:solidFill>
                  <a:srgbClr val="FF0000"/>
                </a:solidFill>
                <a:latin typeface="+mn-lt"/>
                <a:ea typeface="MS PGothic" panose="020B0600070205080204" pitchFamily="34" charset="-128"/>
              </a:rPr>
              <a:t>Handout 2</a:t>
            </a:r>
            <a:endParaRPr lang="en-US" sz="1600" dirty="0">
              <a:solidFill>
                <a:srgbClr val="FF0000"/>
              </a:solidFill>
              <a:latin typeface="+mn-lt"/>
            </a:endParaRPr>
          </a:p>
        </p:txBody>
      </p:sp>
      <p:pic>
        <p:nvPicPr>
          <p:cNvPr id="10" name="Picture 5" descr="C:\Users\tawni taylor\AppData\Local\Microsoft\Windows\Temporary Internet Files\Content.IE5\N2JY08JK\rigo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9581" y="4470103"/>
            <a:ext cx="1228725" cy="17264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584324480"/>
              </p:ext>
            </p:extLst>
          </p:nvPr>
        </p:nvGraphicFramePr>
        <p:xfrm>
          <a:off x="304800" y="1522632"/>
          <a:ext cx="7102550" cy="4673908"/>
        </p:xfrm>
        <a:graphic>
          <a:graphicData uri="http://schemas.openxmlformats.org/drawingml/2006/table">
            <a:tbl>
              <a:tblPr firstRow="1" bandRow="1">
                <a:tableStyleId>{72833802-FEF1-4C79-8D5D-14CF1EAF98D9}</a:tableStyleId>
              </a:tblPr>
              <a:tblGrid>
                <a:gridCol w="3561908">
                  <a:extLst>
                    <a:ext uri="{9D8B030D-6E8A-4147-A177-3AD203B41FA5}">
                      <a16:colId xmlns:a16="http://schemas.microsoft.com/office/drawing/2014/main" val="20000"/>
                    </a:ext>
                  </a:extLst>
                </a:gridCol>
                <a:gridCol w="3540642">
                  <a:extLst>
                    <a:ext uri="{9D8B030D-6E8A-4147-A177-3AD203B41FA5}">
                      <a16:colId xmlns:a16="http://schemas.microsoft.com/office/drawing/2014/main" val="20001"/>
                    </a:ext>
                  </a:extLst>
                </a:gridCol>
              </a:tblGrid>
              <a:tr h="462946">
                <a:tc>
                  <a:txBody>
                    <a:bodyPr/>
                    <a:lstStyle/>
                    <a:p>
                      <a:pPr algn="ctr"/>
                      <a:r>
                        <a:rPr lang="en-US" sz="2400" dirty="0"/>
                        <a:t>Rigor Is Not</a:t>
                      </a:r>
                    </a:p>
                  </a:txBody>
                  <a:tcPr/>
                </a:tc>
                <a:tc>
                  <a:txBody>
                    <a:bodyPr/>
                    <a:lstStyle/>
                    <a:p>
                      <a:pPr algn="ctr"/>
                      <a:r>
                        <a:rPr lang="en-US" sz="2400" dirty="0"/>
                        <a:t>Rigor</a:t>
                      </a:r>
                      <a:r>
                        <a:rPr lang="en-US" sz="2400" baseline="0" dirty="0"/>
                        <a:t> Is </a:t>
                      </a:r>
                      <a:endParaRPr lang="en-US" sz="2400" dirty="0"/>
                    </a:p>
                  </a:txBody>
                  <a:tcPr/>
                </a:tc>
                <a:extLst>
                  <a:ext uri="{0D108BD9-81ED-4DB2-BD59-A6C34878D82A}">
                    <a16:rowId xmlns:a16="http://schemas.microsoft.com/office/drawing/2014/main" val="10000"/>
                  </a:ext>
                </a:extLst>
              </a:tr>
              <a:tr h="4210962">
                <a:tc>
                  <a:txBody>
                    <a:bodyPr/>
                    <a:lstStyle/>
                    <a:p>
                      <a:pPr marL="285750" indent="-285750" algn="l">
                        <a:buFont typeface="Wingdings" pitchFamily="2" charset="2"/>
                        <a:buChar char="§"/>
                      </a:pPr>
                      <a:r>
                        <a:rPr lang="en-US" sz="2100" dirty="0"/>
                        <a:t>A belief that the goal</a:t>
                      </a:r>
                      <a:r>
                        <a:rPr lang="en-US" sz="2100" baseline="0" dirty="0"/>
                        <a:t> is for students to follow the explicit directions and goals set by their teachers.</a:t>
                      </a:r>
                    </a:p>
                    <a:p>
                      <a:pPr marL="285750" indent="-285750" algn="l">
                        <a:buFont typeface="Wingdings" pitchFamily="2" charset="2"/>
                        <a:buChar char="§"/>
                      </a:pPr>
                      <a:endParaRPr lang="en-US" sz="2100" baseline="0" dirty="0"/>
                    </a:p>
                    <a:p>
                      <a:pPr marL="285750" indent="-285750" algn="l">
                        <a:buFont typeface="Wingdings" pitchFamily="2" charset="2"/>
                        <a:buChar char="§"/>
                      </a:pPr>
                      <a:r>
                        <a:rPr lang="en-US" sz="2100" baseline="0" dirty="0"/>
                        <a:t>More work.</a:t>
                      </a:r>
                    </a:p>
                    <a:p>
                      <a:pPr marL="285750" indent="-285750" algn="l">
                        <a:buFont typeface="Wingdings" pitchFamily="2" charset="2"/>
                        <a:buChar char="§"/>
                      </a:pPr>
                      <a:endParaRPr lang="en-US" sz="2100" baseline="0" dirty="0"/>
                    </a:p>
                    <a:p>
                      <a:pPr marL="285750" indent="-285750" algn="l">
                        <a:buFont typeface="Wingdings" pitchFamily="2" charset="2"/>
                        <a:buChar char="§"/>
                      </a:pPr>
                      <a:r>
                        <a:rPr lang="en-US" sz="2100" baseline="0" dirty="0"/>
                        <a:t>Memorizing more facts and information.</a:t>
                      </a:r>
                    </a:p>
                    <a:p>
                      <a:pPr marL="285750" indent="-285750" algn="l">
                        <a:buFont typeface="Wingdings" pitchFamily="2" charset="2"/>
                        <a:buChar char="§"/>
                      </a:pPr>
                      <a:endParaRPr lang="en-US" sz="2100" baseline="0" dirty="0"/>
                    </a:p>
                    <a:p>
                      <a:pPr marL="285750" indent="-285750" algn="l">
                        <a:buFont typeface="Wingdings" pitchFamily="2" charset="2"/>
                        <a:buChar char="§"/>
                      </a:pPr>
                      <a:r>
                        <a:rPr lang="en-US" sz="2100" baseline="0" dirty="0"/>
                        <a:t>Learning more concepts at a surface level.</a:t>
                      </a:r>
                      <a:endParaRPr lang="en-US" sz="2100" dirty="0"/>
                    </a:p>
                  </a:txBody>
                  <a:tcPr/>
                </a:tc>
                <a:tc>
                  <a:txBody>
                    <a:bodyPr/>
                    <a:lstStyle/>
                    <a:p>
                      <a:pPr marL="285750" indent="-285750" algn="l">
                        <a:buFont typeface="Wingdings" pitchFamily="2" charset="2"/>
                        <a:buChar char="§"/>
                      </a:pPr>
                      <a:r>
                        <a:rPr lang="en-US" sz="2100" dirty="0"/>
                        <a:t>A belief that the goal is to develop self-directed</a:t>
                      </a:r>
                      <a:r>
                        <a:rPr lang="en-US" sz="2100" baseline="0" dirty="0"/>
                        <a:t> students who  monitor their own goals.</a:t>
                      </a:r>
                    </a:p>
                    <a:p>
                      <a:pPr marL="285750" indent="-285750" algn="l">
                        <a:buFont typeface="Wingdings" pitchFamily="2" charset="2"/>
                        <a:buChar char="§"/>
                      </a:pPr>
                      <a:endParaRPr lang="en-US" sz="2100" baseline="0" dirty="0"/>
                    </a:p>
                    <a:p>
                      <a:pPr marL="285750" indent="-285750" algn="l">
                        <a:buFont typeface="Wingdings" pitchFamily="2" charset="2"/>
                        <a:buChar char="§"/>
                      </a:pPr>
                      <a:r>
                        <a:rPr lang="en-US" sz="2100" baseline="0" dirty="0"/>
                        <a:t>Deeper, conceptual work.</a:t>
                      </a:r>
                    </a:p>
                    <a:p>
                      <a:pPr marL="285750" indent="-285750" algn="l">
                        <a:buFont typeface="Wingdings" pitchFamily="2" charset="2"/>
                        <a:buChar char="§"/>
                      </a:pPr>
                      <a:endParaRPr lang="en-US" sz="2100" baseline="0" dirty="0"/>
                    </a:p>
                    <a:p>
                      <a:pPr marL="285750" indent="-285750" algn="l">
                        <a:buFont typeface="Wingdings" pitchFamily="2" charset="2"/>
                        <a:buChar char="§"/>
                      </a:pPr>
                      <a:r>
                        <a:rPr lang="en-US" sz="2100" baseline="0" dirty="0"/>
                        <a:t>Highly relevant and purposeful work.</a:t>
                      </a:r>
                    </a:p>
                    <a:p>
                      <a:pPr marL="285750" indent="-285750" algn="l">
                        <a:buFont typeface="Wingdings" pitchFamily="2" charset="2"/>
                        <a:buChar char="§"/>
                      </a:pPr>
                      <a:endParaRPr lang="en-US" sz="2100" baseline="0" dirty="0"/>
                    </a:p>
                    <a:p>
                      <a:pPr marL="285750" indent="-285750" algn="l">
                        <a:buFont typeface="Wingdings" pitchFamily="2" charset="2"/>
                        <a:buChar char="§"/>
                      </a:pPr>
                      <a:r>
                        <a:rPr lang="en-US" sz="2100" baseline="0" dirty="0"/>
                        <a:t>Learning fewer concepts at a deeply thoughtful level.</a:t>
                      </a:r>
                      <a:endParaRPr lang="en-US" sz="21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67765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390719966"/>
              </p:ext>
            </p:extLst>
          </p:nvPr>
        </p:nvGraphicFramePr>
        <p:xfrm>
          <a:off x="502167" y="1616149"/>
          <a:ext cx="7886700" cy="4392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42</a:t>
            </a:fld>
            <a:endParaRPr lang="en-US" dirty="0">
              <a:solidFill>
                <a:prstClr val="white"/>
              </a:solidFill>
            </a:endParaRPr>
          </a:p>
        </p:txBody>
      </p:sp>
      <p:sp>
        <p:nvSpPr>
          <p:cNvPr id="6" name="Title 1"/>
          <p:cNvSpPr>
            <a:spLocks noGrp="1"/>
          </p:cNvSpPr>
          <p:nvPr>
            <p:ph type="title"/>
          </p:nvPr>
        </p:nvSpPr>
        <p:spPr>
          <a:xfrm>
            <a:off x="302062" y="211823"/>
            <a:ext cx="7013137" cy="1037584"/>
          </a:xfrm>
        </p:spPr>
        <p:txBody>
          <a:bodyPr>
            <a:noAutofit/>
          </a:bodyPr>
          <a:lstStyle/>
          <a:p>
            <a:r>
              <a:rPr lang="en-US" altLang="en-US" sz="3000" dirty="0">
                <a:solidFill>
                  <a:prstClr val="black"/>
                </a:solidFill>
                <a:ea typeface="MS PGothic" panose="020B0600070205080204" pitchFamily="34" charset="-128"/>
              </a:rPr>
              <a:t>Teaching and Learning at High Levels:   Demonstrating Rigor</a:t>
            </a:r>
            <a:endParaRPr lang="en-US" sz="3000" dirty="0"/>
          </a:p>
        </p:txBody>
      </p:sp>
    </p:spTree>
    <p:extLst>
      <p:ext uri="{BB962C8B-B14F-4D97-AF65-F5344CB8AC3E}">
        <p14:creationId xmlns:p14="http://schemas.microsoft.com/office/powerpoint/2010/main" val="1365327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001000" cy="4969329"/>
          </a:xfrm>
        </p:spPr>
        <p:txBody>
          <a:bodyPr>
            <a:noAutofit/>
          </a:bodyPr>
          <a:lstStyle/>
          <a:p>
            <a:pPr marL="1003279" indent="-457191" algn="just">
              <a:lnSpc>
                <a:spcPct val="80000"/>
              </a:lnSpc>
              <a:spcBef>
                <a:spcPts val="1200"/>
              </a:spcBef>
              <a:spcAft>
                <a:spcPts val="1200"/>
              </a:spcAft>
              <a:buSzPct val="115000"/>
              <a:defRPr/>
            </a:pPr>
            <a:r>
              <a:rPr lang="en-US" sz="2400" dirty="0">
                <a:sym typeface="Chalkboard" charset="0"/>
              </a:rPr>
              <a:t>The verb is the starting point when examining the standard or item/task to choose the DOK level. DOK is about what </a:t>
            </a:r>
            <a:r>
              <a:rPr lang="en-US" sz="2400" b="1" dirty="0">
                <a:sym typeface="Chalkboard" charset="0"/>
              </a:rPr>
              <a:t>follows</a:t>
            </a:r>
            <a:r>
              <a:rPr lang="en-US" sz="2400" dirty="0">
                <a:sym typeface="Chalkboard" charset="0"/>
              </a:rPr>
              <a:t> the verb or the object of the verb. </a:t>
            </a:r>
          </a:p>
          <a:p>
            <a:pPr marL="1003279" indent="-457191" algn="just">
              <a:lnSpc>
                <a:spcPct val="80000"/>
              </a:lnSpc>
              <a:spcBef>
                <a:spcPts val="1200"/>
              </a:spcBef>
              <a:spcAft>
                <a:spcPts val="1200"/>
              </a:spcAft>
              <a:buSzPct val="115000"/>
              <a:defRPr/>
            </a:pPr>
            <a:r>
              <a:rPr lang="en-US" sz="2400" dirty="0">
                <a:sym typeface="Chalkboard" charset="0"/>
              </a:rPr>
              <a:t>DOK is determined by looking at the standard or the assessment item (intent), </a:t>
            </a:r>
            <a:r>
              <a:rPr lang="en-US" sz="2400" b="1" dirty="0">
                <a:sym typeface="Chalkboard" charset="0"/>
              </a:rPr>
              <a:t>not</a:t>
            </a:r>
            <a:r>
              <a:rPr lang="en-US" sz="2400" dirty="0">
                <a:sym typeface="Chalkboard" charset="0"/>
              </a:rPr>
              <a:t> the student or student’s work. </a:t>
            </a:r>
          </a:p>
          <a:p>
            <a:pPr marL="1003279" indent="-457191" algn="just">
              <a:lnSpc>
                <a:spcPct val="80000"/>
              </a:lnSpc>
              <a:spcBef>
                <a:spcPts val="1200"/>
              </a:spcBef>
              <a:spcAft>
                <a:spcPts val="1200"/>
              </a:spcAft>
              <a:buSzPct val="115000"/>
              <a:defRPr/>
            </a:pPr>
            <a:r>
              <a:rPr lang="en-US" sz="2400" dirty="0">
                <a:sym typeface="Chalkboard" charset="0"/>
              </a:rPr>
              <a:t>Consider the “intent” of the item because some students could circumvent the DOK level due to their prior knowledge or lack thereof. </a:t>
            </a:r>
          </a:p>
          <a:p>
            <a:pPr marL="1003279" indent="-457191" algn="just">
              <a:lnSpc>
                <a:spcPct val="80000"/>
              </a:lnSpc>
              <a:spcBef>
                <a:spcPts val="1200"/>
              </a:spcBef>
              <a:spcAft>
                <a:spcPts val="1200"/>
              </a:spcAft>
              <a:buSzPct val="115000"/>
              <a:defRPr/>
            </a:pPr>
            <a:r>
              <a:rPr lang="en-US" sz="2400" dirty="0">
                <a:sym typeface="Chalkboard" charset="0"/>
              </a:rPr>
              <a:t>When determining a DOK level for an item or task, consider the general population of students.</a:t>
            </a:r>
          </a:p>
          <a:p>
            <a:pPr marL="1003279" indent="-457191" algn="just">
              <a:lnSpc>
                <a:spcPct val="80000"/>
              </a:lnSpc>
              <a:spcBef>
                <a:spcPts val="1200"/>
              </a:spcBef>
              <a:spcAft>
                <a:spcPts val="1200"/>
              </a:spcAft>
              <a:buSzPct val="115000"/>
              <a:defRPr/>
            </a:pPr>
            <a:endParaRPr lang="en-US" sz="2400" dirty="0">
              <a:sym typeface="Chalkboard" charset="0"/>
            </a:endParaRPr>
          </a:p>
          <a:p>
            <a:pPr marL="546088" indent="0" algn="just">
              <a:lnSpc>
                <a:spcPct val="80000"/>
              </a:lnSpc>
              <a:buSzPct val="115000"/>
              <a:buNone/>
              <a:defRPr/>
            </a:pPr>
            <a:endParaRPr lang="en-US" sz="2500" dirty="0">
              <a:sym typeface="Chalkboard" charset="0"/>
            </a:endParaRPr>
          </a:p>
          <a:p>
            <a:pPr marL="546088" indent="0" algn="just">
              <a:lnSpc>
                <a:spcPct val="80000"/>
              </a:lnSpc>
              <a:buSzPct val="115000"/>
              <a:buNone/>
              <a:defRPr/>
            </a:pPr>
            <a:endParaRPr lang="en-US" sz="2500" dirty="0">
              <a:sym typeface="Chalkboard" charset="0"/>
            </a:endParaRPr>
          </a:p>
          <a:p>
            <a:pPr marL="888982" algn="just">
              <a:lnSpc>
                <a:spcPct val="80000"/>
              </a:lnSpc>
              <a:buSzPct val="115000"/>
              <a:buFont typeface="Chalkboard" charset="0"/>
              <a:buChar char="•"/>
              <a:defRPr/>
            </a:pPr>
            <a:endParaRPr lang="en-US" sz="2500" dirty="0">
              <a:sym typeface="Chalkboard" charset="0"/>
            </a:endParaRPr>
          </a:p>
          <a:p>
            <a:pPr marL="888982" algn="just">
              <a:lnSpc>
                <a:spcPct val="80000"/>
              </a:lnSpc>
              <a:buSzPct val="115000"/>
              <a:buFont typeface="Chalkboard" charset="0"/>
              <a:buChar char="•"/>
              <a:defRPr/>
            </a:pPr>
            <a:endParaRPr lang="en-US" sz="2400" dirty="0">
              <a:sym typeface="Chalkboard" charset="0"/>
            </a:endParaRPr>
          </a:p>
        </p:txBody>
      </p:sp>
      <p:sp>
        <p:nvSpPr>
          <p:cNvPr id="2" name="Date Placeholder 1"/>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4" name="Slide Number Placeholder 3"/>
          <p:cNvSpPr>
            <a:spLocks noGrp="1"/>
          </p:cNvSpPr>
          <p:nvPr>
            <p:ph type="sldNum" sz="quarter" idx="4"/>
          </p:nvPr>
        </p:nvSpPr>
        <p:spPr/>
        <p:txBody>
          <a:bodyPr/>
          <a:lstStyle/>
          <a:p>
            <a:fld id="{B63E4CEF-BB1E-48C7-AE93-F39F6AA99AD7}" type="slidenum">
              <a:rPr lang="en-US" smtClean="0">
                <a:solidFill>
                  <a:prstClr val="white"/>
                </a:solidFill>
              </a:rPr>
              <a:pPr/>
              <a:t>43</a:t>
            </a:fld>
            <a:endParaRPr lang="en-US" dirty="0">
              <a:solidFill>
                <a:prstClr val="white"/>
              </a:solidFill>
            </a:endParaRPr>
          </a:p>
        </p:txBody>
      </p:sp>
      <p:sp>
        <p:nvSpPr>
          <p:cNvPr id="8" name="Title 1"/>
          <p:cNvSpPr txBox="1">
            <a:spLocks/>
          </p:cNvSpPr>
          <p:nvPr/>
        </p:nvSpPr>
        <p:spPr>
          <a:xfrm>
            <a:off x="152400" y="304800"/>
            <a:ext cx="7391400" cy="1037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altLang="en-US" sz="3100" dirty="0">
                <a:solidFill>
                  <a:prstClr val="black"/>
                </a:solidFill>
                <a:ea typeface="MS PGothic" panose="020B0600070205080204" pitchFamily="34" charset="-128"/>
              </a:rPr>
              <a:t>Teaching and Learning at High Levels: Determining Rigor with DOK</a:t>
            </a:r>
            <a:endParaRPr lang="en-US" sz="3100" dirty="0"/>
          </a:p>
        </p:txBody>
      </p:sp>
    </p:spTree>
    <p:extLst>
      <p:ext uri="{BB962C8B-B14F-4D97-AF65-F5344CB8AC3E}">
        <p14:creationId xmlns:p14="http://schemas.microsoft.com/office/powerpoint/2010/main" val="3367726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2605"/>
            <a:ext cx="8229182" cy="1102795"/>
          </a:xfrm>
        </p:spPr>
        <p:txBody>
          <a:bodyPr>
            <a:noAutofit/>
          </a:bodyPr>
          <a:lstStyle/>
          <a:p>
            <a:pPr>
              <a:defRPr/>
            </a:pPr>
            <a:r>
              <a:rPr lang="en-US" sz="3800" dirty="0"/>
              <a:t>Depth of Knowledge Characteristics </a:t>
            </a:r>
          </a:p>
        </p:txBody>
      </p:sp>
      <p:graphicFrame>
        <p:nvGraphicFramePr>
          <p:cNvPr id="4" name="Diagram 3"/>
          <p:cNvGraphicFramePr/>
          <p:nvPr>
            <p:extLst>
              <p:ext uri="{D42A27DB-BD31-4B8C-83A1-F6EECF244321}">
                <p14:modId xmlns:p14="http://schemas.microsoft.com/office/powerpoint/2010/main" val="3887627858"/>
              </p:ext>
            </p:extLst>
          </p:nvPr>
        </p:nvGraphicFramePr>
        <p:xfrm>
          <a:off x="288701" y="1295400"/>
          <a:ext cx="8608374"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6" name="Slide Number Placeholder 5"/>
          <p:cNvSpPr>
            <a:spLocks noGrp="1"/>
          </p:cNvSpPr>
          <p:nvPr>
            <p:ph type="sldNum" sz="quarter" idx="4"/>
          </p:nvPr>
        </p:nvSpPr>
        <p:spPr/>
        <p:txBody>
          <a:bodyPr/>
          <a:lstStyle/>
          <a:p>
            <a:fld id="{B63E4CEF-BB1E-48C7-AE93-F39F6AA99AD7}" type="slidenum">
              <a:rPr lang="en-US" smtClean="0">
                <a:solidFill>
                  <a:prstClr val="white"/>
                </a:solidFill>
              </a:rPr>
              <a:pPr/>
              <a:t>44</a:t>
            </a:fld>
            <a:endParaRPr lang="en-US" dirty="0">
              <a:solidFill>
                <a:prstClr val="white"/>
              </a:solidFill>
            </a:endParaRPr>
          </a:p>
        </p:txBody>
      </p:sp>
    </p:spTree>
    <p:extLst>
      <p:ext uri="{BB962C8B-B14F-4D97-AF65-F5344CB8AC3E}">
        <p14:creationId xmlns:p14="http://schemas.microsoft.com/office/powerpoint/2010/main" val="222782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7886700" cy="4351338"/>
          </a:xfrm>
        </p:spPr>
        <p:txBody>
          <a:bodyPr>
            <a:normAutofit/>
          </a:bodyPr>
          <a:lstStyle/>
          <a:p>
            <a:pPr marL="342900" indent="-342900" algn="just">
              <a:buFont typeface="Arial" pitchFamily="34" charset="0"/>
              <a:buChar char="•"/>
            </a:pPr>
            <a:r>
              <a:rPr lang="en-US" sz="2100" b="0" dirty="0"/>
              <a:t>The move toward </a:t>
            </a:r>
            <a:r>
              <a:rPr lang="en-US" sz="2100" dirty="0"/>
              <a:t>rigor</a:t>
            </a:r>
            <a:r>
              <a:rPr lang="en-US" sz="2100" b="0" dirty="0"/>
              <a:t> places </a:t>
            </a:r>
            <a:r>
              <a:rPr lang="en-US" sz="2100" dirty="0"/>
              <a:t>students</a:t>
            </a:r>
            <a:r>
              <a:rPr lang="en-US" sz="2100" b="0" dirty="0"/>
              <a:t> squarely at the </a:t>
            </a:r>
            <a:r>
              <a:rPr lang="en-US" sz="2100" dirty="0"/>
              <a:t>center of the classroom</a:t>
            </a:r>
            <a:r>
              <a:rPr lang="en-US" sz="2100" b="0" dirty="0"/>
              <a:t>, where they will grapple with </a:t>
            </a:r>
            <a:r>
              <a:rPr lang="en-US" sz="2100" dirty="0"/>
              <a:t>challenging</a:t>
            </a:r>
            <a:r>
              <a:rPr lang="en-US" sz="2100" b="0" dirty="0"/>
              <a:t> content </a:t>
            </a:r>
            <a:r>
              <a:rPr lang="en-US" sz="2100" dirty="0"/>
              <a:t>individually</a:t>
            </a:r>
            <a:r>
              <a:rPr lang="en-US" sz="2100" b="0" dirty="0"/>
              <a:t> and </a:t>
            </a:r>
            <a:r>
              <a:rPr lang="en-US" sz="2100" dirty="0"/>
              <a:t>collaboratively</a:t>
            </a:r>
            <a:r>
              <a:rPr lang="en-US" sz="2100" b="0" dirty="0"/>
              <a:t>, and where they will be expected to actively demonstrate and </a:t>
            </a:r>
            <a:r>
              <a:rPr lang="en-US" sz="2100" dirty="0"/>
              <a:t>direct their learning</a:t>
            </a:r>
            <a:r>
              <a:rPr lang="en-US" sz="2100" b="0" dirty="0"/>
              <a:t>. </a:t>
            </a:r>
          </a:p>
          <a:p>
            <a:pPr marL="342900" indent="-342900" algn="just">
              <a:buFont typeface="Arial" pitchFamily="34" charset="0"/>
              <a:buChar char="•"/>
            </a:pPr>
            <a:r>
              <a:rPr lang="en-US" sz="2100" b="0" dirty="0"/>
              <a:t>Teachers will have to embrace a shift in their instructional methods, the strategies on which they rely to teach content, to methodically </a:t>
            </a:r>
            <a:r>
              <a:rPr lang="en-US" sz="2100" dirty="0"/>
              <a:t>empower students</a:t>
            </a:r>
            <a:r>
              <a:rPr lang="en-US" sz="2100" b="0" dirty="0"/>
              <a:t> to successfully </a:t>
            </a:r>
            <a:r>
              <a:rPr lang="en-US" sz="2100" dirty="0"/>
              <a:t>own their learning</a:t>
            </a:r>
            <a:r>
              <a:rPr lang="en-US" sz="2100" b="0" dirty="0"/>
              <a:t> at the </a:t>
            </a:r>
            <a:r>
              <a:rPr lang="en-US" sz="2100" dirty="0"/>
              <a:t>highest levels of complexity</a:t>
            </a:r>
            <a:r>
              <a:rPr lang="en-US" sz="2100" b="0" dirty="0"/>
              <a:t>. </a:t>
            </a:r>
          </a:p>
          <a:p>
            <a:pPr marL="342900" indent="-342900" algn="just">
              <a:buFont typeface="Arial" pitchFamily="34" charset="0"/>
              <a:buChar char="•"/>
            </a:pPr>
            <a:r>
              <a:rPr lang="en-US" sz="2100" b="0" dirty="0"/>
              <a:t>As result, students should become self-confident, </a:t>
            </a:r>
            <a:r>
              <a:rPr lang="en-US" sz="2100" dirty="0"/>
              <a:t>self-directed</a:t>
            </a:r>
            <a:r>
              <a:rPr lang="en-US" sz="2100" b="0" dirty="0"/>
              <a:t>, and proactive in a </a:t>
            </a:r>
            <a:r>
              <a:rPr lang="en-US" sz="2100" dirty="0"/>
              <a:t>rigorous academic environment</a:t>
            </a:r>
            <a:r>
              <a:rPr lang="en-US" sz="2100" b="0" dirty="0"/>
              <a:t>.</a:t>
            </a:r>
          </a:p>
          <a:p>
            <a:pPr algn="just"/>
            <a:endParaRPr lang="en-US" sz="2400" b="0" dirty="0"/>
          </a:p>
        </p:txBody>
      </p:sp>
      <p:sp>
        <p:nvSpPr>
          <p:cNvPr id="4" name="Date Placeholder 3"/>
          <p:cNvSpPr>
            <a:spLocks noGrp="1"/>
          </p:cNvSpPr>
          <p:nvPr>
            <p:ph type="dt" sz="half" idx="2"/>
          </p:nvPr>
        </p:nvSpPr>
        <p:spPr/>
        <p:txBody>
          <a:bodyPr/>
          <a:lstStyle/>
          <a:p>
            <a:r>
              <a:rPr lang="en-US"/>
              <a:t>1/15/2018</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45</a:t>
            </a:fld>
            <a:endParaRPr lang="en-US" dirty="0"/>
          </a:p>
        </p:txBody>
      </p:sp>
      <p:sp>
        <p:nvSpPr>
          <p:cNvPr id="6" name="Title 1"/>
          <p:cNvSpPr>
            <a:spLocks noGrp="1"/>
          </p:cNvSpPr>
          <p:nvPr>
            <p:ph type="title"/>
          </p:nvPr>
        </p:nvSpPr>
        <p:spPr>
          <a:xfrm>
            <a:off x="178698" y="98861"/>
            <a:ext cx="6316630" cy="1177489"/>
          </a:xfrm>
        </p:spPr>
        <p:txBody>
          <a:bodyPr>
            <a:normAutofit/>
          </a:bodyPr>
          <a:lstStyle/>
          <a:p>
            <a:r>
              <a:rPr lang="en-US" sz="3000" dirty="0"/>
              <a:t>Student-Centered, Rigor, and </a:t>
            </a:r>
            <a:br>
              <a:rPr lang="en-US" sz="3000" dirty="0"/>
            </a:br>
            <a:r>
              <a:rPr lang="en-US" sz="3000" dirty="0"/>
              <a:t>Self-Directed: The Connection</a:t>
            </a:r>
          </a:p>
        </p:txBody>
      </p:sp>
      <p:graphicFrame>
        <p:nvGraphicFramePr>
          <p:cNvPr id="8" name="Diagram 7"/>
          <p:cNvGraphicFramePr/>
          <p:nvPr>
            <p:extLst/>
          </p:nvPr>
        </p:nvGraphicFramePr>
        <p:xfrm>
          <a:off x="0" y="50927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0274" y="4785758"/>
            <a:ext cx="68199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160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66" y="1524000"/>
            <a:ext cx="7579685" cy="4351338"/>
          </a:xfrm>
        </p:spPr>
        <p:txBody>
          <a:bodyPr>
            <a:normAutofit/>
          </a:bodyPr>
          <a:lstStyle/>
          <a:p>
            <a:pPr algn="just">
              <a:lnSpc>
                <a:spcPct val="100000"/>
              </a:lnSpc>
              <a:spcBef>
                <a:spcPts val="0"/>
              </a:spcBef>
            </a:pPr>
            <a:r>
              <a:rPr lang="en-US" sz="2400" b="0" i="1" dirty="0"/>
              <a:t>In 1975, Malcolm Knowles defined self-directed learning as a “process in which individuals take initiative, with or without the help of others, in diagnosing their own learning needs, formulating goals, identifying human and material resources for learning, choosing and implementing appropriate learning strategies and evaluating learning outcomes.”</a:t>
            </a:r>
          </a:p>
          <a:p>
            <a:endParaRPr lang="en-US" dirty="0"/>
          </a:p>
        </p:txBody>
      </p:sp>
      <p:sp>
        <p:nvSpPr>
          <p:cNvPr id="4" name="Date Placeholder 3"/>
          <p:cNvSpPr>
            <a:spLocks noGrp="1"/>
          </p:cNvSpPr>
          <p:nvPr>
            <p:ph type="dt" sz="half" idx="2"/>
          </p:nvPr>
        </p:nvSpPr>
        <p:spPr/>
        <p:txBody>
          <a:bodyPr/>
          <a:lstStyle/>
          <a:p>
            <a:r>
              <a:rPr lang="en-US"/>
              <a:t>1/15/2018</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46</a:t>
            </a:fld>
            <a:endParaRPr lang="en-US" dirty="0"/>
          </a:p>
        </p:txBody>
      </p:sp>
      <p:sp>
        <p:nvSpPr>
          <p:cNvPr id="6" name="Title 1"/>
          <p:cNvSpPr>
            <a:spLocks noGrp="1"/>
          </p:cNvSpPr>
          <p:nvPr>
            <p:ph type="title"/>
          </p:nvPr>
        </p:nvSpPr>
        <p:spPr>
          <a:xfrm>
            <a:off x="235848" y="108386"/>
            <a:ext cx="6316630" cy="1325563"/>
          </a:xfrm>
        </p:spPr>
        <p:txBody>
          <a:bodyPr>
            <a:normAutofit/>
          </a:bodyPr>
          <a:lstStyle/>
          <a:p>
            <a:r>
              <a:rPr lang="en-US" sz="3600" dirty="0"/>
              <a:t>Self-Directed Learner: </a:t>
            </a:r>
            <a:br>
              <a:rPr lang="en-US" sz="3600" dirty="0"/>
            </a:br>
            <a:r>
              <a:rPr lang="en-US" sz="3600" dirty="0"/>
              <a:t>What Is It?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675" y="4136064"/>
            <a:ext cx="1500376" cy="199892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4986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48" y="108386"/>
            <a:ext cx="6316630" cy="1325563"/>
          </a:xfrm>
        </p:spPr>
        <p:txBody>
          <a:bodyPr>
            <a:normAutofit/>
          </a:bodyPr>
          <a:lstStyle/>
          <a:p>
            <a:r>
              <a:rPr lang="en-US" sz="4000" dirty="0"/>
              <a:t>Self-Directed: </a:t>
            </a:r>
            <a:br>
              <a:rPr lang="en-US" sz="4000" dirty="0"/>
            </a:br>
            <a:r>
              <a:rPr lang="en-US" sz="4000" dirty="0"/>
              <a:t>Skills to Teach</a:t>
            </a:r>
          </a:p>
        </p:txBody>
      </p:sp>
      <p:sp>
        <p:nvSpPr>
          <p:cNvPr id="3" name="Content Placeholder 2"/>
          <p:cNvSpPr>
            <a:spLocks noGrp="1"/>
          </p:cNvSpPr>
          <p:nvPr>
            <p:ph idx="1"/>
          </p:nvPr>
        </p:nvSpPr>
        <p:spPr>
          <a:xfrm>
            <a:off x="619912" y="1646037"/>
            <a:ext cx="7971196" cy="4351338"/>
          </a:xfrm>
        </p:spPr>
        <p:txBody>
          <a:bodyPr>
            <a:normAutofit lnSpcReduction="10000"/>
          </a:bodyPr>
          <a:lstStyle/>
          <a:p>
            <a:pPr marL="342900" indent="-342900" algn="l">
              <a:buFont typeface="Arial" pitchFamily="34" charset="0"/>
              <a:buChar char="•"/>
            </a:pPr>
            <a:r>
              <a:rPr lang="en-US" sz="2200" b="0" dirty="0"/>
              <a:t>Students with self-direction usually demonstrate these skills and behaviors.</a:t>
            </a:r>
          </a:p>
          <a:p>
            <a:pPr marL="0" indent="0">
              <a:buNone/>
            </a:pPr>
            <a:endParaRPr lang="en-US" sz="2400" dirty="0"/>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100" dirty="0"/>
          </a:p>
          <a:p>
            <a:pPr marL="342900" indent="-342900" algn="l">
              <a:buFont typeface="Arial" pitchFamily="34" charset="0"/>
              <a:buChar char="•"/>
            </a:pPr>
            <a:endParaRPr lang="en-US" sz="2200" b="0" dirty="0"/>
          </a:p>
          <a:p>
            <a:pPr marL="342900" indent="-342900" algn="l">
              <a:buFont typeface="Arial" pitchFamily="34" charset="0"/>
              <a:buChar char="•"/>
            </a:pPr>
            <a:r>
              <a:rPr lang="en-US" sz="2200" b="0" dirty="0"/>
              <a:t>Students can develop self-direction by experiencing learning opportunities using the aforementioned skills. </a:t>
            </a:r>
          </a:p>
        </p:txBody>
      </p:sp>
      <p:sp>
        <p:nvSpPr>
          <p:cNvPr id="4" name="Date Placeholder 3"/>
          <p:cNvSpPr>
            <a:spLocks noGrp="1"/>
          </p:cNvSpPr>
          <p:nvPr>
            <p:ph type="dt" sz="half" idx="2"/>
          </p:nvPr>
        </p:nvSpPr>
        <p:spPr/>
        <p:txBody>
          <a:bodyPr/>
          <a:lstStyle/>
          <a:p>
            <a:r>
              <a:rPr lang="en-US"/>
              <a:t>1/15/2018</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47</a:t>
            </a:fld>
            <a:endParaRPr lang="en-US" dirty="0"/>
          </a:p>
        </p:txBody>
      </p:sp>
      <p:graphicFrame>
        <p:nvGraphicFramePr>
          <p:cNvPr id="8" name="Diagram 7"/>
          <p:cNvGraphicFramePr/>
          <p:nvPr>
            <p:extLst/>
          </p:nvPr>
        </p:nvGraphicFramePr>
        <p:xfrm>
          <a:off x="808074" y="2254102"/>
          <a:ext cx="7612912" cy="2834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8793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EC136-727B-4C58-AC96-EF0C7AFD9AC4}"/>
              </a:ext>
            </a:extLst>
          </p:cNvPr>
          <p:cNvSpPr>
            <a:spLocks noGrp="1"/>
          </p:cNvSpPr>
          <p:nvPr>
            <p:ph type="title"/>
          </p:nvPr>
        </p:nvSpPr>
        <p:spPr/>
        <p:txBody>
          <a:bodyPr/>
          <a:lstStyle/>
          <a:p>
            <a:r>
              <a:rPr lang="en-US" dirty="0"/>
              <a:t>Student Directed Resources</a:t>
            </a:r>
          </a:p>
        </p:txBody>
      </p:sp>
      <p:sp>
        <p:nvSpPr>
          <p:cNvPr id="3" name="Content Placeholder 2">
            <a:extLst>
              <a:ext uri="{FF2B5EF4-FFF2-40B4-BE49-F238E27FC236}">
                <a16:creationId xmlns:a16="http://schemas.microsoft.com/office/drawing/2014/main" id="{DAF78BF2-03A9-4DA6-BE3B-926C81DA0BBB}"/>
              </a:ext>
            </a:extLst>
          </p:cNvPr>
          <p:cNvSpPr>
            <a:spLocks noGrp="1"/>
          </p:cNvSpPr>
          <p:nvPr>
            <p:ph idx="1"/>
          </p:nvPr>
        </p:nvSpPr>
        <p:spPr/>
        <p:txBody>
          <a:bodyPr/>
          <a:lstStyle/>
          <a:p>
            <a:r>
              <a:rPr lang="en-US" dirty="0" err="1"/>
              <a:t>FlipQuiz</a:t>
            </a:r>
            <a:r>
              <a:rPr lang="en-US" dirty="0"/>
              <a:t> – interactive games for teaching and review</a:t>
            </a:r>
          </a:p>
          <a:p>
            <a:r>
              <a:rPr lang="en-US" dirty="0" err="1"/>
              <a:t>Flipgrid</a:t>
            </a:r>
            <a:r>
              <a:rPr lang="en-US" dirty="0"/>
              <a:t> – video discussion platform where students can view videos, provide feedback – social learning!</a:t>
            </a:r>
          </a:p>
          <a:p>
            <a:r>
              <a:rPr lang="en-US" dirty="0"/>
              <a:t>Peergrade.io - free online platform to facilitate peer feedback sessions with students.</a:t>
            </a:r>
          </a:p>
        </p:txBody>
      </p:sp>
      <p:sp>
        <p:nvSpPr>
          <p:cNvPr id="4" name="Date Placeholder 3">
            <a:extLst>
              <a:ext uri="{FF2B5EF4-FFF2-40B4-BE49-F238E27FC236}">
                <a16:creationId xmlns:a16="http://schemas.microsoft.com/office/drawing/2014/main" id="{E72CC393-7B1A-4F42-A87F-79BB5B2DDFD3}"/>
              </a:ext>
            </a:extLst>
          </p:cNvPr>
          <p:cNvSpPr>
            <a:spLocks noGrp="1"/>
          </p:cNvSpPr>
          <p:nvPr>
            <p:ph type="dt" sz="half" idx="2"/>
          </p:nvPr>
        </p:nvSpPr>
        <p:spPr/>
        <p:txBody>
          <a:bodyPr/>
          <a:lstStyle/>
          <a:p>
            <a:fld id="{EEF29F23-1A72-4C1F-AF3E-A639E181991C}" type="datetime1">
              <a:rPr lang="en-US" smtClean="0">
                <a:solidFill>
                  <a:prstClr val="white"/>
                </a:solidFill>
              </a:rPr>
              <a:t>1/7/2018</a:t>
            </a:fld>
            <a:endParaRPr lang="en-US" dirty="0">
              <a:solidFill>
                <a:prstClr val="white"/>
              </a:solidFill>
            </a:endParaRPr>
          </a:p>
        </p:txBody>
      </p:sp>
      <p:sp>
        <p:nvSpPr>
          <p:cNvPr id="5" name="Slide Number Placeholder 4">
            <a:extLst>
              <a:ext uri="{FF2B5EF4-FFF2-40B4-BE49-F238E27FC236}">
                <a16:creationId xmlns:a16="http://schemas.microsoft.com/office/drawing/2014/main" id="{3B05AA32-44ED-4E3B-B79A-DB5258147AF0}"/>
              </a:ext>
            </a:extLst>
          </p:cNvPr>
          <p:cNvSpPr>
            <a:spLocks noGrp="1"/>
          </p:cNvSpPr>
          <p:nvPr>
            <p:ph type="sldNum" sz="quarter" idx="4"/>
          </p:nvPr>
        </p:nvSpPr>
        <p:spPr/>
        <p:txBody>
          <a:bodyPr/>
          <a:lstStyle/>
          <a:p>
            <a:fld id="{B63E4CEF-BB1E-48C7-AE93-F39F6AA99AD7}" type="slidenum">
              <a:rPr lang="en-US" smtClean="0">
                <a:solidFill>
                  <a:prstClr val="white"/>
                </a:solidFill>
              </a:rPr>
              <a:pPr/>
              <a:t>48</a:t>
            </a:fld>
            <a:endParaRPr lang="en-US" dirty="0">
              <a:solidFill>
                <a:prstClr val="white"/>
              </a:solidFill>
            </a:endParaRPr>
          </a:p>
        </p:txBody>
      </p:sp>
    </p:spTree>
    <p:extLst>
      <p:ext uri="{BB962C8B-B14F-4D97-AF65-F5344CB8AC3E}">
        <p14:creationId xmlns:p14="http://schemas.microsoft.com/office/powerpoint/2010/main" val="487926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sz="2400" dirty="0"/>
          </a:p>
        </p:txBody>
      </p:sp>
      <p:sp>
        <p:nvSpPr>
          <p:cNvPr id="4" name="Date Placeholder 3"/>
          <p:cNvSpPr>
            <a:spLocks noGrp="1"/>
          </p:cNvSpPr>
          <p:nvPr>
            <p:ph type="dt" sz="half" idx="10"/>
          </p:nvPr>
        </p:nvSpPr>
        <p:spPr/>
        <p:txBody>
          <a:bodyPr/>
          <a:lstStyle/>
          <a:p>
            <a:r>
              <a:rPr lang="en-US"/>
              <a:t>1/15/2018</a:t>
            </a:r>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49</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098169"/>
            <a:ext cx="3867150" cy="4924679"/>
          </a:xfrm>
          <a:prstGeom prst="rect">
            <a:avLst/>
          </a:prstGeom>
          <a:ln w="127000" cap="sq">
            <a:solidFill>
              <a:schemeClr val="accent5">
                <a:lumMod val="60000"/>
                <a:lumOff val="40000"/>
              </a:schemeClr>
            </a:solidFill>
            <a:miter lim="800000"/>
          </a:ln>
          <a:effectLst>
            <a:outerShdw blurRad="57150" dist="50800" dir="2700000" algn="tl" rotWithShape="0">
              <a:srgbClr val="000000">
                <a:alpha val="40000"/>
              </a:srgbClr>
            </a:outerShdw>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Lst>
        </p:spPr>
      </p:pic>
      <p:sp>
        <p:nvSpPr>
          <p:cNvPr id="12" name="Title 1"/>
          <p:cNvSpPr txBox="1">
            <a:spLocks/>
          </p:cNvSpPr>
          <p:nvPr/>
        </p:nvSpPr>
        <p:spPr>
          <a:xfrm>
            <a:off x="161420" y="36972"/>
            <a:ext cx="6739110" cy="10611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2600" dirty="0"/>
              <a:t>Academically Challenging Environment: </a:t>
            </a:r>
          </a:p>
          <a:p>
            <a:r>
              <a:rPr lang="en-US" sz="2800" dirty="0"/>
              <a:t>Teacher as Facilitator Video Activity</a:t>
            </a:r>
          </a:p>
        </p:txBody>
      </p:sp>
      <p:sp>
        <p:nvSpPr>
          <p:cNvPr id="8" name="Rectangle 7"/>
          <p:cNvSpPr/>
          <p:nvPr/>
        </p:nvSpPr>
        <p:spPr>
          <a:xfrm>
            <a:off x="4957430" y="3974968"/>
            <a:ext cx="3886200" cy="2108269"/>
          </a:xfrm>
          <a:prstGeom prst="rect">
            <a:avLst/>
          </a:prstGeom>
          <a:solidFill>
            <a:schemeClr val="accent4">
              <a:lumMod val="20000"/>
              <a:lumOff val="80000"/>
            </a:schemeClr>
          </a:solidFill>
          <a:ln w="38100">
            <a:solidFill>
              <a:schemeClr val="tx1"/>
            </a:solidFill>
          </a:ln>
        </p:spPr>
        <p:txBody>
          <a:bodyPr wrap="square">
            <a:spAutoFit/>
          </a:bodyPr>
          <a:lstStyle/>
          <a:p>
            <a:pPr marL="342900" indent="-342900">
              <a:spcBef>
                <a:spcPts val="600"/>
              </a:spcBef>
              <a:spcAft>
                <a:spcPts val="600"/>
              </a:spcAft>
              <a:buFont typeface="Arial" pitchFamily="34" charset="0"/>
              <a:buChar char="•"/>
            </a:pPr>
            <a:r>
              <a:rPr lang="en-US" b="1" dirty="0"/>
              <a:t>Please watch the video. </a:t>
            </a:r>
          </a:p>
          <a:p>
            <a:pPr marL="342900" indent="-342900">
              <a:spcBef>
                <a:spcPts val="600"/>
              </a:spcBef>
              <a:spcAft>
                <a:spcPts val="600"/>
              </a:spcAft>
              <a:buFont typeface="Arial" pitchFamily="34" charset="0"/>
              <a:buChar char="•"/>
            </a:pPr>
            <a:r>
              <a:rPr lang="en-US" b="1" dirty="0"/>
              <a:t>Record specific teacher and student behaviors that illustrate how the teacher serves as a facilitator.</a:t>
            </a:r>
          </a:p>
          <a:p>
            <a:pPr marL="342900" indent="-342900">
              <a:spcBef>
                <a:spcPts val="600"/>
              </a:spcBef>
              <a:spcAft>
                <a:spcPts val="600"/>
              </a:spcAft>
              <a:buFont typeface="Arial" pitchFamily="34" charset="0"/>
              <a:buChar char="•"/>
            </a:pPr>
            <a:r>
              <a:rPr lang="en-US" b="1" dirty="0"/>
              <a:t>Be prepared to report out</a:t>
            </a:r>
            <a:r>
              <a:rPr lang="en-US" sz="2100" b="1" dirty="0"/>
              <a:t>.</a:t>
            </a:r>
          </a:p>
        </p:txBody>
      </p:sp>
      <p:sp>
        <p:nvSpPr>
          <p:cNvPr id="2" name="Rectangle 1"/>
          <p:cNvSpPr/>
          <p:nvPr/>
        </p:nvSpPr>
        <p:spPr>
          <a:xfrm>
            <a:off x="4685805" y="3509995"/>
            <a:ext cx="4426245" cy="307777"/>
          </a:xfrm>
          <a:prstGeom prst="rect">
            <a:avLst/>
          </a:prstGeom>
        </p:spPr>
        <p:txBody>
          <a:bodyPr wrap="square">
            <a:spAutoFit/>
          </a:bodyPr>
          <a:lstStyle/>
          <a:p>
            <a:pPr algn="ctr"/>
            <a:r>
              <a:rPr lang="en-US" sz="1400" dirty="0">
                <a:hlinkClick r:id="rId4"/>
              </a:rPr>
              <a:t>https://www.youtube.com/watch?v=27aWgfXmY_8&amp;t=1s</a:t>
            </a:r>
            <a:endParaRPr lang="en-US" sz="14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9494" y="1098169"/>
            <a:ext cx="4345852" cy="2254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8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itle 1"/>
          <p:cNvSpPr txBox="1">
            <a:spLocks/>
          </p:cNvSpPr>
          <p:nvPr/>
        </p:nvSpPr>
        <p:spPr bwMode="auto">
          <a:xfrm>
            <a:off x="274996" y="4572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defTabSz="912813" eaLnBrk="0" fontAlgn="base" hangingPunct="0">
              <a:spcBef>
                <a:spcPct val="0"/>
              </a:spcBef>
              <a:spcAft>
                <a:spcPct val="0"/>
              </a:spcAft>
              <a:defRPr sz="1700">
                <a:solidFill>
                  <a:schemeClr val="tx1"/>
                </a:solidFill>
                <a:latin typeface="Arial" charset="0"/>
                <a:cs typeface="Arial" charset="0"/>
              </a:defRPr>
            </a:lvl6pPr>
            <a:lvl7pPr marL="2971800" indent="-228600" defTabSz="912813" eaLnBrk="0" fontAlgn="base" hangingPunct="0">
              <a:spcBef>
                <a:spcPct val="0"/>
              </a:spcBef>
              <a:spcAft>
                <a:spcPct val="0"/>
              </a:spcAft>
              <a:defRPr sz="1700">
                <a:solidFill>
                  <a:schemeClr val="tx1"/>
                </a:solidFill>
                <a:latin typeface="Arial" charset="0"/>
                <a:cs typeface="Arial" charset="0"/>
              </a:defRPr>
            </a:lvl7pPr>
            <a:lvl8pPr marL="3429000" indent="-228600" defTabSz="912813" eaLnBrk="0" fontAlgn="base" hangingPunct="0">
              <a:spcBef>
                <a:spcPct val="0"/>
              </a:spcBef>
              <a:spcAft>
                <a:spcPct val="0"/>
              </a:spcAft>
              <a:defRPr sz="1700">
                <a:solidFill>
                  <a:schemeClr val="tx1"/>
                </a:solidFill>
                <a:latin typeface="Arial" charset="0"/>
                <a:cs typeface="Arial" charset="0"/>
              </a:defRPr>
            </a:lvl8pPr>
            <a:lvl9pPr marL="3886200" indent="-228600" defTabSz="912813" eaLnBrk="0" fontAlgn="base" hangingPunct="0">
              <a:spcBef>
                <a:spcPct val="0"/>
              </a:spcBef>
              <a:spcAft>
                <a:spcPct val="0"/>
              </a:spcAft>
              <a:defRPr sz="1700">
                <a:solidFill>
                  <a:schemeClr val="tx1"/>
                </a:solidFill>
                <a:latin typeface="Arial" charset="0"/>
                <a:cs typeface="Arial" charset="0"/>
              </a:defRPr>
            </a:lvl9pPr>
          </a:lstStyle>
          <a:p>
            <a:pPr algn="ctr"/>
            <a:r>
              <a:rPr lang="en-US" sz="4400" b="1" dirty="0">
                <a:latin typeface="Arial" panose="020B0604020202020204" pitchFamily="34" charset="0"/>
                <a:cs typeface="Arial" panose="020B0604020202020204" pitchFamily="34" charset="0"/>
              </a:rPr>
              <a:t> </a:t>
            </a:r>
            <a:r>
              <a:rPr lang="en-US" sz="4400" b="1" dirty="0">
                <a:latin typeface="Arial Rounded MT Bold" pitchFamily="34" charset="0"/>
                <a:cs typeface="Arial" panose="020B0604020202020204" pitchFamily="34" charset="0"/>
              </a:rPr>
              <a:t>Teacher Keys </a:t>
            </a:r>
          </a:p>
          <a:p>
            <a:pPr algn="ctr"/>
            <a:r>
              <a:rPr lang="en-US" sz="4400" b="1" dirty="0">
                <a:latin typeface="Arial Rounded MT Bold" pitchFamily="34" charset="0"/>
                <a:cs typeface="Arial" panose="020B0604020202020204" pitchFamily="34" charset="0"/>
              </a:rPr>
              <a:t>Effectiveness System</a:t>
            </a:r>
          </a:p>
        </p:txBody>
      </p:sp>
      <p:sp>
        <p:nvSpPr>
          <p:cNvPr id="67588" name="Content Placeholder 2"/>
          <p:cNvSpPr txBox="1">
            <a:spLocks/>
          </p:cNvSpPr>
          <p:nvPr/>
        </p:nvSpPr>
        <p:spPr bwMode="auto">
          <a:xfrm>
            <a:off x="609600" y="2286000"/>
            <a:ext cx="8111836" cy="2438400"/>
          </a:xfrm>
          <a:prstGeom prst="rect">
            <a:avLst/>
          </a:prstGeom>
          <a:solidFill>
            <a:srgbClr val="DBE5D6"/>
          </a:solidFill>
          <a:ln w="76200">
            <a:solidFill>
              <a:schemeClr val="tx1"/>
            </a:solidFill>
            <a:headEnd/>
            <a:tailEnd/>
          </a:ln>
          <a:extLst/>
        </p:spPr>
        <p:style>
          <a:lnRef idx="2">
            <a:schemeClr val="accent6"/>
          </a:lnRef>
          <a:fillRef idx="1">
            <a:schemeClr val="lt1"/>
          </a:fillRef>
          <a:effectRef idx="0">
            <a:schemeClr val="accent6"/>
          </a:effectRef>
          <a:fontRef idx="minor">
            <a:schemeClr val="dk1"/>
          </a:fontRef>
        </p:style>
        <p:txBody>
          <a:bodyPr/>
          <a:lstStyle>
            <a:lvl1pPr eaLnBrk="0" hangingPunct="0">
              <a:defRPr sz="1700">
                <a:solidFill>
                  <a:schemeClr val="tx1"/>
                </a:solidFill>
                <a:latin typeface="Arial" charset="0"/>
                <a:cs typeface="Arial" charset="0"/>
              </a:defRPr>
            </a:lvl1pPr>
            <a:lvl2pPr marL="741363" indent="-282575"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defTabSz="912813" eaLnBrk="0" fontAlgn="base" hangingPunct="0">
              <a:spcBef>
                <a:spcPct val="0"/>
              </a:spcBef>
              <a:spcAft>
                <a:spcPct val="0"/>
              </a:spcAft>
              <a:defRPr sz="1700">
                <a:solidFill>
                  <a:schemeClr val="tx1"/>
                </a:solidFill>
                <a:latin typeface="Arial" charset="0"/>
                <a:cs typeface="Arial" charset="0"/>
              </a:defRPr>
            </a:lvl6pPr>
            <a:lvl7pPr marL="2971800" indent="-228600" defTabSz="912813" eaLnBrk="0" fontAlgn="base" hangingPunct="0">
              <a:spcBef>
                <a:spcPct val="0"/>
              </a:spcBef>
              <a:spcAft>
                <a:spcPct val="0"/>
              </a:spcAft>
              <a:defRPr sz="1700">
                <a:solidFill>
                  <a:schemeClr val="tx1"/>
                </a:solidFill>
                <a:latin typeface="Arial" charset="0"/>
                <a:cs typeface="Arial" charset="0"/>
              </a:defRPr>
            </a:lvl7pPr>
            <a:lvl8pPr marL="3429000" indent="-228600" defTabSz="912813" eaLnBrk="0" fontAlgn="base" hangingPunct="0">
              <a:spcBef>
                <a:spcPct val="0"/>
              </a:spcBef>
              <a:spcAft>
                <a:spcPct val="0"/>
              </a:spcAft>
              <a:defRPr sz="1700">
                <a:solidFill>
                  <a:schemeClr val="tx1"/>
                </a:solidFill>
                <a:latin typeface="Arial" charset="0"/>
                <a:cs typeface="Arial" charset="0"/>
              </a:defRPr>
            </a:lvl8pPr>
            <a:lvl9pPr marL="3886200" indent="-228600" defTabSz="912813" eaLnBrk="0" fontAlgn="base" hangingPunct="0">
              <a:spcBef>
                <a:spcPct val="0"/>
              </a:spcBef>
              <a:spcAft>
                <a:spcPct val="0"/>
              </a:spcAft>
              <a:defRPr sz="1700">
                <a:solidFill>
                  <a:schemeClr val="tx1"/>
                </a:solidFill>
                <a:latin typeface="Arial" charset="0"/>
                <a:cs typeface="Arial" charset="0"/>
              </a:defRPr>
            </a:lvl9pPr>
          </a:lstStyle>
          <a:p>
            <a:pPr>
              <a:spcBef>
                <a:spcPts val="1200"/>
              </a:spcBef>
              <a:spcAft>
                <a:spcPts val="1200"/>
              </a:spcAft>
              <a:buFont typeface="Arial" charset="0"/>
              <a:buNone/>
              <a:defRPr/>
            </a:pPr>
            <a:r>
              <a:rPr lang="en-US" sz="3600" dirty="0">
                <a:latin typeface="Calibri" pitchFamily="34" charset="0"/>
              </a:rPr>
              <a:t>Primary Purposes</a:t>
            </a:r>
          </a:p>
          <a:p>
            <a:pPr marL="915988" lvl="1" indent="-457200">
              <a:buFont typeface="Arial" pitchFamily="34" charset="0"/>
              <a:buChar char="•"/>
              <a:defRPr/>
            </a:pPr>
            <a:r>
              <a:rPr lang="en-US" sz="3000" dirty="0">
                <a:latin typeface="Calibri" pitchFamily="34" charset="0"/>
              </a:rPr>
              <a:t>Optimize student learning and growth</a:t>
            </a:r>
          </a:p>
          <a:p>
            <a:pPr marL="915988" lvl="1" indent="-457200">
              <a:buFont typeface="Arial" pitchFamily="34" charset="0"/>
              <a:buChar char="•"/>
              <a:defRPr/>
            </a:pPr>
            <a:r>
              <a:rPr lang="en-US" sz="3000" dirty="0">
                <a:latin typeface="Calibri" pitchFamily="34" charset="0"/>
              </a:rPr>
              <a:t>Improve the quality of classroom instruction</a:t>
            </a:r>
          </a:p>
          <a:p>
            <a:pPr marL="915988" lvl="1" indent="-457200">
              <a:buFont typeface="Arial" pitchFamily="34" charset="0"/>
              <a:buChar char="•"/>
              <a:defRPr/>
            </a:pPr>
            <a:r>
              <a:rPr lang="en-US" sz="3000" dirty="0">
                <a:latin typeface="Calibri" pitchFamily="34" charset="0"/>
              </a:rPr>
              <a:t>Support the continuous </a:t>
            </a:r>
            <a:r>
              <a:rPr lang="en-US" sz="3000" b="1" i="1" dirty="0">
                <a:latin typeface="Calibri" pitchFamily="34" charset="0"/>
              </a:rPr>
              <a:t>growth</a:t>
            </a:r>
            <a:r>
              <a:rPr lang="en-US" sz="3000" dirty="0">
                <a:latin typeface="Calibri" pitchFamily="34" charset="0"/>
              </a:rPr>
              <a:t> of teachers </a:t>
            </a:r>
          </a:p>
          <a:p>
            <a:pPr marL="458788" lvl="1" indent="0">
              <a:defRPr/>
            </a:pPr>
            <a:endParaRPr lang="en-US" sz="2800" dirty="0">
              <a:latin typeface="Calibri" pitchFamily="34" charset="0"/>
            </a:endParaRPr>
          </a:p>
        </p:txBody>
      </p:sp>
      <p:sp>
        <p:nvSpPr>
          <p:cNvPr id="3" name="Slide Number Placeholder 2"/>
          <p:cNvSpPr>
            <a:spLocks noGrp="1"/>
          </p:cNvSpPr>
          <p:nvPr>
            <p:ph type="sldNum" sz="quarter" idx="4"/>
          </p:nvPr>
        </p:nvSpPr>
        <p:spPr/>
        <p:txBody>
          <a:bodyPr/>
          <a:lstStyle/>
          <a:p>
            <a:fld id="{B63E4CEF-BB1E-48C7-AE93-F39F6AA99AD7}" type="slidenum">
              <a:rPr lang="en-US" smtClean="0">
                <a:solidFill>
                  <a:prstClr val="white"/>
                </a:solidFill>
              </a:rPr>
              <a:pPr/>
              <a:t>5</a:t>
            </a:fld>
            <a:endParaRPr lang="en-US" dirty="0">
              <a:solidFill>
                <a:prstClr val="white"/>
              </a:solidFill>
            </a:endParaRPr>
          </a:p>
        </p:txBody>
      </p:sp>
      <p:sp>
        <p:nvSpPr>
          <p:cNvPr id="5" name="Date Placeholder 4"/>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Tree>
    <p:extLst>
      <p:ext uri="{BB962C8B-B14F-4D97-AF65-F5344CB8AC3E}">
        <p14:creationId xmlns:p14="http://schemas.microsoft.com/office/powerpoint/2010/main" val="680270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4915" y="2114810"/>
            <a:ext cx="8305800" cy="3931918"/>
          </a:xfrm>
          <a:prstGeom prst="rect">
            <a:avLst/>
          </a:prstGeom>
          <a:gradFill>
            <a:gsLst>
              <a:gs pos="0">
                <a:schemeClr val="accent2">
                  <a:lumMod val="60000"/>
                  <a:lumOff val="40000"/>
                </a:schemeClr>
              </a:gs>
              <a:gs pos="15000">
                <a:schemeClr val="accent1">
                  <a:tint val="44500"/>
                  <a:satMod val="160000"/>
                </a:schemeClr>
              </a:gs>
              <a:gs pos="100000">
                <a:schemeClr val="accent1">
                  <a:tint val="23500"/>
                  <a:satMod val="160000"/>
                </a:schemeClr>
              </a:gs>
            </a:gsLst>
            <a:lin ang="5400000" scaled="0"/>
          </a:gradFill>
          <a:ln w="101600">
            <a:solidFill>
              <a:schemeClr val="tx1"/>
            </a:solidFill>
          </a:ln>
        </p:spPr>
        <p:txBody>
          <a:bodyPr wrap="square" rtlCol="0" anchor="ctr">
            <a:spAutoFit/>
          </a:bodyPr>
          <a:lstStyle/>
          <a:p>
            <a:pPr marL="342900" marR="0" indent="-342900" algn="just">
              <a:lnSpc>
                <a:spcPct val="90000"/>
              </a:lnSpc>
              <a:spcBef>
                <a:spcPts val="0"/>
              </a:spcBef>
              <a:spcAft>
                <a:spcPts val="0"/>
              </a:spcAft>
              <a:buFont typeface="Arial" panose="020B0604020202020204" pitchFamily="34" charset="0"/>
              <a:buChar char="•"/>
              <a:tabLst>
                <a:tab pos="457200" algn="l"/>
              </a:tabLst>
            </a:pPr>
            <a:endParaRPr lang="en-US" sz="28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37334833"/>
              </p:ext>
            </p:extLst>
          </p:nvPr>
        </p:nvGraphicFramePr>
        <p:xfrm>
          <a:off x="384915" y="2114809"/>
          <a:ext cx="8305800" cy="3885746"/>
        </p:xfrm>
        <a:graphic>
          <a:graphicData uri="http://schemas.openxmlformats.org/drawingml/2006/table">
            <a:tbl>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885566">
                <a:tc>
                  <a:txBody>
                    <a:bodyPr/>
                    <a:lstStyle/>
                    <a:p>
                      <a:pPr marL="0" marR="0" algn="ctr">
                        <a:spcBef>
                          <a:spcPts val="0"/>
                        </a:spcBef>
                        <a:spcAft>
                          <a:spcPts val="0"/>
                        </a:spcAft>
                      </a:pPr>
                      <a:r>
                        <a:rPr lang="en-US" sz="1400" b="1" dirty="0">
                          <a:latin typeface="Times New Roman"/>
                          <a:ea typeface="MS Mincho"/>
                          <a:cs typeface="Times New Roman"/>
                        </a:rPr>
                        <a:t>Level IV</a:t>
                      </a:r>
                      <a:endParaRPr lang="en-US" sz="1400" dirty="0">
                        <a:latin typeface="Times"/>
                        <a:ea typeface="Times"/>
                        <a:cs typeface="Times New Roman"/>
                      </a:endParaRPr>
                    </a:p>
                    <a:p>
                      <a:pPr marL="0" marR="0" algn="ctr">
                        <a:spcBef>
                          <a:spcPts val="0"/>
                        </a:spcBef>
                        <a:spcAft>
                          <a:spcPts val="0"/>
                        </a:spcAft>
                      </a:pPr>
                      <a:r>
                        <a:rPr lang="en-US" sz="1400" b="1" dirty="0">
                          <a:latin typeface="Times New Roman"/>
                          <a:ea typeface="MS Mincho"/>
                          <a:cs typeface="Times New Roman"/>
                        </a:rPr>
                        <a:t> </a:t>
                      </a:r>
                      <a:r>
                        <a:rPr lang="en-US" sz="1400" i="1" dirty="0">
                          <a:latin typeface="Times New Roman"/>
                          <a:ea typeface="Times New Roman"/>
                          <a:cs typeface="Times New Roman"/>
                        </a:rPr>
                        <a:t>In addition to meeting requirements for Level III…</a:t>
                      </a:r>
                      <a:endParaRPr lang="en-US" sz="1400" dirty="0">
                        <a:latin typeface="Times"/>
                        <a:ea typeface="Times"/>
                        <a:cs typeface="Times New Roman"/>
                      </a:endParaRPr>
                    </a:p>
                  </a:txBody>
                  <a:tcPr marL="68581" marR="6858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chemeClr val="tx1"/>
                          </a:solidFill>
                          <a:latin typeface="Times New Roman"/>
                          <a:ea typeface="Times New Roman"/>
                          <a:cs typeface="Times New Roman"/>
                        </a:rPr>
                        <a:t>Level III</a:t>
                      </a:r>
                      <a:endParaRPr lang="en-US" sz="1400" dirty="0">
                        <a:solidFill>
                          <a:schemeClr val="tx1"/>
                        </a:solidFill>
                        <a:latin typeface="Times"/>
                        <a:ea typeface="Times"/>
                        <a:cs typeface="Times New Roman"/>
                      </a:endParaRPr>
                    </a:p>
                    <a:p>
                      <a:pPr marL="0" marR="0" algn="ctr">
                        <a:spcBef>
                          <a:spcPts val="0"/>
                        </a:spcBef>
                        <a:spcAft>
                          <a:spcPts val="0"/>
                        </a:spcAft>
                      </a:pPr>
                      <a:r>
                        <a:rPr lang="en-US" sz="1400" b="1" i="1" dirty="0">
                          <a:solidFill>
                            <a:schemeClr val="tx1"/>
                          </a:solidFill>
                          <a:latin typeface="Times New Roman"/>
                          <a:ea typeface="Times New Roman"/>
                          <a:cs typeface="Times New Roman"/>
                        </a:rPr>
                        <a:t>Level III is the expected level of performance.</a:t>
                      </a:r>
                      <a:endParaRPr lang="en-US" sz="1400" b="1" dirty="0">
                        <a:solidFill>
                          <a:schemeClr val="tx1"/>
                        </a:solidFill>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latin typeface="Times New Roman"/>
                          <a:ea typeface="Times New Roman"/>
                          <a:cs typeface="Times New Roman"/>
                        </a:rPr>
                        <a:t>Level II</a:t>
                      </a:r>
                      <a:endParaRPr lang="en-US" sz="1400"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400" b="1" dirty="0">
                          <a:latin typeface="Times New Roman"/>
                          <a:ea typeface="Times New Roman"/>
                          <a:cs typeface="Times New Roman"/>
                        </a:rPr>
                        <a:t>Level I</a:t>
                      </a:r>
                      <a:endParaRPr lang="en-US" sz="1400"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000180">
                <a:tc>
                  <a:txBody>
                    <a:bodyPr/>
                    <a:lstStyle/>
                    <a:p>
                      <a:pPr marL="0" marR="0">
                        <a:spcBef>
                          <a:spcPts val="0"/>
                        </a:spcBef>
                        <a:spcAft>
                          <a:spcPts val="0"/>
                        </a:spcAft>
                      </a:pPr>
                      <a:r>
                        <a:rPr lang="en-US" sz="1400" b="0" i="0" kern="1200" dirty="0">
                          <a:solidFill>
                            <a:schemeClr val="tx1"/>
                          </a:solidFill>
                          <a:effectLst/>
                          <a:latin typeface="+mn-lt"/>
                          <a:ea typeface="+mn-ea"/>
                          <a:cs typeface="+mn-cs"/>
                        </a:rPr>
                        <a:t>The teacher</a:t>
                      </a:r>
                      <a:r>
                        <a:rPr lang="en-US" sz="1400" b="1" i="0" u="none" kern="1200" dirty="0">
                          <a:solidFill>
                            <a:schemeClr val="tx1"/>
                          </a:solidFill>
                          <a:effectLst/>
                          <a:latin typeface="+mn-lt"/>
                          <a:ea typeface="+mn-ea"/>
                          <a:cs typeface="+mn-cs"/>
                        </a:rPr>
                        <a:t> </a:t>
                      </a:r>
                      <a:r>
                        <a:rPr lang="en-US" sz="1400" b="1" i="0" u="sng" kern="1200" dirty="0">
                          <a:solidFill>
                            <a:schemeClr val="tx1"/>
                          </a:solidFill>
                          <a:effectLst/>
                          <a:latin typeface="+mn-lt"/>
                          <a:ea typeface="+mn-ea"/>
                          <a:cs typeface="+mn-cs"/>
                        </a:rPr>
                        <a:t>continually </a:t>
                      </a:r>
                      <a:r>
                        <a:rPr lang="en-US" sz="1400" b="0" i="0" kern="1200" dirty="0">
                          <a:solidFill>
                            <a:schemeClr val="tx1"/>
                          </a:solidFill>
                          <a:effectLst/>
                          <a:latin typeface="+mn-lt"/>
                          <a:ea typeface="+mn-ea"/>
                          <a:cs typeface="+mn-cs"/>
                        </a:rPr>
                        <a:t>creates an academic learning environment where students are encouraged to set challenging learning goals and tackle challenging materials. (Teachers rated Level IV continually seek ways to serve as role models or teacher leaders.)</a:t>
                      </a:r>
                      <a:endParaRPr lang="en-US" sz="1400" dirty="0">
                        <a:latin typeface="Times"/>
                        <a:ea typeface="Times"/>
                        <a:cs typeface="Times New Roman"/>
                      </a:endParaRPr>
                    </a:p>
                  </a:txBody>
                  <a:tcPr marL="68581" marR="6858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b="0" i="0" kern="1200" dirty="0">
                          <a:solidFill>
                            <a:schemeClr val="tx1"/>
                          </a:solidFill>
                          <a:effectLst/>
                          <a:latin typeface="+mn-lt"/>
                          <a:ea typeface="+mn-ea"/>
                          <a:cs typeface="+mn-cs"/>
                        </a:rPr>
                        <a:t>The teacher </a:t>
                      </a:r>
                      <a:r>
                        <a:rPr lang="en-US" sz="1400" b="1" i="0" u="sng" kern="1200" dirty="0">
                          <a:solidFill>
                            <a:schemeClr val="tx1"/>
                          </a:solidFill>
                          <a:effectLst/>
                          <a:latin typeface="+mn-lt"/>
                          <a:ea typeface="+mn-ea"/>
                          <a:cs typeface="+mn-cs"/>
                        </a:rPr>
                        <a:t>consistently</a:t>
                      </a:r>
                      <a:r>
                        <a:rPr lang="en-US" sz="1400" b="0" i="0" kern="1200" dirty="0">
                          <a:solidFill>
                            <a:schemeClr val="tx1"/>
                          </a:solidFill>
                          <a:effectLst/>
                          <a:latin typeface="+mn-lt"/>
                          <a:ea typeface="+mn-ea"/>
                          <a:cs typeface="+mn-cs"/>
                        </a:rPr>
                        <a:t> creates a student-centered, academic environment in which teaching and learning occur at high levels and students are self-directed learners.</a:t>
                      </a:r>
                      <a:endParaRPr lang="en-US" sz="1400" dirty="0">
                        <a:solidFill>
                          <a:schemeClr val="tx1"/>
                        </a:solidFill>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b="0" i="0" kern="1200" dirty="0">
                          <a:solidFill>
                            <a:schemeClr val="tx1"/>
                          </a:solidFill>
                          <a:effectLst/>
                          <a:latin typeface="+mn-lt"/>
                          <a:ea typeface="+mn-ea"/>
                          <a:cs typeface="+mn-cs"/>
                        </a:rPr>
                        <a:t>The teacher </a:t>
                      </a:r>
                      <a:r>
                        <a:rPr lang="en-US" sz="1400" b="1" i="0" u="sng" kern="1200" dirty="0">
                          <a:solidFill>
                            <a:schemeClr val="tx1"/>
                          </a:solidFill>
                          <a:effectLst/>
                          <a:latin typeface="+mn-lt"/>
                          <a:ea typeface="+mn-ea"/>
                          <a:cs typeface="+mn-cs"/>
                        </a:rPr>
                        <a:t>inconsistently</a:t>
                      </a:r>
                      <a:r>
                        <a:rPr lang="en-US" sz="1400" b="0" i="0" kern="1200" dirty="0">
                          <a:solidFill>
                            <a:schemeClr val="tx1"/>
                          </a:solidFill>
                          <a:effectLst/>
                          <a:latin typeface="+mn-lt"/>
                          <a:ea typeface="+mn-ea"/>
                          <a:cs typeface="+mn-cs"/>
                        </a:rPr>
                        <a:t> provides a student-centered, academic environment in which teaching and learning occur at high levels or where students are self-directed learners.</a:t>
                      </a:r>
                      <a:endParaRPr lang="en-US" sz="1400"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400" b="0" i="0" kern="1200" dirty="0">
                          <a:solidFill>
                            <a:schemeClr val="tx1"/>
                          </a:solidFill>
                          <a:effectLst/>
                          <a:latin typeface="+mn-lt"/>
                          <a:ea typeface="+mn-ea"/>
                          <a:cs typeface="+mn-cs"/>
                        </a:rPr>
                        <a:t>The teacher </a:t>
                      </a:r>
                      <a:r>
                        <a:rPr lang="en-US" sz="1400" b="1" i="0" u="sng" kern="1200" dirty="0">
                          <a:solidFill>
                            <a:schemeClr val="tx1"/>
                          </a:solidFill>
                          <a:effectLst/>
                          <a:latin typeface="+mn-lt"/>
                          <a:ea typeface="+mn-ea"/>
                          <a:cs typeface="+mn-cs"/>
                        </a:rPr>
                        <a:t>does not </a:t>
                      </a:r>
                      <a:r>
                        <a:rPr lang="en-US" sz="1400" b="0" i="0" kern="1200" dirty="0">
                          <a:solidFill>
                            <a:schemeClr val="tx1"/>
                          </a:solidFill>
                          <a:effectLst/>
                          <a:latin typeface="+mn-lt"/>
                          <a:ea typeface="+mn-ea"/>
                          <a:cs typeface="+mn-cs"/>
                        </a:rPr>
                        <a:t>provide a student-centered, academic environment in which teaching and learning occur at high levels, or where students are self-directed learners.</a:t>
                      </a:r>
                      <a:endParaRPr lang="en-US" sz="1400" dirty="0">
                        <a:latin typeface="Times"/>
                        <a:ea typeface="Times"/>
                        <a:cs typeface="Times New Roman"/>
                      </a:endParaRPr>
                    </a:p>
                  </a:txBody>
                  <a:tcPr marL="68581" marR="6858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solidFill>
                  <a:prstClr val="white"/>
                </a:solidFill>
              </a:rPr>
              <a:pPr/>
              <a:t>50</a:t>
            </a:fld>
            <a:endParaRPr lang="en-US" dirty="0">
              <a:solidFill>
                <a:prstClr val="white"/>
              </a:solidFill>
            </a:endParaRPr>
          </a:p>
        </p:txBody>
      </p:sp>
      <p:sp>
        <p:nvSpPr>
          <p:cNvPr id="7" name="Date Placeholder 5"/>
          <p:cNvSpPr>
            <a:spLocks noGrp="1"/>
          </p:cNvSpPr>
          <p:nvPr>
            <p:ph type="dt" sz="half" idx="2"/>
          </p:nvPr>
        </p:nvSpPr>
        <p:spPr>
          <a:xfrm>
            <a:off x="628650" y="6356361"/>
            <a:ext cx="2057400" cy="365125"/>
          </a:xfrm>
        </p:spPr>
        <p:txBody>
          <a:bodyPr/>
          <a:lstStyle/>
          <a:p>
            <a:r>
              <a:rPr lang="en-US" dirty="0">
                <a:solidFill>
                  <a:prstClr val="white"/>
                </a:solidFill>
              </a:rPr>
              <a:t>1/15/2018</a:t>
            </a:r>
          </a:p>
        </p:txBody>
      </p:sp>
      <p:sp>
        <p:nvSpPr>
          <p:cNvPr id="8" name="Title 1"/>
          <p:cNvSpPr txBox="1">
            <a:spLocks noGrp="1"/>
          </p:cNvSpPr>
          <p:nvPr>
            <p:ph type="title"/>
          </p:nvPr>
        </p:nvSpPr>
        <p:spPr>
          <a:xfrm>
            <a:off x="228600" y="304800"/>
            <a:ext cx="6673117" cy="11042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n-US" sz="2600" dirty="0">
                <a:solidFill>
                  <a:prstClr val="black"/>
                </a:solidFill>
              </a:rPr>
              <a:t>Academically Challenging Environment: </a:t>
            </a:r>
            <a:r>
              <a:rPr lang="en-US" sz="3200" dirty="0">
                <a:solidFill>
                  <a:prstClr val="black"/>
                </a:solidFill>
              </a:rPr>
              <a:t>Rating Teacher and Student </a:t>
            </a:r>
            <a:r>
              <a:rPr lang="en-US" sz="3200" dirty="0"/>
              <a:t>Performance</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6121" y="2151002"/>
            <a:ext cx="2005096" cy="3813863"/>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815" y="2131954"/>
            <a:ext cx="2022754" cy="3822192"/>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6755" y="2141477"/>
            <a:ext cx="1965617" cy="382339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833" y="2184709"/>
            <a:ext cx="1897884" cy="378015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07" name="TextBox 6"/>
          <p:cNvSpPr txBox="1">
            <a:spLocks noChangeArrowheads="1"/>
          </p:cNvSpPr>
          <p:nvPr/>
        </p:nvSpPr>
        <p:spPr bwMode="auto">
          <a:xfrm>
            <a:off x="384915" y="1727460"/>
            <a:ext cx="8305800" cy="400097"/>
          </a:xfrm>
          <a:prstGeom prst="rect">
            <a:avLst/>
          </a:prstGeom>
          <a:solidFill>
            <a:schemeClr val="accent2">
              <a:lumMod val="20000"/>
              <a:lumOff val="80000"/>
            </a:schemeClr>
          </a:solidFill>
          <a:ln w="101600">
            <a:solidFill>
              <a:schemeClr val="tx1"/>
            </a:solidFill>
            <a:headEnd/>
            <a:tailEnd/>
          </a:ln>
        </p:spPr>
        <p:style>
          <a:lnRef idx="2">
            <a:schemeClr val="accent6">
              <a:shade val="50000"/>
            </a:schemeClr>
          </a:lnRef>
          <a:fillRef idx="1">
            <a:schemeClr val="accent6"/>
          </a:fillRef>
          <a:effectRef idx="0">
            <a:schemeClr val="accent6"/>
          </a:effectRef>
          <a:fontRef idx="minor">
            <a:schemeClr val="lt1"/>
          </a:fontRef>
        </p:style>
        <p:txBody>
          <a:bodyPr lIns="91389" tIns="45714" rIns="91389" bIns="45714">
            <a:spAutoFit/>
          </a:bodyPr>
          <a:lstStyle>
            <a:lvl1pPr eaLnBrk="0" hangingPunct="0">
              <a:defRPr sz="1700">
                <a:solidFill>
                  <a:schemeClr val="tx1"/>
                </a:solidFill>
                <a:latin typeface="Arial" charset="0"/>
                <a:cs typeface="Arial" charset="0"/>
              </a:defRPr>
            </a:lvl1pPr>
            <a:lvl2pPr marL="742950" indent="-285750" eaLnBrk="0" hangingPunct="0">
              <a:defRPr sz="1700">
                <a:solidFill>
                  <a:schemeClr val="tx1"/>
                </a:solidFill>
                <a:latin typeface="Arial" charset="0"/>
                <a:cs typeface="Arial" charset="0"/>
              </a:defRPr>
            </a:lvl2pPr>
            <a:lvl3pPr marL="1143000" indent="-228600" eaLnBrk="0" hangingPunct="0">
              <a:defRPr sz="1700">
                <a:solidFill>
                  <a:schemeClr val="tx1"/>
                </a:solidFill>
                <a:latin typeface="Arial" charset="0"/>
                <a:cs typeface="Arial" charset="0"/>
              </a:defRPr>
            </a:lvl3pPr>
            <a:lvl4pPr marL="1600200" indent="-228600" eaLnBrk="0" hangingPunct="0">
              <a:defRPr sz="1700">
                <a:solidFill>
                  <a:schemeClr val="tx1"/>
                </a:solidFill>
                <a:latin typeface="Arial" charset="0"/>
                <a:cs typeface="Arial" charset="0"/>
              </a:defRPr>
            </a:lvl4pPr>
            <a:lvl5pPr marL="2057400" indent="-228600" eaLnBrk="0" hangingPunct="0">
              <a:defRPr sz="1700">
                <a:solidFill>
                  <a:schemeClr val="tx1"/>
                </a:solidFill>
                <a:latin typeface="Arial" charset="0"/>
                <a:cs typeface="Arial" charset="0"/>
              </a:defRPr>
            </a:lvl5pPr>
            <a:lvl6pPr marL="2514600" indent="-228600" defTabSz="912813" eaLnBrk="0" fontAlgn="base" hangingPunct="0">
              <a:spcBef>
                <a:spcPct val="0"/>
              </a:spcBef>
              <a:spcAft>
                <a:spcPct val="0"/>
              </a:spcAft>
              <a:defRPr sz="1700">
                <a:solidFill>
                  <a:schemeClr val="tx1"/>
                </a:solidFill>
                <a:latin typeface="Arial" charset="0"/>
                <a:cs typeface="Arial" charset="0"/>
              </a:defRPr>
            </a:lvl6pPr>
            <a:lvl7pPr marL="2971800" indent="-228600" defTabSz="912813" eaLnBrk="0" fontAlgn="base" hangingPunct="0">
              <a:spcBef>
                <a:spcPct val="0"/>
              </a:spcBef>
              <a:spcAft>
                <a:spcPct val="0"/>
              </a:spcAft>
              <a:defRPr sz="1700">
                <a:solidFill>
                  <a:schemeClr val="tx1"/>
                </a:solidFill>
                <a:latin typeface="Arial" charset="0"/>
                <a:cs typeface="Arial" charset="0"/>
              </a:defRPr>
            </a:lvl7pPr>
            <a:lvl8pPr marL="3429000" indent="-228600" defTabSz="912813" eaLnBrk="0" fontAlgn="base" hangingPunct="0">
              <a:spcBef>
                <a:spcPct val="0"/>
              </a:spcBef>
              <a:spcAft>
                <a:spcPct val="0"/>
              </a:spcAft>
              <a:defRPr sz="1700">
                <a:solidFill>
                  <a:schemeClr val="tx1"/>
                </a:solidFill>
                <a:latin typeface="Arial" charset="0"/>
                <a:cs typeface="Arial" charset="0"/>
              </a:defRPr>
            </a:lvl8pPr>
            <a:lvl9pPr marL="3886200" indent="-228600" defTabSz="912813" eaLnBrk="0" fontAlgn="base" hangingPunct="0">
              <a:spcBef>
                <a:spcPct val="0"/>
              </a:spcBef>
              <a:spcAft>
                <a:spcPct val="0"/>
              </a:spcAft>
              <a:defRPr sz="1700">
                <a:solidFill>
                  <a:schemeClr val="tx1"/>
                </a:solidFill>
                <a:latin typeface="Arial" charset="0"/>
                <a:cs typeface="Arial" charset="0"/>
              </a:defRPr>
            </a:lvl9pPr>
          </a:lstStyle>
          <a:p>
            <a:pPr algn="ctr" eaLnBrk="1" hangingPunct="1"/>
            <a:r>
              <a:rPr lang="en-US" sz="2000" b="1" dirty="0">
                <a:ea typeface="ＭＳ Ｐゴシック" pitchFamily="34" charset="-128"/>
              </a:rPr>
              <a:t>Performance Standard 8: Academically Challenging Environment </a:t>
            </a:r>
            <a:r>
              <a:rPr lang="en-US" sz="1900" b="1" dirty="0">
                <a:ea typeface="ＭＳ Ｐゴシック" pitchFamily="34" charset="-128"/>
              </a:rPr>
              <a:t> </a:t>
            </a:r>
          </a:p>
        </p:txBody>
      </p:sp>
    </p:spTree>
    <p:extLst>
      <p:ext uri="{BB962C8B-B14F-4D97-AF65-F5344CB8AC3E}">
        <p14:creationId xmlns:p14="http://schemas.microsoft.com/office/powerpoint/2010/main" val="3304755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6934200" cy="1325563"/>
          </a:xfrm>
        </p:spPr>
        <p:txBody>
          <a:bodyPr>
            <a:noAutofit/>
          </a:bodyPr>
          <a:lstStyle/>
          <a:p>
            <a:r>
              <a:rPr lang="en-US" sz="4000" dirty="0"/>
              <a:t>TAPS Rubrics: </a:t>
            </a:r>
            <a:br>
              <a:rPr lang="en-US" sz="4000" dirty="0"/>
            </a:br>
            <a:r>
              <a:rPr lang="en-US" sz="4000" dirty="0"/>
              <a:t>Student Performance</a:t>
            </a:r>
            <a:br>
              <a:rPr lang="en-US" sz="3600" dirty="0"/>
            </a:br>
            <a:endParaRPr lang="en-US" sz="3600" dirty="0"/>
          </a:p>
        </p:txBody>
      </p:sp>
      <p:graphicFrame>
        <p:nvGraphicFramePr>
          <p:cNvPr id="7" name="Diagram 6"/>
          <p:cNvGraphicFramePr/>
          <p:nvPr>
            <p:extLst/>
          </p:nvPr>
        </p:nvGraphicFramePr>
        <p:xfrm>
          <a:off x="304800" y="1676400"/>
          <a:ext cx="8610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2"/>
          </p:nvPr>
        </p:nvSpPr>
        <p:spPr/>
        <p:txBody>
          <a:bodyPr/>
          <a:lstStyle/>
          <a:p>
            <a:fld id="{537CC428-F579-4AD9-B029-2EE3A5C988DE}" type="datetime1">
              <a:rPr lang="en-US" smtClean="0">
                <a:solidFill>
                  <a:prstClr val="white"/>
                </a:solidFill>
              </a:rPr>
              <a:t>1/7/2018</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51</a:t>
            </a:fld>
            <a:endParaRPr lang="en-US" dirty="0">
              <a:solidFill>
                <a:prstClr val="white"/>
              </a:solidFill>
            </a:endParaRPr>
          </a:p>
        </p:txBody>
      </p:sp>
    </p:spTree>
    <p:extLst>
      <p:ext uri="{BB962C8B-B14F-4D97-AF65-F5344CB8AC3E}">
        <p14:creationId xmlns:p14="http://schemas.microsoft.com/office/powerpoint/2010/main" val="50906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graphicEl>
                                              <a:dgm id="{8D7CBEE4-CADA-4865-8F41-5B033C7CFC7A}"/>
                                            </p:graphicEl>
                                          </p:spTgt>
                                        </p:tgtEl>
                                      </p:cBhvr>
                                    </p:animEffect>
                                    <p:animScale>
                                      <p:cBhvr>
                                        <p:cTn id="7" dur="250" autoRev="1" fill="hold"/>
                                        <p:tgtEl>
                                          <p:spTgt spid="7">
                                            <p:graphicEl>
                                              <a:dgm id="{8D7CBEE4-CADA-4865-8F41-5B033C7CFC7A}"/>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
                                            <p:graphicEl>
                                              <a:dgm id="{326E4D75-6FED-4BA6-B429-9A9254F7349C}"/>
                                            </p:graphicEl>
                                          </p:spTgt>
                                        </p:tgtEl>
                                      </p:cBhvr>
                                    </p:animEffect>
                                    <p:animScale>
                                      <p:cBhvr>
                                        <p:cTn id="12" dur="250" autoRev="1" fill="hold"/>
                                        <p:tgtEl>
                                          <p:spTgt spid="7">
                                            <p:graphicEl>
                                              <a:dgm id="{326E4D75-6FED-4BA6-B429-9A9254F7349C}"/>
                                            </p:graphic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7">
                                            <p:graphicEl>
                                              <a:dgm id="{F064A0C6-2992-46CB-BA67-4B94580C08B7}"/>
                                            </p:graphicEl>
                                          </p:spTgt>
                                        </p:tgtEl>
                                      </p:cBhvr>
                                    </p:animEffect>
                                    <p:animScale>
                                      <p:cBhvr>
                                        <p:cTn id="17" dur="250" autoRev="1" fill="hold"/>
                                        <p:tgtEl>
                                          <p:spTgt spid="7">
                                            <p:graphicEl>
                                              <a:dgm id="{F064A0C6-2992-46CB-BA67-4B94580C08B7}"/>
                                            </p:graphic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7">
                                            <p:graphicEl>
                                              <a:dgm id="{BABD9CC9-3694-4ADE-8BF7-2207A57ACA5D}"/>
                                            </p:graphicEl>
                                          </p:spTgt>
                                        </p:tgtEl>
                                      </p:cBhvr>
                                    </p:animEffect>
                                    <p:animScale>
                                      <p:cBhvr>
                                        <p:cTn id="22" dur="250" autoRev="1" fill="hold"/>
                                        <p:tgtEl>
                                          <p:spTgt spid="7">
                                            <p:graphicEl>
                                              <a:dgm id="{BABD9CC9-3694-4ADE-8BF7-2207A57ACA5D}"/>
                                            </p:graphic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7">
                                            <p:graphicEl>
                                              <a:dgm id="{85886D28-D631-44CF-9EA5-FE74F2CAA93E}"/>
                                            </p:graphicEl>
                                          </p:spTgt>
                                        </p:tgtEl>
                                      </p:cBhvr>
                                    </p:animEffect>
                                    <p:animScale>
                                      <p:cBhvr>
                                        <p:cTn id="27" dur="250" autoRev="1" fill="hold"/>
                                        <p:tgtEl>
                                          <p:spTgt spid="7">
                                            <p:graphicEl>
                                              <a:dgm id="{85886D28-D631-44CF-9EA5-FE74F2CAA93E}"/>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3" name="Slide Number Placeholder 2"/>
          <p:cNvSpPr>
            <a:spLocks noGrp="1"/>
          </p:cNvSpPr>
          <p:nvPr>
            <p:ph type="sldNum" sz="quarter" idx="4"/>
          </p:nvPr>
        </p:nvSpPr>
        <p:spPr/>
        <p:txBody>
          <a:bodyPr/>
          <a:lstStyle/>
          <a:p>
            <a:fld id="{B63E4CEF-BB1E-48C7-AE93-F39F6AA99AD7}" type="slidenum">
              <a:rPr lang="en-US" smtClean="0">
                <a:solidFill>
                  <a:prstClr val="white"/>
                </a:solidFill>
              </a:rPr>
              <a:pPr/>
              <a:t>52</a:t>
            </a:fld>
            <a:endParaRPr lang="en-US" dirty="0">
              <a:solidFill>
                <a:prstClr val="white"/>
              </a:solidFill>
            </a:endParaRPr>
          </a:p>
        </p:txBody>
      </p:sp>
      <p:pic>
        <p:nvPicPr>
          <p:cNvPr id="10" name="Picture 6" descr="C:\Users\tawni taylor\AppData\Local\Microsoft\Windows\Temporary Internet Files\Content.IE5\V2WF4F1W\4771917_xx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00100"/>
            <a:ext cx="7010400" cy="5257800"/>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556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6B57B-C9D1-4BC9-993B-65A0010EA134}"/>
              </a:ext>
            </a:extLst>
          </p:cNvPr>
          <p:cNvSpPr>
            <a:spLocks noGrp="1"/>
          </p:cNvSpPr>
          <p:nvPr>
            <p:ph type="title"/>
          </p:nvPr>
        </p:nvSpPr>
        <p:spPr/>
        <p:txBody>
          <a:bodyPr/>
          <a:lstStyle/>
          <a:p>
            <a:r>
              <a:rPr lang="en-US" dirty="0"/>
              <a:t>Links to references</a:t>
            </a:r>
          </a:p>
        </p:txBody>
      </p:sp>
      <p:sp>
        <p:nvSpPr>
          <p:cNvPr id="3" name="Content Placeholder 2">
            <a:extLst>
              <a:ext uri="{FF2B5EF4-FFF2-40B4-BE49-F238E27FC236}">
                <a16:creationId xmlns:a16="http://schemas.microsoft.com/office/drawing/2014/main" id="{28E544E3-2A1C-48AD-AE4A-A982980AD14B}"/>
              </a:ext>
            </a:extLst>
          </p:cNvPr>
          <p:cNvSpPr>
            <a:spLocks noGrp="1"/>
          </p:cNvSpPr>
          <p:nvPr>
            <p:ph idx="1"/>
          </p:nvPr>
        </p:nvSpPr>
        <p:spPr>
          <a:xfrm>
            <a:off x="457200" y="1659579"/>
            <a:ext cx="7886700" cy="4351338"/>
          </a:xfrm>
        </p:spPr>
        <p:txBody>
          <a:bodyPr>
            <a:normAutofit fontScale="40000" lnSpcReduction="20000"/>
          </a:bodyPr>
          <a:lstStyle/>
          <a:p>
            <a:r>
              <a:rPr lang="en-US" b="1" dirty="0"/>
              <a:t>Analysis | The surprising thing Google learned about its employees — and what it means for today's students from The Washington Post</a:t>
            </a:r>
            <a:endParaRPr lang="en-US" dirty="0"/>
          </a:p>
          <a:p>
            <a:pPr marL="457200" lvl="1" indent="0">
              <a:buNone/>
            </a:pPr>
            <a:r>
              <a:rPr lang="en-US" u="sng" dirty="0">
                <a:hlinkClick r:id="rId3"/>
              </a:rPr>
              <a:t>http://wapo.st/2kPG7vX?tid=ss_mail&amp;utm_term=.d058137bdcaf</a:t>
            </a:r>
            <a:endParaRPr lang="en-US" dirty="0"/>
          </a:p>
          <a:p>
            <a:r>
              <a:rPr lang="en-US" b="1" i="1" dirty="0"/>
              <a:t>Just One More Thing!</a:t>
            </a:r>
            <a:endParaRPr lang="en-US" dirty="0"/>
          </a:p>
          <a:p>
            <a:pPr marL="457200" lvl="1" indent="0">
              <a:buNone/>
            </a:pPr>
            <a:r>
              <a:rPr lang="en-US" u="sng" dirty="0">
                <a:hlinkClick r:id="rId4"/>
              </a:rPr>
              <a:t>https://www.youtube.com/watch?v=biW9BbWJtQU</a:t>
            </a:r>
            <a:endParaRPr lang="en-US" dirty="0"/>
          </a:p>
          <a:p>
            <a:r>
              <a:rPr lang="en-US" b="1" i="1" dirty="0"/>
              <a:t>Rick </a:t>
            </a:r>
            <a:r>
              <a:rPr lang="en-US" b="1" i="1" dirty="0" err="1"/>
              <a:t>Wormeli</a:t>
            </a:r>
            <a:r>
              <a:rPr lang="en-US" b="1" i="1" dirty="0"/>
              <a:t> and Formative Assessment</a:t>
            </a:r>
            <a:endParaRPr lang="en-US" dirty="0"/>
          </a:p>
          <a:p>
            <a:pPr marL="457200" lvl="1" indent="0">
              <a:buNone/>
            </a:pPr>
            <a:r>
              <a:rPr lang="en-US" u="sng" dirty="0">
                <a:hlinkClick r:id="rId5"/>
              </a:rPr>
              <a:t>https://www.youtube.com/watch?v=rJxFXjfB_B4</a:t>
            </a:r>
            <a:endParaRPr lang="en-US" dirty="0"/>
          </a:p>
          <a:p>
            <a:r>
              <a:rPr lang="en-US" b="1" i="1" dirty="0"/>
              <a:t>Lower Middle – Instructional Strategies that Support Learning</a:t>
            </a:r>
            <a:r>
              <a:rPr lang="en-US" dirty="0"/>
              <a:t> – Standards 5 and 6:  Assessment Strategies and Assessment Uses</a:t>
            </a:r>
          </a:p>
          <a:p>
            <a:pPr marL="457200" lvl="1" indent="0">
              <a:buNone/>
            </a:pPr>
            <a:r>
              <a:rPr lang="en-US" u="sng" dirty="0">
                <a:hlinkClick r:id="rId6"/>
              </a:rPr>
              <a:t>https://vimeo.com/43990520</a:t>
            </a:r>
            <a:endParaRPr lang="en-US" dirty="0"/>
          </a:p>
          <a:p>
            <a:r>
              <a:rPr lang="en-US" b="1" i="1" dirty="0"/>
              <a:t>Upper Middle-My Favorite No: Learning from Mistakes </a:t>
            </a:r>
            <a:r>
              <a:rPr lang="en-US" dirty="0"/>
              <a:t>– Standards 5 and 6:  Assessment Strategies and Assessment Uses</a:t>
            </a:r>
          </a:p>
          <a:p>
            <a:pPr marL="457200" lvl="1" indent="0">
              <a:buNone/>
            </a:pPr>
            <a:r>
              <a:rPr lang="en-US" u="sng" dirty="0">
                <a:hlinkClick r:id="rId7"/>
              </a:rPr>
              <a:t>https://www.teachingchannel.org/videos/class-warm-up-routine</a:t>
            </a:r>
            <a:endParaRPr lang="en-US" dirty="0"/>
          </a:p>
          <a:p>
            <a:r>
              <a:rPr lang="en-US" b="1" i="1" dirty="0"/>
              <a:t>High school- The Art of Questioning: Content, Meaning and Style </a:t>
            </a:r>
            <a:r>
              <a:rPr lang="en-US" dirty="0"/>
              <a:t>– Standards 5 and 6:  Assessment Strategies and Assessment Uses</a:t>
            </a:r>
          </a:p>
          <a:p>
            <a:pPr marL="457200" lvl="1" indent="0">
              <a:buNone/>
            </a:pPr>
            <a:r>
              <a:rPr lang="en-US" u="sng" dirty="0">
                <a:hlinkClick r:id="rId8"/>
              </a:rPr>
              <a:t>https://www.teachingchannel.org/videos/structuring-questioning-in-classroom</a:t>
            </a:r>
            <a:endParaRPr lang="en-US" dirty="0"/>
          </a:p>
          <a:p>
            <a:r>
              <a:rPr lang="en-US" b="1" i="1" dirty="0"/>
              <a:t>Activities for Learner-Centered Teaching</a:t>
            </a:r>
            <a:r>
              <a:rPr lang="en-US" dirty="0"/>
              <a:t> – Standard 8:  Academically Challenging Environment</a:t>
            </a:r>
          </a:p>
          <a:p>
            <a:pPr marL="457200" lvl="1" indent="0">
              <a:buNone/>
            </a:pPr>
            <a:r>
              <a:rPr lang="en-US" u="sng" dirty="0">
                <a:hlinkClick r:id="rId9"/>
              </a:rPr>
              <a:t>https://my.baker.edu/.../</a:t>
            </a:r>
            <a:r>
              <a:rPr lang="en-US" u="sng" dirty="0" err="1">
                <a:hlinkClick r:id="rId9"/>
              </a:rPr>
              <a:t>etl</a:t>
            </a:r>
            <a:r>
              <a:rPr lang="en-US" u="sng" dirty="0">
                <a:hlinkClick r:id="rId9"/>
              </a:rPr>
              <a:t>/Activities%20for%20Learner-Centered%20Teaching.doc</a:t>
            </a:r>
            <a:endParaRPr lang="en-US" dirty="0"/>
          </a:p>
          <a:p>
            <a:r>
              <a:rPr lang="en-US" b="1" i="1" dirty="0"/>
              <a:t>DOK Resources – aka RIGOR</a:t>
            </a:r>
            <a:endParaRPr lang="en-US" dirty="0"/>
          </a:p>
          <a:p>
            <a:pPr lvl="1"/>
            <a:r>
              <a:rPr lang="en-US" b="1" i="1" dirty="0"/>
              <a:t>DOK by Content Area -  </a:t>
            </a:r>
            <a:r>
              <a:rPr lang="en-US" b="1" i="1" u="sng" dirty="0">
                <a:hlinkClick r:id="rId10"/>
              </a:rPr>
              <a:t>http://facstaff.wcer.wisc.edu/normw/</a:t>
            </a:r>
            <a:endParaRPr lang="en-US" dirty="0"/>
          </a:p>
          <a:p>
            <a:pPr lvl="1"/>
            <a:r>
              <a:rPr lang="en-US" b="1" i="1" dirty="0"/>
              <a:t>Webb’s Alignment Tool - </a:t>
            </a:r>
            <a:r>
              <a:rPr lang="en-US" b="1" i="1" u="sng" dirty="0">
                <a:hlinkClick r:id="rId11"/>
              </a:rPr>
              <a:t>http://wat.wceruw.org/index.aspx</a:t>
            </a:r>
            <a:endParaRPr lang="en-US" dirty="0"/>
          </a:p>
          <a:p>
            <a:r>
              <a:rPr lang="en-US" b="1" i="1" dirty="0"/>
              <a:t>Teacher as Facilitator and self-direction video</a:t>
            </a:r>
            <a:r>
              <a:rPr lang="en-US" dirty="0"/>
              <a:t> – Standard 8:  Academically Challenging Environment</a:t>
            </a:r>
          </a:p>
          <a:p>
            <a:pPr marL="457200" lvl="1" indent="0">
              <a:buNone/>
            </a:pPr>
            <a:r>
              <a:rPr lang="en-US" u="sng" dirty="0">
                <a:hlinkClick r:id="rId12"/>
              </a:rPr>
              <a:t>https://www.youtube.com/watch?v=27aWgfXmY_8&amp;t=1s</a:t>
            </a:r>
            <a:endParaRPr lang="en-US" dirty="0"/>
          </a:p>
          <a:p>
            <a:endParaRPr lang="en-US" dirty="0"/>
          </a:p>
        </p:txBody>
      </p:sp>
      <p:sp>
        <p:nvSpPr>
          <p:cNvPr id="4" name="Date Placeholder 3">
            <a:extLst>
              <a:ext uri="{FF2B5EF4-FFF2-40B4-BE49-F238E27FC236}">
                <a16:creationId xmlns:a16="http://schemas.microsoft.com/office/drawing/2014/main" id="{87056AAD-0158-4F7C-AF36-3211C71C3F97}"/>
              </a:ext>
            </a:extLst>
          </p:cNvPr>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5" name="Slide Number Placeholder 4">
            <a:extLst>
              <a:ext uri="{FF2B5EF4-FFF2-40B4-BE49-F238E27FC236}">
                <a16:creationId xmlns:a16="http://schemas.microsoft.com/office/drawing/2014/main" id="{6923234E-9CBB-4566-B819-4D6DB47898C5}"/>
              </a:ext>
            </a:extLst>
          </p:cNvPr>
          <p:cNvSpPr>
            <a:spLocks noGrp="1"/>
          </p:cNvSpPr>
          <p:nvPr>
            <p:ph type="sldNum" sz="quarter" idx="4"/>
          </p:nvPr>
        </p:nvSpPr>
        <p:spPr/>
        <p:txBody>
          <a:bodyPr/>
          <a:lstStyle/>
          <a:p>
            <a:fld id="{B63E4CEF-BB1E-48C7-AE93-F39F6AA99AD7}" type="slidenum">
              <a:rPr lang="en-US" smtClean="0">
                <a:solidFill>
                  <a:prstClr val="white"/>
                </a:solidFill>
              </a:rPr>
              <a:pPr/>
              <a:t>53</a:t>
            </a:fld>
            <a:endParaRPr lang="en-US" dirty="0">
              <a:solidFill>
                <a:prstClr val="white"/>
              </a:solidFill>
            </a:endParaRPr>
          </a:p>
        </p:txBody>
      </p:sp>
    </p:spTree>
    <p:extLst>
      <p:ext uri="{BB962C8B-B14F-4D97-AF65-F5344CB8AC3E}">
        <p14:creationId xmlns:p14="http://schemas.microsoft.com/office/powerpoint/2010/main" val="712722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C:\Users\tawni taylor\AppData\Local\Microsoft\Windows\Temporary Internet Files\Content.IE5\TR1YYWBQ\thank-you[1].gif">
            <a:extLst>
              <a:ext uri="{FF2B5EF4-FFF2-40B4-BE49-F238E27FC236}">
                <a16:creationId xmlns:a16="http://schemas.microsoft.com/office/drawing/2014/main" id="{FA932AEA-22E3-4732-ABCB-782AF11713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776106" y="2286000"/>
            <a:ext cx="4060916" cy="2842640"/>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Shape 18">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5DC3A3-3A08-4B28-87B2-C74C3162DA33}"/>
              </a:ext>
            </a:extLst>
          </p:cNvPr>
          <p:cNvSpPr>
            <a:spLocks noGrp="1"/>
          </p:cNvSpPr>
          <p:nvPr>
            <p:ph type="title"/>
          </p:nvPr>
        </p:nvSpPr>
        <p:spPr>
          <a:xfrm>
            <a:off x="628649" y="365125"/>
            <a:ext cx="4147457" cy="1325563"/>
          </a:xfrm>
        </p:spPr>
        <p:txBody>
          <a:bodyPr>
            <a:normAutofit/>
          </a:bodyPr>
          <a:lstStyle/>
          <a:p>
            <a:r>
              <a:rPr lang="en-US">
                <a:solidFill>
                  <a:schemeClr val="bg1"/>
                </a:solidFill>
              </a:rPr>
              <a:t>Contact us!</a:t>
            </a:r>
          </a:p>
        </p:txBody>
      </p:sp>
      <p:sp>
        <p:nvSpPr>
          <p:cNvPr id="3" name="Content Placeholder 2">
            <a:extLst>
              <a:ext uri="{FF2B5EF4-FFF2-40B4-BE49-F238E27FC236}">
                <a16:creationId xmlns:a16="http://schemas.microsoft.com/office/drawing/2014/main" id="{F7E028AE-25EA-40F7-BFB0-86119C8770E8}"/>
              </a:ext>
            </a:extLst>
          </p:cNvPr>
          <p:cNvSpPr>
            <a:spLocks noGrp="1"/>
          </p:cNvSpPr>
          <p:nvPr>
            <p:ph idx="1"/>
          </p:nvPr>
        </p:nvSpPr>
        <p:spPr>
          <a:xfrm>
            <a:off x="351063" y="1613536"/>
            <a:ext cx="3486151" cy="4330064"/>
          </a:xfrm>
        </p:spPr>
        <p:txBody>
          <a:bodyPr>
            <a:normAutofit fontScale="92500" lnSpcReduction="20000"/>
          </a:bodyPr>
          <a:lstStyle/>
          <a:p>
            <a:pPr marL="0" indent="0">
              <a:buNone/>
            </a:pPr>
            <a:r>
              <a:rPr lang="en-US" sz="1300" dirty="0">
                <a:solidFill>
                  <a:schemeClr val="bg1"/>
                </a:solidFill>
              </a:rPr>
              <a:t>Cindy Saxon </a:t>
            </a:r>
          </a:p>
          <a:p>
            <a:pPr marL="0" indent="0">
              <a:buNone/>
            </a:pPr>
            <a:r>
              <a:rPr lang="en-US" sz="1300" dirty="0">
                <a:solidFill>
                  <a:schemeClr val="bg1"/>
                </a:solidFill>
              </a:rPr>
              <a:t>Associate Superintendent of Teacher and Leader Support and Development (TLSD)</a:t>
            </a:r>
          </a:p>
          <a:p>
            <a:pPr marL="0" indent="0">
              <a:buNone/>
            </a:pPr>
            <a:r>
              <a:rPr lang="en-US" sz="1300" dirty="0">
                <a:solidFill>
                  <a:schemeClr val="bg1"/>
                </a:solidFill>
                <a:hlinkClick r:id="rId4"/>
              </a:rPr>
              <a:t>csaxon@doe.k12.ga.us</a:t>
            </a:r>
            <a:endParaRPr lang="en-US" sz="1300" dirty="0">
              <a:solidFill>
                <a:schemeClr val="bg1"/>
              </a:solidFill>
            </a:endParaRPr>
          </a:p>
          <a:p>
            <a:pPr marL="0" indent="0">
              <a:buNone/>
            </a:pPr>
            <a:r>
              <a:rPr lang="en-US" sz="1300" dirty="0">
                <a:solidFill>
                  <a:schemeClr val="bg1"/>
                </a:solidFill>
              </a:rPr>
              <a:t>Melinda Moe</a:t>
            </a:r>
          </a:p>
          <a:p>
            <a:pPr marL="0" indent="0">
              <a:buNone/>
            </a:pPr>
            <a:r>
              <a:rPr lang="en-US" sz="1300" dirty="0">
                <a:solidFill>
                  <a:schemeClr val="bg1"/>
                </a:solidFill>
              </a:rPr>
              <a:t> Program Manager, TLSD - LKES Implementation</a:t>
            </a:r>
          </a:p>
          <a:p>
            <a:pPr marL="0" indent="0">
              <a:buNone/>
            </a:pPr>
            <a:r>
              <a:rPr lang="en-US" sz="1300" dirty="0">
                <a:solidFill>
                  <a:schemeClr val="bg1"/>
                </a:solidFill>
                <a:hlinkClick r:id="rId5"/>
              </a:rPr>
              <a:t>mmoe@doe.k12.ga.us</a:t>
            </a:r>
            <a:endParaRPr lang="en-US" sz="1300" dirty="0">
              <a:solidFill>
                <a:schemeClr val="bg1"/>
              </a:solidFill>
            </a:endParaRPr>
          </a:p>
          <a:p>
            <a:pPr marL="0" indent="0">
              <a:buNone/>
            </a:pPr>
            <a:r>
              <a:rPr lang="en-US" sz="1300" dirty="0">
                <a:solidFill>
                  <a:schemeClr val="bg1"/>
                </a:solidFill>
              </a:rPr>
              <a:t>Keisla Tisdel</a:t>
            </a:r>
          </a:p>
          <a:p>
            <a:pPr marL="0" indent="0">
              <a:buNone/>
            </a:pPr>
            <a:r>
              <a:rPr lang="en-US" sz="1300" dirty="0">
                <a:solidFill>
                  <a:schemeClr val="bg1"/>
                </a:solidFill>
              </a:rPr>
              <a:t>Program Manager, TLSD - Evaluation, Data, &amp; Documentation</a:t>
            </a:r>
          </a:p>
          <a:p>
            <a:pPr marL="0" indent="0">
              <a:buNone/>
            </a:pPr>
            <a:r>
              <a:rPr lang="en-US" sz="1300" dirty="0">
                <a:solidFill>
                  <a:schemeClr val="bg1"/>
                </a:solidFill>
                <a:hlinkClick r:id="rId6"/>
              </a:rPr>
              <a:t>ktisdel@doe.k12.ga.us</a:t>
            </a:r>
            <a:endParaRPr lang="en-US" sz="1300" dirty="0">
              <a:solidFill>
                <a:schemeClr val="bg1"/>
              </a:solidFill>
            </a:endParaRPr>
          </a:p>
          <a:p>
            <a:pPr marL="0" indent="0">
              <a:buNone/>
            </a:pPr>
            <a:r>
              <a:rPr lang="en-US" sz="1300" dirty="0">
                <a:solidFill>
                  <a:schemeClr val="bg1"/>
                </a:solidFill>
              </a:rPr>
              <a:t>Stefany Howard</a:t>
            </a:r>
          </a:p>
          <a:p>
            <a:pPr marL="0" indent="0">
              <a:buNone/>
            </a:pPr>
            <a:r>
              <a:rPr lang="en-US" sz="1300" dirty="0">
                <a:solidFill>
                  <a:schemeClr val="bg1"/>
                </a:solidFill>
              </a:rPr>
              <a:t>TKES Evaluation Support Specialist</a:t>
            </a:r>
          </a:p>
          <a:p>
            <a:pPr marL="0" indent="0">
              <a:buNone/>
            </a:pPr>
            <a:r>
              <a:rPr lang="en-US" sz="1300" dirty="0">
                <a:solidFill>
                  <a:schemeClr val="bg1"/>
                </a:solidFill>
                <a:hlinkClick r:id="rId7"/>
              </a:rPr>
              <a:t>showard@doe.k12.ga.us</a:t>
            </a:r>
            <a:endParaRPr lang="en-US" sz="1300" dirty="0">
              <a:solidFill>
                <a:schemeClr val="bg1"/>
              </a:solidFill>
            </a:endParaRPr>
          </a:p>
          <a:p>
            <a:pPr marL="0" indent="0">
              <a:buNone/>
            </a:pPr>
            <a:r>
              <a:rPr lang="en-US" sz="1300" dirty="0">
                <a:solidFill>
                  <a:schemeClr val="bg1"/>
                </a:solidFill>
              </a:rPr>
              <a:t>Ginger Starling</a:t>
            </a:r>
          </a:p>
          <a:p>
            <a:pPr marL="0" indent="0">
              <a:buNone/>
            </a:pPr>
            <a:r>
              <a:rPr lang="en-US" sz="1300" dirty="0">
                <a:solidFill>
                  <a:schemeClr val="bg1"/>
                </a:solidFill>
              </a:rPr>
              <a:t>TKES Evaluation Support Specialist</a:t>
            </a:r>
          </a:p>
          <a:p>
            <a:pPr marL="0" indent="0">
              <a:buNone/>
            </a:pPr>
            <a:r>
              <a:rPr lang="en-US" sz="1300" dirty="0">
                <a:solidFill>
                  <a:schemeClr val="bg1"/>
                </a:solidFill>
                <a:hlinkClick r:id="rId8"/>
              </a:rPr>
              <a:t>gstarling@doe.k12.ga.us</a:t>
            </a:r>
            <a:endParaRPr lang="en-US" sz="1300" dirty="0">
              <a:solidFill>
                <a:schemeClr val="bg1"/>
              </a:solidFill>
            </a:endParaRPr>
          </a:p>
          <a:p>
            <a:pPr marL="0" indent="0">
              <a:buNone/>
            </a:pPr>
            <a:endParaRPr lang="en-US" sz="900" dirty="0">
              <a:solidFill>
                <a:schemeClr val="bg1"/>
              </a:solidFill>
            </a:endParaRPr>
          </a:p>
        </p:txBody>
      </p:sp>
      <p:sp>
        <p:nvSpPr>
          <p:cNvPr id="4" name="Date Placeholder 3">
            <a:extLst>
              <a:ext uri="{FF2B5EF4-FFF2-40B4-BE49-F238E27FC236}">
                <a16:creationId xmlns:a16="http://schemas.microsoft.com/office/drawing/2014/main" id="{ABA7E1F1-04F8-48B1-9B98-01D5D893901A}"/>
              </a:ext>
            </a:extLst>
          </p:cNvPr>
          <p:cNvSpPr>
            <a:spLocks noGrp="1"/>
          </p:cNvSpPr>
          <p:nvPr>
            <p:ph type="dt" sz="half" idx="2"/>
          </p:nvPr>
        </p:nvSpPr>
        <p:spPr>
          <a:xfrm>
            <a:off x="534761" y="6310312"/>
            <a:ext cx="2057400" cy="365125"/>
          </a:xfrm>
        </p:spPr>
        <p:txBody>
          <a:bodyPr>
            <a:normAutofit/>
          </a:bodyPr>
          <a:lstStyle/>
          <a:p>
            <a:pPr>
              <a:spcAft>
                <a:spcPts val="600"/>
              </a:spcAft>
            </a:pPr>
            <a:r>
              <a:rPr lang="en-US">
                <a:solidFill>
                  <a:schemeClr val="bg1">
                    <a:alpha val="80000"/>
                  </a:schemeClr>
                </a:solidFill>
              </a:rPr>
              <a:t>1/15/2018</a:t>
            </a:r>
          </a:p>
        </p:txBody>
      </p:sp>
      <p:sp>
        <p:nvSpPr>
          <p:cNvPr id="5" name="Slide Number Placeholder 4">
            <a:extLst>
              <a:ext uri="{FF2B5EF4-FFF2-40B4-BE49-F238E27FC236}">
                <a16:creationId xmlns:a16="http://schemas.microsoft.com/office/drawing/2014/main" id="{F2AE8183-E20F-40CB-8A47-206BF4C5B356}"/>
              </a:ext>
            </a:extLst>
          </p:cNvPr>
          <p:cNvSpPr>
            <a:spLocks noGrp="1"/>
          </p:cNvSpPr>
          <p:nvPr>
            <p:ph type="sldNum" sz="quarter" idx="4"/>
          </p:nvPr>
        </p:nvSpPr>
        <p:spPr>
          <a:xfrm>
            <a:off x="7682592" y="6356350"/>
            <a:ext cx="832757" cy="365125"/>
          </a:xfrm>
        </p:spPr>
        <p:txBody>
          <a:bodyPr>
            <a:normAutofit/>
          </a:bodyPr>
          <a:lstStyle/>
          <a:p>
            <a:pPr>
              <a:spcAft>
                <a:spcPts val="600"/>
              </a:spcAft>
            </a:pPr>
            <a:fld id="{B63E4CEF-BB1E-48C7-AE93-F39F6AA99AD7}" type="slidenum">
              <a:rPr lang="en-US"/>
              <a:pPr>
                <a:spcAft>
                  <a:spcPts val="600"/>
                </a:spcAft>
              </a:pPr>
              <a:t>54</a:t>
            </a:fld>
            <a:endParaRPr lang="en-US"/>
          </a:p>
        </p:txBody>
      </p:sp>
    </p:spTree>
    <p:extLst>
      <p:ext uri="{BB962C8B-B14F-4D97-AF65-F5344CB8AC3E}">
        <p14:creationId xmlns:p14="http://schemas.microsoft.com/office/powerpoint/2010/main" val="126534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4C81-5A42-431F-8736-93D024A5BCD6}"/>
              </a:ext>
            </a:extLst>
          </p:cNvPr>
          <p:cNvSpPr>
            <a:spLocks noGrp="1"/>
          </p:cNvSpPr>
          <p:nvPr>
            <p:ph type="title"/>
          </p:nvPr>
        </p:nvSpPr>
        <p:spPr/>
        <p:txBody>
          <a:bodyPr>
            <a:normAutofit fontScale="90000"/>
          </a:bodyPr>
          <a:lstStyle/>
          <a:p>
            <a:r>
              <a:rPr lang="en-US" dirty="0"/>
              <a:t>It’s just “one more thing”…. Omg…does it ever end?</a:t>
            </a:r>
          </a:p>
        </p:txBody>
      </p:sp>
      <p:sp>
        <p:nvSpPr>
          <p:cNvPr id="3" name="Content Placeholder 2">
            <a:extLst>
              <a:ext uri="{FF2B5EF4-FFF2-40B4-BE49-F238E27FC236}">
                <a16:creationId xmlns:a16="http://schemas.microsoft.com/office/drawing/2014/main" id="{97E64D4F-42B5-437B-B504-1331B7B110ED}"/>
              </a:ext>
            </a:extLst>
          </p:cNvPr>
          <p:cNvSpPr>
            <a:spLocks noGrp="1"/>
          </p:cNvSpPr>
          <p:nvPr>
            <p:ph idx="1"/>
          </p:nvPr>
        </p:nvSpPr>
        <p:spPr/>
        <p:txBody>
          <a:bodyPr>
            <a:normAutofit/>
          </a:bodyPr>
          <a:lstStyle/>
          <a:p>
            <a:pPr marL="0" indent="0">
              <a:buNone/>
            </a:pPr>
            <a:endParaRPr lang="en-US" sz="2400" dirty="0">
              <a:hlinkClick r:id="rId3"/>
            </a:endParaRPr>
          </a:p>
          <a:p>
            <a:pPr marL="0" indent="0" algn="ctr">
              <a:buNone/>
            </a:pPr>
            <a:r>
              <a:rPr lang="en-US" sz="2400" dirty="0">
                <a:hlinkClick r:id="rId3"/>
              </a:rPr>
              <a:t>https://www.youtube.com/watch?v=biW9BbWJtQU</a:t>
            </a:r>
            <a:endParaRPr lang="en-US" sz="2400" dirty="0"/>
          </a:p>
          <a:p>
            <a:endParaRPr lang="en-US" dirty="0"/>
          </a:p>
        </p:txBody>
      </p:sp>
      <p:sp>
        <p:nvSpPr>
          <p:cNvPr id="4" name="Date Placeholder 3">
            <a:extLst>
              <a:ext uri="{FF2B5EF4-FFF2-40B4-BE49-F238E27FC236}">
                <a16:creationId xmlns:a16="http://schemas.microsoft.com/office/drawing/2014/main" id="{7934FA97-FEA6-4883-97A5-A66B04FD70F3}"/>
              </a:ext>
            </a:extLst>
          </p:cNvPr>
          <p:cNvSpPr>
            <a:spLocks noGrp="1"/>
          </p:cNvSpPr>
          <p:nvPr>
            <p:ph type="dt" sz="half" idx="2"/>
          </p:nvPr>
        </p:nvSpPr>
        <p:spPr/>
        <p:txBody>
          <a:bodyPr/>
          <a:lstStyle/>
          <a:p>
            <a:r>
              <a:rPr lang="en-US">
                <a:solidFill>
                  <a:prstClr val="white"/>
                </a:solidFill>
              </a:rPr>
              <a:t>1/15/2018</a:t>
            </a:r>
            <a:endParaRPr lang="en-US" dirty="0">
              <a:solidFill>
                <a:prstClr val="white"/>
              </a:solidFill>
            </a:endParaRPr>
          </a:p>
        </p:txBody>
      </p:sp>
      <p:sp>
        <p:nvSpPr>
          <p:cNvPr id="6" name="Slide Number Placeholder 5">
            <a:extLst>
              <a:ext uri="{FF2B5EF4-FFF2-40B4-BE49-F238E27FC236}">
                <a16:creationId xmlns:a16="http://schemas.microsoft.com/office/drawing/2014/main" id="{CE37CCFD-5CEC-4A84-9A00-9C75CE41E993}"/>
              </a:ext>
            </a:extLst>
          </p:cNvPr>
          <p:cNvSpPr>
            <a:spLocks noGrp="1"/>
          </p:cNvSpPr>
          <p:nvPr>
            <p:ph type="sldNum" sz="quarter" idx="4"/>
          </p:nvPr>
        </p:nvSpPr>
        <p:spPr/>
        <p:txBody>
          <a:bodyPr/>
          <a:lstStyle/>
          <a:p>
            <a:fld id="{B63E4CEF-BB1E-48C7-AE93-F39F6AA99AD7}" type="slidenum">
              <a:rPr lang="en-US" smtClean="0">
                <a:solidFill>
                  <a:prstClr val="white"/>
                </a:solidFill>
              </a:rPr>
              <a:pPr/>
              <a:t>6</a:t>
            </a:fld>
            <a:endParaRPr lang="en-US" dirty="0">
              <a:solidFill>
                <a:prstClr val="white"/>
              </a:solidFill>
            </a:endParaRPr>
          </a:p>
        </p:txBody>
      </p:sp>
      <p:pic>
        <p:nvPicPr>
          <p:cNvPr id="8" name="Picture 7">
            <a:extLst>
              <a:ext uri="{FF2B5EF4-FFF2-40B4-BE49-F238E27FC236}">
                <a16:creationId xmlns:a16="http://schemas.microsoft.com/office/drawing/2014/main" id="{4FA6BEBF-BA18-4EC3-8121-FBC29CC8D1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968237"/>
            <a:ext cx="6604746" cy="3292476"/>
          </a:xfrm>
          <a:prstGeom prst="rect">
            <a:avLst/>
          </a:prstGeom>
        </p:spPr>
      </p:pic>
    </p:spTree>
    <p:extLst>
      <p:ext uri="{BB962C8B-B14F-4D97-AF65-F5344CB8AC3E}">
        <p14:creationId xmlns:p14="http://schemas.microsoft.com/office/powerpoint/2010/main" val="393698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3" descr="7ba49d25-9b41-4bd6-ae20-9378ca0701a2@namprd04">
            <a:extLst>
              <a:ext uri="{FF2B5EF4-FFF2-40B4-BE49-F238E27FC236}">
                <a16:creationId xmlns:a16="http://schemas.microsoft.com/office/drawing/2014/main" id="{E80CD51D-ADE6-4DFF-93B0-8B187D7947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15" b="5377"/>
          <a:stretch/>
        </p:blipFill>
        <p:spPr bwMode="auto">
          <a:xfrm>
            <a:off x="2618915" y="1767039"/>
            <a:ext cx="3374977" cy="408592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4FC5BF-1E45-4991-A0FE-6A5862A2A97D}"/>
              </a:ext>
            </a:extLst>
          </p:cNvPr>
          <p:cNvSpPr>
            <a:spLocks noGrp="1"/>
          </p:cNvSpPr>
          <p:nvPr>
            <p:ph type="title"/>
          </p:nvPr>
        </p:nvSpPr>
        <p:spPr>
          <a:xfrm>
            <a:off x="685800" y="228600"/>
            <a:ext cx="5308092" cy="1676603"/>
          </a:xfrm>
        </p:spPr>
        <p:txBody>
          <a:bodyPr>
            <a:normAutofit/>
          </a:bodyPr>
          <a:lstStyle/>
          <a:p>
            <a:r>
              <a:rPr lang="en-US" sz="3600" dirty="0"/>
              <a:t>Making Connections</a:t>
            </a:r>
          </a:p>
        </p:txBody>
      </p:sp>
      <p:sp>
        <p:nvSpPr>
          <p:cNvPr id="3" name="Content Placeholder 2">
            <a:extLst>
              <a:ext uri="{FF2B5EF4-FFF2-40B4-BE49-F238E27FC236}">
                <a16:creationId xmlns:a16="http://schemas.microsoft.com/office/drawing/2014/main" id="{268CA6CB-DF6C-40AD-96C9-85A912BAA921}"/>
              </a:ext>
            </a:extLst>
          </p:cNvPr>
          <p:cNvSpPr>
            <a:spLocks noGrp="1"/>
          </p:cNvSpPr>
          <p:nvPr>
            <p:ph idx="1"/>
          </p:nvPr>
        </p:nvSpPr>
        <p:spPr>
          <a:xfrm>
            <a:off x="486698" y="2438401"/>
            <a:ext cx="2866102" cy="1371600"/>
          </a:xfrm>
        </p:spPr>
        <p:txBody>
          <a:bodyPr>
            <a:normAutofit/>
          </a:bodyPr>
          <a:lstStyle/>
          <a:p>
            <a:pPr marL="0" indent="0">
              <a:buNone/>
            </a:pPr>
            <a:endParaRPr lang="en-US" sz="1600" dirty="0"/>
          </a:p>
        </p:txBody>
      </p:sp>
      <p:sp>
        <p:nvSpPr>
          <p:cNvPr id="4" name="Date Placeholder 3">
            <a:extLst>
              <a:ext uri="{FF2B5EF4-FFF2-40B4-BE49-F238E27FC236}">
                <a16:creationId xmlns:a16="http://schemas.microsoft.com/office/drawing/2014/main" id="{9875912C-5603-4EFD-85EC-336F02DBA5B1}"/>
              </a:ext>
            </a:extLst>
          </p:cNvPr>
          <p:cNvSpPr>
            <a:spLocks noGrp="1"/>
          </p:cNvSpPr>
          <p:nvPr>
            <p:ph type="dt" sz="half" idx="2"/>
          </p:nvPr>
        </p:nvSpPr>
        <p:spPr>
          <a:xfrm>
            <a:off x="304800" y="6356350"/>
            <a:ext cx="1995678" cy="365125"/>
          </a:xfrm>
        </p:spPr>
        <p:txBody>
          <a:bodyPr>
            <a:normAutofit/>
          </a:bodyPr>
          <a:lstStyle/>
          <a:p>
            <a:pPr>
              <a:spcAft>
                <a:spcPts val="600"/>
              </a:spcAft>
            </a:pPr>
            <a:r>
              <a:rPr lang="en-US">
                <a:solidFill>
                  <a:srgbClr val="FFFFFF"/>
                </a:solidFill>
              </a:rPr>
              <a:t>1/15/2018</a:t>
            </a:r>
            <a:endParaRPr lang="en-US" dirty="0">
              <a:solidFill>
                <a:srgbClr val="FFFFFF"/>
              </a:solidFill>
            </a:endParaRPr>
          </a:p>
        </p:txBody>
      </p:sp>
      <p:sp>
        <p:nvSpPr>
          <p:cNvPr id="5" name="Slide Number Placeholder 4">
            <a:extLst>
              <a:ext uri="{FF2B5EF4-FFF2-40B4-BE49-F238E27FC236}">
                <a16:creationId xmlns:a16="http://schemas.microsoft.com/office/drawing/2014/main" id="{E5563932-F15B-439A-A61A-1458F8ADEF67}"/>
              </a:ext>
            </a:extLst>
          </p:cNvPr>
          <p:cNvSpPr>
            <a:spLocks noGrp="1"/>
          </p:cNvSpPr>
          <p:nvPr>
            <p:ph type="sldNum" sz="quarter" idx="4"/>
          </p:nvPr>
        </p:nvSpPr>
        <p:spPr>
          <a:xfrm>
            <a:off x="8140446" y="6356350"/>
            <a:ext cx="514350" cy="365125"/>
          </a:xfrm>
        </p:spPr>
        <p:txBody>
          <a:bodyPr>
            <a:normAutofit/>
          </a:bodyPr>
          <a:lstStyle/>
          <a:p>
            <a:pPr algn="l">
              <a:spcAft>
                <a:spcPts val="600"/>
              </a:spcAft>
            </a:pPr>
            <a:fld id="{B63E4CEF-BB1E-48C7-AE93-F39F6AA99AD7}" type="slidenum">
              <a:rPr lang="en-US">
                <a:solidFill>
                  <a:srgbClr val="FFFFFF"/>
                </a:solidFill>
              </a:rPr>
              <a:pPr algn="l">
                <a:spcAft>
                  <a:spcPts val="600"/>
                </a:spcAft>
              </a:pPr>
              <a:t>7</a:t>
            </a:fld>
            <a:endParaRPr lang="en-US" dirty="0">
              <a:solidFill>
                <a:srgbClr val="FFFFFF"/>
              </a:solidFill>
            </a:endParaRPr>
          </a:p>
        </p:txBody>
      </p:sp>
    </p:spTree>
    <p:extLst>
      <p:ext uri="{BB962C8B-B14F-4D97-AF65-F5344CB8AC3E}">
        <p14:creationId xmlns:p14="http://schemas.microsoft.com/office/powerpoint/2010/main" val="2516905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2058550"/>
            <a:ext cx="7885508" cy="609600"/>
          </a:xfrm>
        </p:spPr>
        <p:txBody>
          <a:bodyPr>
            <a:normAutofit/>
          </a:bodyPr>
          <a:lstStyle/>
          <a:p>
            <a:pPr algn="ctr"/>
            <a:r>
              <a:rPr lang="en-US" sz="3600" dirty="0"/>
              <a:t>Shared Theory of Action</a:t>
            </a:r>
            <a:endParaRPr lang="en-US" sz="3600" u="sng" dirty="0"/>
          </a:p>
        </p:txBody>
      </p:sp>
      <p:sp>
        <p:nvSpPr>
          <p:cNvPr id="4" name="Content Placeholder 3"/>
          <p:cNvSpPr>
            <a:spLocks noGrp="1"/>
          </p:cNvSpPr>
          <p:nvPr>
            <p:ph sz="half" idx="2"/>
          </p:nvPr>
        </p:nvSpPr>
        <p:spPr>
          <a:xfrm>
            <a:off x="606532" y="2716346"/>
            <a:ext cx="7885508" cy="2752725"/>
          </a:xfrm>
        </p:spPr>
        <p:txBody>
          <a:bodyPr>
            <a:noAutofit/>
          </a:bodyPr>
          <a:lstStyle/>
          <a:p>
            <a:pPr marL="0" indent="0" algn="ctr">
              <a:buNone/>
            </a:pPr>
            <a:r>
              <a:rPr lang="en-US" sz="3600" b="1" i="1" u="sng" dirty="0"/>
              <a:t>If</a:t>
            </a:r>
            <a:r>
              <a:rPr lang="en-US" sz="3600" b="1" i="1" dirty="0"/>
              <a:t> </a:t>
            </a:r>
            <a:r>
              <a:rPr lang="en-US" sz="3600" b="1" i="1" dirty="0">
                <a:solidFill>
                  <a:schemeClr val="accent1">
                    <a:lumMod val="50000"/>
                  </a:schemeClr>
                </a:solidFill>
              </a:rPr>
              <a:t>leadership</a:t>
            </a:r>
            <a:r>
              <a:rPr lang="en-US" sz="3600" b="1" i="1" dirty="0">
                <a:solidFill>
                  <a:schemeClr val="tx2"/>
                </a:solidFill>
              </a:rPr>
              <a:t> </a:t>
            </a:r>
            <a:r>
              <a:rPr lang="en-US" sz="3600" b="1" i="1" dirty="0"/>
              <a:t>and their </a:t>
            </a:r>
            <a:r>
              <a:rPr lang="en-US" sz="3600" b="1" i="1" dirty="0">
                <a:solidFill>
                  <a:schemeClr val="accent1">
                    <a:lumMod val="50000"/>
                  </a:schemeClr>
                </a:solidFill>
              </a:rPr>
              <a:t>professional learning communities </a:t>
            </a:r>
            <a:r>
              <a:rPr lang="en-US" sz="3600" b="1" i="1" dirty="0"/>
              <a:t>improve their organizational </a:t>
            </a:r>
            <a:r>
              <a:rPr lang="en-US" sz="3600" b="1" i="1" dirty="0">
                <a:solidFill>
                  <a:schemeClr val="accent1">
                    <a:lumMod val="50000"/>
                  </a:schemeClr>
                </a:solidFill>
              </a:rPr>
              <a:t>systems, structures, and processes, </a:t>
            </a:r>
            <a:r>
              <a:rPr lang="en-US" sz="3600" b="1" i="1" u="sng" dirty="0"/>
              <a:t>then</a:t>
            </a:r>
            <a:r>
              <a:rPr lang="en-US" sz="3600" b="1" i="1" dirty="0"/>
              <a:t> Georgia schools and districts will </a:t>
            </a:r>
            <a:r>
              <a:rPr lang="en-US" sz="3600" b="1" i="1" dirty="0">
                <a:solidFill>
                  <a:schemeClr val="accent1">
                    <a:lumMod val="50000"/>
                  </a:schemeClr>
                </a:solidFill>
              </a:rPr>
              <a:t>continuously improve</a:t>
            </a:r>
            <a:r>
              <a:rPr lang="en-US" sz="3600" b="1" i="1" dirty="0"/>
              <a:t>.</a:t>
            </a:r>
            <a:endParaRPr lang="en-US" sz="3600" dirty="0"/>
          </a:p>
        </p:txBody>
      </p:sp>
      <p:sp>
        <p:nvSpPr>
          <p:cNvPr id="7" name="Date Placeholder 6"/>
          <p:cNvSpPr>
            <a:spLocks noGrp="1"/>
          </p:cNvSpPr>
          <p:nvPr>
            <p:ph type="dt" sz="half" idx="10"/>
          </p:nvPr>
        </p:nvSpPr>
        <p:spPr/>
        <p:txBody>
          <a:bodyPr/>
          <a:lstStyle/>
          <a:p>
            <a:r>
              <a:rPr lang="en-US"/>
              <a:t>1/15/2018</a:t>
            </a:r>
            <a:endParaRPr lang="en-US" dirty="0"/>
          </a:p>
        </p:txBody>
      </p:sp>
      <p:sp>
        <p:nvSpPr>
          <p:cNvPr id="8" name="Slide Number Placeholder 7"/>
          <p:cNvSpPr>
            <a:spLocks noGrp="1"/>
          </p:cNvSpPr>
          <p:nvPr>
            <p:ph type="sldNum" sz="quarter" idx="12"/>
          </p:nvPr>
        </p:nvSpPr>
        <p:spPr/>
        <p:txBody>
          <a:bodyPr/>
          <a:lstStyle/>
          <a:p>
            <a:fld id="{B63E4CEF-BB1E-48C7-AE93-F39F6AA99AD7}" type="slidenum">
              <a:rPr lang="en-US" smtClean="0"/>
              <a:pPr/>
              <a:t>8</a:t>
            </a:fld>
            <a:endParaRPr lang="en-US" dirty="0"/>
          </a:p>
        </p:txBody>
      </p:sp>
      <p:sp>
        <p:nvSpPr>
          <p:cNvPr id="10" name="Title 1"/>
          <p:cNvSpPr>
            <a:spLocks noGrp="1"/>
          </p:cNvSpPr>
          <p:nvPr>
            <p:ph type="title"/>
          </p:nvPr>
        </p:nvSpPr>
        <p:spPr>
          <a:xfrm>
            <a:off x="379945" y="455307"/>
            <a:ext cx="8112095" cy="1325563"/>
          </a:xfrm>
        </p:spPr>
        <p:txBody>
          <a:bodyPr>
            <a:normAutofit/>
          </a:bodyPr>
          <a:lstStyle/>
          <a:p>
            <a:r>
              <a:rPr lang="en-US" sz="4800" b="1" dirty="0">
                <a:solidFill>
                  <a:schemeClr val="accent1">
                    <a:lumMod val="50000"/>
                  </a:schemeClr>
                </a:solidFill>
                <a:latin typeface="+mn-lt"/>
              </a:rPr>
              <a:t>Background</a:t>
            </a:r>
          </a:p>
        </p:txBody>
      </p:sp>
    </p:spTree>
    <p:extLst>
      <p:ext uri="{BB962C8B-B14F-4D97-AF65-F5344CB8AC3E}">
        <p14:creationId xmlns:p14="http://schemas.microsoft.com/office/powerpoint/2010/main" val="264185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4294967295"/>
          </p:nvPr>
        </p:nvSpPr>
        <p:spPr>
          <a:xfrm>
            <a:off x="628650" y="6356351"/>
            <a:ext cx="2057400" cy="365125"/>
          </a:xfrm>
          <a:prstGeom prst="rect">
            <a:avLst/>
          </a:prstGeom>
        </p:spPr>
        <p:txBody>
          <a:bodyPr/>
          <a:lstStyle/>
          <a:p>
            <a:r>
              <a:rPr lang="en-US"/>
              <a:t>1/15/2018</a:t>
            </a:r>
            <a:endParaRPr lang="en-US" dirty="0"/>
          </a:p>
        </p:txBody>
      </p:sp>
      <p:sp>
        <p:nvSpPr>
          <p:cNvPr id="8" name="Slide Number Placeholder 7"/>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9</a:t>
            </a:fld>
            <a:endParaRPr lang="en-US" dirty="0"/>
          </a:p>
        </p:txBody>
      </p:sp>
      <p:sp>
        <p:nvSpPr>
          <p:cNvPr id="3" name="Text Placeholder 2"/>
          <p:cNvSpPr>
            <a:spLocks noGrp="1"/>
          </p:cNvSpPr>
          <p:nvPr>
            <p:ph type="body" idx="4294967295"/>
          </p:nvPr>
        </p:nvSpPr>
        <p:spPr>
          <a:xfrm>
            <a:off x="171450" y="1278999"/>
            <a:ext cx="7315200" cy="609600"/>
          </a:xfrm>
        </p:spPr>
        <p:txBody>
          <a:bodyPr>
            <a:normAutofit/>
          </a:bodyPr>
          <a:lstStyle/>
          <a:p>
            <a:pPr marL="0" indent="0" algn="ctr">
              <a:buNone/>
            </a:pPr>
            <a:r>
              <a:rPr lang="en-US" sz="2800" b="1" dirty="0"/>
              <a:t>Georgia’s Systems of Continuous Improvement</a:t>
            </a:r>
            <a:endParaRPr lang="en-US" sz="2800" b="1" u="sng"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5371" y="1888599"/>
            <a:ext cx="4561242" cy="4360022"/>
          </a:xfrm>
        </p:spPr>
      </p:pic>
      <p:sp>
        <p:nvSpPr>
          <p:cNvPr id="9" name="Title 1"/>
          <p:cNvSpPr>
            <a:spLocks noGrp="1"/>
          </p:cNvSpPr>
          <p:nvPr>
            <p:ph type="title"/>
          </p:nvPr>
        </p:nvSpPr>
        <p:spPr>
          <a:xfrm>
            <a:off x="379944" y="86689"/>
            <a:ext cx="8112095" cy="1325563"/>
          </a:xfrm>
        </p:spPr>
        <p:txBody>
          <a:bodyPr>
            <a:normAutofit/>
          </a:bodyPr>
          <a:lstStyle/>
          <a:p>
            <a:r>
              <a:rPr lang="en-US" sz="4800" b="1" dirty="0">
                <a:solidFill>
                  <a:schemeClr val="accent1">
                    <a:lumMod val="50000"/>
                  </a:schemeClr>
                </a:solidFill>
                <a:latin typeface="+mn-lt"/>
              </a:rPr>
              <a:t>Framework</a:t>
            </a:r>
          </a:p>
        </p:txBody>
      </p:sp>
    </p:spTree>
    <p:extLst>
      <p:ext uri="{BB962C8B-B14F-4D97-AF65-F5344CB8AC3E}">
        <p14:creationId xmlns:p14="http://schemas.microsoft.com/office/powerpoint/2010/main" val="2219655866"/>
      </p:ext>
    </p:extLst>
  </p:cSld>
  <p:clrMapOvr>
    <a:masterClrMapping/>
  </p:clrMapOvr>
</p:sld>
</file>

<file path=ppt/theme/theme1.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12180</TotalTime>
  <Words>11024</Words>
  <Application>Microsoft Office PowerPoint</Application>
  <PresentationFormat>On-screen Show (4:3)</PresentationFormat>
  <Paragraphs>1172</Paragraphs>
  <Slides>54</Slides>
  <Notes>54</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54</vt:i4>
      </vt:variant>
    </vt:vector>
  </HeadingPairs>
  <TitlesOfParts>
    <vt:vector size="76" baseType="lpstr">
      <vt:lpstr>MS Mincho</vt:lpstr>
      <vt:lpstr>ＭＳ Ｐゴシック</vt:lpstr>
      <vt:lpstr>ＭＳ Ｐゴシック</vt:lpstr>
      <vt:lpstr>宋体</vt:lpstr>
      <vt:lpstr>Arial</vt:lpstr>
      <vt:lpstr>Arial Rounded MT Bold</vt:lpstr>
      <vt:lpstr>Arial Unicode MS</vt:lpstr>
      <vt:lpstr>Calibri</vt:lpstr>
      <vt:lpstr>Calibri Light</vt:lpstr>
      <vt:lpstr>Cambria</vt:lpstr>
      <vt:lpstr>Century Gothic</vt:lpstr>
      <vt:lpstr>Chalkboard</vt:lpstr>
      <vt:lpstr>Chalkboard Bold</vt:lpstr>
      <vt:lpstr>Courier New</vt:lpstr>
      <vt:lpstr>Futura Md BT</vt:lpstr>
      <vt:lpstr>Garamond</vt:lpstr>
      <vt:lpstr>Times</vt:lpstr>
      <vt:lpstr>Times New Roman</vt:lpstr>
      <vt:lpstr>Verdana</vt:lpstr>
      <vt:lpstr>Wingdings</vt:lpstr>
      <vt:lpstr>Wingdings 2</vt:lpstr>
      <vt:lpstr>GaDOE-PowerPoint-WhiteTemplate</vt:lpstr>
      <vt:lpstr>TEACHER KEYS  EFFECTIVENESS SYSTEM</vt:lpstr>
      <vt:lpstr>Agenda</vt:lpstr>
      <vt:lpstr>PowerPoint Presentation</vt:lpstr>
      <vt:lpstr>PowerPoint Presentation</vt:lpstr>
      <vt:lpstr>PowerPoint Presentation</vt:lpstr>
      <vt:lpstr>It’s just “one more thing”…. Omg…does it ever end?</vt:lpstr>
      <vt:lpstr>Making Connections</vt:lpstr>
      <vt:lpstr>Background</vt:lpstr>
      <vt:lpstr>Framework</vt:lpstr>
      <vt:lpstr>Georgia’s System of Continuous Improvement</vt:lpstr>
      <vt:lpstr>“A Deeper Dive” TAPS Performance Standards  5, 6, and 8</vt:lpstr>
      <vt:lpstr>PowerPoint Presentation</vt:lpstr>
      <vt:lpstr>PowerPoint Presentation</vt:lpstr>
      <vt:lpstr>PowerPoint Presentation</vt:lpstr>
      <vt:lpstr>What Does Research 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Uses</vt:lpstr>
      <vt:lpstr>Assessment Uses &amp;  Student Growth </vt:lpstr>
      <vt:lpstr>Step 1: Determine Needs</vt:lpstr>
      <vt:lpstr>Step 2: Creating Goals</vt:lpstr>
      <vt:lpstr>Step 3: Creating and Implementing Strategies</vt:lpstr>
      <vt:lpstr>Step 4: Monitoring Student  Progress and Making Adjustments</vt:lpstr>
      <vt:lpstr>Formative and Summative Assessments</vt:lpstr>
      <vt:lpstr>Step 5: Determining Goal Attainment</vt:lpstr>
      <vt:lpstr>Professional Learning Communities</vt:lpstr>
      <vt:lpstr>PowerPoint Presentation</vt:lpstr>
      <vt:lpstr>What Do You Observe Activity? </vt:lpstr>
      <vt:lpstr>PowerPoint Presentation</vt:lpstr>
      <vt:lpstr>Academically Challenging Environment </vt:lpstr>
      <vt:lpstr>Student-Centered:  Possible Techniques</vt:lpstr>
      <vt:lpstr>Teaching and Learning at High Levels:  What is Rigor?                      Handout 2</vt:lpstr>
      <vt:lpstr>Teaching and Learning at High Levels:   Demonstrating Rigor</vt:lpstr>
      <vt:lpstr>PowerPoint Presentation</vt:lpstr>
      <vt:lpstr>Depth of Knowledge Characteristics </vt:lpstr>
      <vt:lpstr>Student-Centered, Rigor, and  Self-Directed: The Connection</vt:lpstr>
      <vt:lpstr>Self-Directed Learner:  What Is It?</vt:lpstr>
      <vt:lpstr>Self-Directed:  Skills to Teach</vt:lpstr>
      <vt:lpstr>Student Directed Resources</vt:lpstr>
      <vt:lpstr>PowerPoint Presentation</vt:lpstr>
      <vt:lpstr>Academically Challenging Environment: Rating Teacher and Student Performance</vt:lpstr>
      <vt:lpstr>TAPS Rubrics:  Student Performance </vt:lpstr>
      <vt:lpstr>PowerPoint Presentation</vt:lpstr>
      <vt:lpstr>Links to references</vt:lpstr>
      <vt:lpstr>Contact us!</vt:lpstr>
    </vt:vector>
  </TitlesOfParts>
  <Company>Georgia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GaDOE</dc:creator>
  <cp:lastModifiedBy>Ginger Starling</cp:lastModifiedBy>
  <cp:revision>1643</cp:revision>
  <cp:lastPrinted>2017-08-29T18:39:50Z</cp:lastPrinted>
  <dcterms:created xsi:type="dcterms:W3CDTF">2015-02-04T17:16:38Z</dcterms:created>
  <dcterms:modified xsi:type="dcterms:W3CDTF">2018-01-08T00:30:27Z</dcterms:modified>
</cp:coreProperties>
</file>