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9"/>
  </p:notesMasterIdLst>
  <p:sldIdLst>
    <p:sldId id="256" r:id="rId2"/>
    <p:sldId id="285" r:id="rId3"/>
    <p:sldId id="306" r:id="rId4"/>
    <p:sldId id="307" r:id="rId5"/>
    <p:sldId id="286" r:id="rId6"/>
    <p:sldId id="259" r:id="rId7"/>
    <p:sldId id="288" r:id="rId8"/>
    <p:sldId id="287" r:id="rId9"/>
    <p:sldId id="269" r:id="rId10"/>
    <p:sldId id="278" r:id="rId11"/>
    <p:sldId id="290" r:id="rId12"/>
    <p:sldId id="289" r:id="rId13"/>
    <p:sldId id="291" r:id="rId14"/>
    <p:sldId id="292" r:id="rId15"/>
    <p:sldId id="294" r:id="rId16"/>
    <p:sldId id="295" r:id="rId17"/>
    <p:sldId id="296" r:id="rId18"/>
    <p:sldId id="297" r:id="rId19"/>
    <p:sldId id="298" r:id="rId20"/>
    <p:sldId id="299" r:id="rId21"/>
    <p:sldId id="300" r:id="rId22"/>
    <p:sldId id="276" r:id="rId23"/>
    <p:sldId id="301" r:id="rId24"/>
    <p:sldId id="305" r:id="rId25"/>
    <p:sldId id="310" r:id="rId26"/>
    <p:sldId id="303" r:id="rId27"/>
    <p:sldId id="304" r:id="rId28"/>
    <p:sldId id="311" r:id="rId29"/>
    <p:sldId id="312" r:id="rId30"/>
    <p:sldId id="313" r:id="rId31"/>
    <p:sldId id="314" r:id="rId32"/>
    <p:sldId id="315" r:id="rId33"/>
    <p:sldId id="283" r:id="rId34"/>
    <p:sldId id="268" r:id="rId35"/>
    <p:sldId id="271" r:id="rId36"/>
    <p:sldId id="273" r:id="rId37"/>
    <p:sldId id="2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5070" autoAdjust="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7665A0"/>
              </a:solidFill>
            </c:spPr>
            <c:extLst>
              <c:ext xmlns:c16="http://schemas.microsoft.com/office/drawing/2014/chart" uri="{C3380CC4-5D6E-409C-BE32-E72D297353CC}">
                <c16:uniqueId val="{00000001-861D-4CD6-9807-9F186EAFB152}"/>
              </c:ext>
            </c:extLst>
          </c:dPt>
          <c:dPt>
            <c:idx val="1"/>
            <c:bubble3D val="0"/>
            <c:spPr>
              <a:solidFill>
                <a:srgbClr val="FFB81D"/>
              </a:solidFill>
            </c:spPr>
            <c:extLst>
              <c:ext xmlns:c16="http://schemas.microsoft.com/office/drawing/2014/chart" uri="{C3380CC4-5D6E-409C-BE32-E72D297353CC}">
                <c16:uniqueId val="{00000003-861D-4CD6-9807-9F186EAFB152}"/>
              </c:ext>
            </c:extLst>
          </c:dPt>
          <c:cat>
            <c:strRef>
              <c:f>Sheet1!$A$2:$A$3</c:f>
              <c:strCache>
                <c:ptCount val="2"/>
                <c:pt idx="0">
                  <c:v>CS jobs</c:v>
                </c:pt>
                <c:pt idx="1">
                  <c:v>Other STEM</c:v>
                </c:pt>
              </c:strCache>
            </c:strRef>
          </c:cat>
          <c:val>
            <c:numRef>
              <c:f>Sheet1!$B$2:$B$3</c:f>
              <c:numCache>
                <c:formatCode>General</c:formatCode>
                <c:ptCount val="2"/>
                <c:pt idx="0">
                  <c:v>0.91</c:v>
                </c:pt>
                <c:pt idx="1">
                  <c:v>0.09</c:v>
                </c:pt>
              </c:numCache>
            </c:numRef>
          </c:val>
          <c:extLst>
            <c:ext xmlns:c16="http://schemas.microsoft.com/office/drawing/2014/chart" uri="{C3380CC4-5D6E-409C-BE32-E72D297353CC}">
              <c16:uniqueId val="{00000004-861D-4CD6-9807-9F186EAFB152}"/>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7665A0"/>
              </a:solidFill>
            </c:spPr>
            <c:extLst>
              <c:ext xmlns:c16="http://schemas.microsoft.com/office/drawing/2014/chart" uri="{C3380CC4-5D6E-409C-BE32-E72D297353CC}">
                <c16:uniqueId val="{00000001-8ADD-46DD-AE1A-066B8248918D}"/>
              </c:ext>
            </c:extLst>
          </c:dPt>
          <c:dPt>
            <c:idx val="1"/>
            <c:bubble3D val="0"/>
            <c:spPr>
              <a:solidFill>
                <a:srgbClr val="FFB81D"/>
              </a:solidFill>
            </c:spPr>
            <c:extLst>
              <c:ext xmlns:c16="http://schemas.microsoft.com/office/drawing/2014/chart" uri="{C3380CC4-5D6E-409C-BE32-E72D297353CC}">
                <c16:uniqueId val="{00000003-8ADD-46DD-AE1A-066B8248918D}"/>
              </c:ext>
            </c:extLst>
          </c:dPt>
          <c:cat>
            <c:strRef>
              <c:f>Sheet1!$A$2:$A$3</c:f>
              <c:strCache>
                <c:ptCount val="2"/>
                <c:pt idx="0">
                  <c:v>CS jobs</c:v>
                </c:pt>
                <c:pt idx="1">
                  <c:v>Other STEM</c:v>
                </c:pt>
              </c:strCache>
            </c:strRef>
          </c:cat>
          <c:val>
            <c:numRef>
              <c:f>Sheet1!$B$2:$B$3</c:f>
              <c:numCache>
                <c:formatCode>General</c:formatCode>
                <c:ptCount val="2"/>
                <c:pt idx="0">
                  <c:v>0.4</c:v>
                </c:pt>
                <c:pt idx="1">
                  <c:v>0.6</c:v>
                </c:pt>
              </c:numCache>
            </c:numRef>
          </c:val>
          <c:extLst>
            <c:ext xmlns:c16="http://schemas.microsoft.com/office/drawing/2014/chart" uri="{C3380CC4-5D6E-409C-BE32-E72D297353CC}">
              <c16:uniqueId val="{00000004-8ADD-46DD-AE1A-066B8248918D}"/>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357D0-28FD-4BDB-AC7D-F232455E8DD2}"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CFA0-896C-48AA-94AB-DDE26FA453B7}" type="slidenum">
              <a:rPr lang="en-US" smtClean="0"/>
              <a:t>‹#›</a:t>
            </a:fld>
            <a:endParaRPr lang="en-US"/>
          </a:p>
        </p:txBody>
      </p:sp>
    </p:spTree>
    <p:extLst>
      <p:ext uri="{BB962C8B-B14F-4D97-AF65-F5344CB8AC3E}">
        <p14:creationId xmlns:p14="http://schemas.microsoft.com/office/powerpoint/2010/main" val="2749347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Science education is a hot topic across the nation.  CS4All is an initiative that was started in the White House and has since been taken up by a wide range of stakeholders from the National Science Foundation to various SEAs across the country.  Why is this wave growing and cascading and what do we need to do to ride that wave?</a:t>
            </a:r>
          </a:p>
        </p:txBody>
      </p:sp>
      <p:sp>
        <p:nvSpPr>
          <p:cNvPr id="4" name="Slide Number Placeholder 3"/>
          <p:cNvSpPr>
            <a:spLocks noGrp="1"/>
          </p:cNvSpPr>
          <p:nvPr>
            <p:ph type="sldNum" sz="quarter" idx="10"/>
          </p:nvPr>
        </p:nvSpPr>
        <p:spPr/>
        <p:txBody>
          <a:bodyPr/>
          <a:lstStyle/>
          <a:p>
            <a:fld id="{A7D3CFA0-896C-48AA-94AB-DDE26FA453B7}" type="slidenum">
              <a:rPr lang="en-US" smtClean="0"/>
              <a:t>1</a:t>
            </a:fld>
            <a:endParaRPr lang="en-US"/>
          </a:p>
        </p:txBody>
      </p:sp>
    </p:spTree>
    <p:extLst>
      <p:ext uri="{BB962C8B-B14F-4D97-AF65-F5344CB8AC3E}">
        <p14:creationId xmlns:p14="http://schemas.microsoft.com/office/powerpoint/2010/main" val="416908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Code.org, girls who code, </a:t>
            </a:r>
            <a:r>
              <a:rPr lang="en-US" dirty="0" err="1"/>
              <a:t>CSFirst</a:t>
            </a:r>
            <a:r>
              <a:rPr lang="en-US" dirty="0"/>
              <a:t> and Khan Academy are just a few of the myriad of curriculum choices that offer CS.  CS Unplugged offers computing and computational thinking lessons that don’t require a computing device.</a:t>
            </a:r>
          </a:p>
        </p:txBody>
      </p:sp>
      <p:sp>
        <p:nvSpPr>
          <p:cNvPr id="4" name="Slide Number Placeholder 3"/>
          <p:cNvSpPr>
            <a:spLocks noGrp="1"/>
          </p:cNvSpPr>
          <p:nvPr>
            <p:ph type="sldNum" sz="quarter" idx="10"/>
          </p:nvPr>
        </p:nvSpPr>
        <p:spPr/>
        <p:txBody>
          <a:bodyPr/>
          <a:lstStyle/>
          <a:p>
            <a:fld id="{A7D3CFA0-896C-48AA-94AB-DDE26FA453B7}" type="slidenum">
              <a:rPr lang="en-US" smtClean="0"/>
              <a:t>18</a:t>
            </a:fld>
            <a:endParaRPr lang="en-US"/>
          </a:p>
        </p:txBody>
      </p:sp>
    </p:spTree>
    <p:extLst>
      <p:ext uri="{BB962C8B-B14F-4D97-AF65-F5344CB8AC3E}">
        <p14:creationId xmlns:p14="http://schemas.microsoft.com/office/powerpoint/2010/main" val="374540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enrollment in CS related courses in Georgia since 2013.</a:t>
            </a:r>
          </a:p>
        </p:txBody>
      </p:sp>
      <p:sp>
        <p:nvSpPr>
          <p:cNvPr id="4" name="Slide Number Placeholder 3"/>
          <p:cNvSpPr>
            <a:spLocks noGrp="1"/>
          </p:cNvSpPr>
          <p:nvPr>
            <p:ph type="sldNum" sz="quarter" idx="10"/>
          </p:nvPr>
        </p:nvSpPr>
        <p:spPr/>
        <p:txBody>
          <a:bodyPr/>
          <a:lstStyle/>
          <a:p>
            <a:fld id="{A7D3CFA0-896C-48AA-94AB-DDE26FA453B7}" type="slidenum">
              <a:rPr lang="en-US" smtClean="0"/>
              <a:t>20</a:t>
            </a:fld>
            <a:endParaRPr lang="en-US"/>
          </a:p>
        </p:txBody>
      </p:sp>
    </p:spTree>
    <p:extLst>
      <p:ext uri="{BB962C8B-B14F-4D97-AF65-F5344CB8AC3E}">
        <p14:creationId xmlns:p14="http://schemas.microsoft.com/office/powerpoint/2010/main" val="251954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has historically been the benchmark for the growth of computer science in k12 education.  We’ve seen growth in the number of girls involved but we’ve still got work to do. This is the motivation for moving CS exposure to the lower grades.  By the time students get to high school, they are already self selecting out of CS courses.</a:t>
            </a:r>
          </a:p>
        </p:txBody>
      </p:sp>
      <p:sp>
        <p:nvSpPr>
          <p:cNvPr id="4" name="Slide Number Placeholder 3"/>
          <p:cNvSpPr>
            <a:spLocks noGrp="1"/>
          </p:cNvSpPr>
          <p:nvPr>
            <p:ph type="sldNum" sz="quarter" idx="10"/>
          </p:nvPr>
        </p:nvSpPr>
        <p:spPr/>
        <p:txBody>
          <a:bodyPr/>
          <a:lstStyle/>
          <a:p>
            <a:fld id="{A7D3CFA0-896C-48AA-94AB-DDE26FA453B7}" type="slidenum">
              <a:rPr lang="en-US" smtClean="0"/>
              <a:t>21</a:t>
            </a:fld>
            <a:endParaRPr lang="en-US"/>
          </a:p>
        </p:txBody>
      </p:sp>
    </p:spTree>
    <p:extLst>
      <p:ext uri="{BB962C8B-B14F-4D97-AF65-F5344CB8AC3E}">
        <p14:creationId xmlns:p14="http://schemas.microsoft.com/office/powerpoint/2010/main" val="67640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breakdown of enrollment by course in Georgia high schools.</a:t>
            </a:r>
          </a:p>
        </p:txBody>
      </p:sp>
      <p:sp>
        <p:nvSpPr>
          <p:cNvPr id="4" name="Slide Number Placeholder 3"/>
          <p:cNvSpPr>
            <a:spLocks noGrp="1"/>
          </p:cNvSpPr>
          <p:nvPr>
            <p:ph type="sldNum" sz="quarter" idx="10"/>
          </p:nvPr>
        </p:nvSpPr>
        <p:spPr/>
        <p:txBody>
          <a:bodyPr/>
          <a:lstStyle/>
          <a:p>
            <a:fld id="{A7D3CFA0-896C-48AA-94AB-DDE26FA453B7}" type="slidenum">
              <a:rPr lang="en-US" smtClean="0"/>
              <a:t>22</a:t>
            </a:fld>
            <a:endParaRPr lang="en-US"/>
          </a:p>
        </p:txBody>
      </p:sp>
    </p:spTree>
    <p:extLst>
      <p:ext uri="{BB962C8B-B14F-4D97-AF65-F5344CB8AC3E}">
        <p14:creationId xmlns:p14="http://schemas.microsoft.com/office/powerpoint/2010/main" val="151347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things the discipline needs to in order to become a strong integral component of our k-12 curriculum, changing Georgia into a strong IT and CS state.</a:t>
            </a:r>
          </a:p>
        </p:txBody>
      </p:sp>
      <p:sp>
        <p:nvSpPr>
          <p:cNvPr id="4" name="Slide Number Placeholder 3"/>
          <p:cNvSpPr>
            <a:spLocks noGrp="1"/>
          </p:cNvSpPr>
          <p:nvPr>
            <p:ph type="sldNum" sz="quarter" idx="10"/>
          </p:nvPr>
        </p:nvSpPr>
        <p:spPr/>
        <p:txBody>
          <a:bodyPr/>
          <a:lstStyle/>
          <a:p>
            <a:fld id="{A7D3CFA0-896C-48AA-94AB-DDE26FA453B7}" type="slidenum">
              <a:rPr lang="en-US" smtClean="0"/>
              <a:t>23</a:t>
            </a:fld>
            <a:endParaRPr lang="en-US"/>
          </a:p>
        </p:txBody>
      </p:sp>
    </p:spTree>
    <p:extLst>
      <p:ext uri="{BB962C8B-B14F-4D97-AF65-F5344CB8AC3E}">
        <p14:creationId xmlns:p14="http://schemas.microsoft.com/office/powerpoint/2010/main" val="335139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the DOE are beginning the process of creating K-8 state CS standards.  </a:t>
            </a:r>
          </a:p>
        </p:txBody>
      </p:sp>
      <p:sp>
        <p:nvSpPr>
          <p:cNvPr id="4" name="Slide Number Placeholder 3"/>
          <p:cNvSpPr>
            <a:spLocks noGrp="1"/>
          </p:cNvSpPr>
          <p:nvPr>
            <p:ph type="sldNum" sz="quarter" idx="10"/>
          </p:nvPr>
        </p:nvSpPr>
        <p:spPr/>
        <p:txBody>
          <a:bodyPr/>
          <a:lstStyle/>
          <a:p>
            <a:fld id="{A7D3CFA0-896C-48AA-94AB-DDE26FA453B7}" type="slidenum">
              <a:rPr lang="en-US" smtClean="0"/>
              <a:t>26</a:t>
            </a:fld>
            <a:endParaRPr lang="en-US"/>
          </a:p>
        </p:txBody>
      </p:sp>
    </p:spTree>
    <p:extLst>
      <p:ext uri="{BB962C8B-B14F-4D97-AF65-F5344CB8AC3E}">
        <p14:creationId xmlns:p14="http://schemas.microsoft.com/office/powerpoint/2010/main" val="2730677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Science is the study of computing devices and their application in and affect on society.  Computational thinking is an approach to problem solving that pulls from the perspective of a computer scientist.  This includes decomposition, pattern matching, abstraction, and algorithmic thinking.  Computational thinking is often applied to analog challenges in life as well as digital.</a:t>
            </a:r>
          </a:p>
        </p:txBody>
      </p:sp>
      <p:sp>
        <p:nvSpPr>
          <p:cNvPr id="4" name="Slide Number Placeholder 3"/>
          <p:cNvSpPr>
            <a:spLocks noGrp="1"/>
          </p:cNvSpPr>
          <p:nvPr>
            <p:ph type="sldNum" sz="quarter" idx="10"/>
          </p:nvPr>
        </p:nvSpPr>
        <p:spPr/>
        <p:txBody>
          <a:bodyPr/>
          <a:lstStyle/>
          <a:p>
            <a:fld id="{A7D3CFA0-896C-48AA-94AB-DDE26FA453B7}" type="slidenum">
              <a:rPr lang="en-US" smtClean="0"/>
              <a:t>34</a:t>
            </a:fld>
            <a:endParaRPr lang="en-US"/>
          </a:p>
        </p:txBody>
      </p:sp>
    </p:spTree>
    <p:extLst>
      <p:ext uri="{BB962C8B-B14F-4D97-AF65-F5344CB8AC3E}">
        <p14:creationId xmlns:p14="http://schemas.microsoft.com/office/powerpoint/2010/main" val="292453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all students have access to computational thinking and computer science curriculum or should they have mandated computer science experiences?  Does the answer to this question change based on grade band?  </a:t>
            </a:r>
          </a:p>
        </p:txBody>
      </p:sp>
      <p:sp>
        <p:nvSpPr>
          <p:cNvPr id="4" name="Slide Number Placeholder 3"/>
          <p:cNvSpPr>
            <a:spLocks noGrp="1"/>
          </p:cNvSpPr>
          <p:nvPr>
            <p:ph type="sldNum" sz="quarter" idx="10"/>
          </p:nvPr>
        </p:nvSpPr>
        <p:spPr/>
        <p:txBody>
          <a:bodyPr/>
          <a:lstStyle/>
          <a:p>
            <a:fld id="{A7D3CFA0-896C-48AA-94AB-DDE26FA453B7}" type="slidenum">
              <a:rPr lang="en-US" smtClean="0"/>
              <a:t>35</a:t>
            </a:fld>
            <a:endParaRPr lang="en-US"/>
          </a:p>
        </p:txBody>
      </p:sp>
    </p:spTree>
    <p:extLst>
      <p:ext uri="{BB962C8B-B14F-4D97-AF65-F5344CB8AC3E}">
        <p14:creationId xmlns:p14="http://schemas.microsoft.com/office/powerpoint/2010/main" val="2080206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more certified teachers.  We need an initial teaching program.  We need help preparing current CS teachers to take the GACE.</a:t>
            </a:r>
          </a:p>
        </p:txBody>
      </p:sp>
      <p:sp>
        <p:nvSpPr>
          <p:cNvPr id="4" name="Slide Number Placeholder 3"/>
          <p:cNvSpPr>
            <a:spLocks noGrp="1"/>
          </p:cNvSpPr>
          <p:nvPr>
            <p:ph type="sldNum" sz="quarter" idx="10"/>
          </p:nvPr>
        </p:nvSpPr>
        <p:spPr/>
        <p:txBody>
          <a:bodyPr/>
          <a:lstStyle/>
          <a:p>
            <a:fld id="{A7D3CFA0-896C-48AA-94AB-DDE26FA453B7}" type="slidenum">
              <a:rPr lang="en-US" smtClean="0"/>
              <a:t>36</a:t>
            </a:fld>
            <a:endParaRPr lang="en-US"/>
          </a:p>
        </p:txBody>
      </p:sp>
    </p:spTree>
    <p:extLst>
      <p:ext uri="{BB962C8B-B14F-4D97-AF65-F5344CB8AC3E}">
        <p14:creationId xmlns:p14="http://schemas.microsoft.com/office/powerpoint/2010/main" val="360940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demystify computer science until it becomes as integral a part of the curriculum as reading, writing, and arithmetic.  We actually need to demystify arithmetic as well (contrary to popular belief, everybody is a math person).  </a:t>
            </a:r>
          </a:p>
        </p:txBody>
      </p:sp>
      <p:sp>
        <p:nvSpPr>
          <p:cNvPr id="4" name="Slide Number Placeholder 3"/>
          <p:cNvSpPr>
            <a:spLocks noGrp="1"/>
          </p:cNvSpPr>
          <p:nvPr>
            <p:ph type="sldNum" sz="quarter" idx="10"/>
          </p:nvPr>
        </p:nvSpPr>
        <p:spPr/>
        <p:txBody>
          <a:bodyPr/>
          <a:lstStyle/>
          <a:p>
            <a:fld id="{A7D3CFA0-896C-48AA-94AB-DDE26FA453B7}" type="slidenum">
              <a:rPr lang="en-US" smtClean="0"/>
              <a:t>37</a:t>
            </a:fld>
            <a:endParaRPr lang="en-US"/>
          </a:p>
        </p:txBody>
      </p:sp>
    </p:spTree>
    <p:extLst>
      <p:ext uri="{BB962C8B-B14F-4D97-AF65-F5344CB8AC3E}">
        <p14:creationId xmlns:p14="http://schemas.microsoft.com/office/powerpoint/2010/main" val="106453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driver is always a strong societal and economic need.  The interest of the students and the need of the industry are also powerful drivers of this paradigm shift. </a:t>
            </a:r>
          </a:p>
        </p:txBody>
      </p:sp>
      <p:sp>
        <p:nvSpPr>
          <p:cNvPr id="4" name="Slide Number Placeholder 3"/>
          <p:cNvSpPr>
            <a:spLocks noGrp="1"/>
          </p:cNvSpPr>
          <p:nvPr>
            <p:ph type="sldNum" sz="quarter" idx="10"/>
          </p:nvPr>
        </p:nvSpPr>
        <p:spPr/>
        <p:txBody>
          <a:bodyPr/>
          <a:lstStyle/>
          <a:p>
            <a:fld id="{A7D3CFA0-896C-48AA-94AB-DDE26FA453B7}" type="slidenum">
              <a:rPr lang="en-US" smtClean="0"/>
              <a:t>2</a:t>
            </a:fld>
            <a:endParaRPr lang="en-US"/>
          </a:p>
        </p:txBody>
      </p:sp>
    </p:spTree>
    <p:extLst>
      <p:ext uri="{BB962C8B-B14F-4D97-AF65-F5344CB8AC3E}">
        <p14:creationId xmlns:p14="http://schemas.microsoft.com/office/powerpoint/2010/main" val="76919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Computational problem solving is an approach to addressing our common challenges that is employed across context.  </a:t>
            </a:r>
          </a:p>
        </p:txBody>
      </p:sp>
      <p:sp>
        <p:nvSpPr>
          <p:cNvPr id="4" name="Slide Number Placeholder 3"/>
          <p:cNvSpPr>
            <a:spLocks noGrp="1"/>
          </p:cNvSpPr>
          <p:nvPr>
            <p:ph type="sldNum" sz="quarter" idx="10"/>
          </p:nvPr>
        </p:nvSpPr>
        <p:spPr/>
        <p:txBody>
          <a:bodyPr/>
          <a:lstStyle/>
          <a:p>
            <a:fld id="{A7D3CFA0-896C-48AA-94AB-DDE26FA453B7}" type="slidenum">
              <a:rPr lang="en-US" smtClean="0"/>
              <a:t>3</a:t>
            </a:fld>
            <a:endParaRPr lang="en-US"/>
          </a:p>
        </p:txBody>
      </p:sp>
    </p:spTree>
    <p:extLst>
      <p:ext uri="{BB962C8B-B14F-4D97-AF65-F5344CB8AC3E}">
        <p14:creationId xmlns:p14="http://schemas.microsoft.com/office/powerpoint/2010/main" val="160444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code.org</a:t>
            </a:r>
          </a:p>
        </p:txBody>
      </p:sp>
      <p:sp>
        <p:nvSpPr>
          <p:cNvPr id="4" name="Slide Number Placeholder 3"/>
          <p:cNvSpPr>
            <a:spLocks noGrp="1"/>
          </p:cNvSpPr>
          <p:nvPr>
            <p:ph type="sldNum" sz="quarter" idx="10"/>
          </p:nvPr>
        </p:nvSpPr>
        <p:spPr/>
        <p:txBody>
          <a:bodyPr/>
          <a:lstStyle/>
          <a:p>
            <a:fld id="{A7D3CFA0-896C-48AA-94AB-DDE26FA453B7}" type="slidenum">
              <a:rPr lang="en-US" smtClean="0"/>
              <a:t>5</a:t>
            </a:fld>
            <a:endParaRPr lang="en-US"/>
          </a:p>
        </p:txBody>
      </p:sp>
    </p:spTree>
    <p:extLst>
      <p:ext uri="{BB962C8B-B14F-4D97-AF65-F5344CB8AC3E}">
        <p14:creationId xmlns:p14="http://schemas.microsoft.com/office/powerpoint/2010/main" val="342653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code.org</a:t>
            </a:r>
          </a:p>
        </p:txBody>
      </p:sp>
      <p:sp>
        <p:nvSpPr>
          <p:cNvPr id="4" name="Slide Number Placeholder 3"/>
          <p:cNvSpPr>
            <a:spLocks noGrp="1"/>
          </p:cNvSpPr>
          <p:nvPr>
            <p:ph type="sldNum" sz="quarter" idx="10"/>
          </p:nvPr>
        </p:nvSpPr>
        <p:spPr/>
        <p:txBody>
          <a:bodyPr/>
          <a:lstStyle/>
          <a:p>
            <a:fld id="{A7D3CFA0-896C-48AA-94AB-DDE26FA453B7}" type="slidenum">
              <a:rPr lang="en-US" smtClean="0"/>
              <a:t>6</a:t>
            </a:fld>
            <a:endParaRPr lang="en-US"/>
          </a:p>
        </p:txBody>
      </p:sp>
    </p:spTree>
    <p:extLst>
      <p:ext uri="{BB962C8B-B14F-4D97-AF65-F5344CB8AC3E}">
        <p14:creationId xmlns:p14="http://schemas.microsoft.com/office/powerpoint/2010/main" val="153922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code.org</a:t>
            </a:r>
          </a:p>
        </p:txBody>
      </p:sp>
      <p:sp>
        <p:nvSpPr>
          <p:cNvPr id="4" name="Slide Number Placeholder 3"/>
          <p:cNvSpPr>
            <a:spLocks noGrp="1"/>
          </p:cNvSpPr>
          <p:nvPr>
            <p:ph type="sldNum" sz="quarter" idx="10"/>
          </p:nvPr>
        </p:nvSpPr>
        <p:spPr/>
        <p:txBody>
          <a:bodyPr/>
          <a:lstStyle/>
          <a:p>
            <a:fld id="{A7D3CFA0-896C-48AA-94AB-DDE26FA453B7}" type="slidenum">
              <a:rPr lang="en-US" smtClean="0"/>
              <a:t>7</a:t>
            </a:fld>
            <a:endParaRPr lang="en-US"/>
          </a:p>
        </p:txBody>
      </p:sp>
    </p:spTree>
    <p:extLst>
      <p:ext uri="{BB962C8B-B14F-4D97-AF65-F5344CB8AC3E}">
        <p14:creationId xmlns:p14="http://schemas.microsoft.com/office/powerpoint/2010/main" val="194795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ethnic minorities and females in computer science courses is lower, in some cases much lower, than their representation in the overall school population.  This disparity persists and is even exacerbated in the workforce.</a:t>
            </a:r>
          </a:p>
        </p:txBody>
      </p:sp>
      <p:sp>
        <p:nvSpPr>
          <p:cNvPr id="4" name="Slide Number Placeholder 3"/>
          <p:cNvSpPr>
            <a:spLocks noGrp="1"/>
          </p:cNvSpPr>
          <p:nvPr>
            <p:ph type="sldNum" sz="quarter" idx="10"/>
          </p:nvPr>
        </p:nvSpPr>
        <p:spPr/>
        <p:txBody>
          <a:bodyPr/>
          <a:lstStyle/>
          <a:p>
            <a:fld id="{A7D3CFA0-896C-48AA-94AB-DDE26FA453B7}" type="slidenum">
              <a:rPr lang="en-US" smtClean="0"/>
              <a:t>9</a:t>
            </a:fld>
            <a:endParaRPr lang="en-US"/>
          </a:p>
        </p:txBody>
      </p:sp>
    </p:spTree>
    <p:extLst>
      <p:ext uri="{BB962C8B-B14F-4D97-AF65-F5344CB8AC3E}">
        <p14:creationId xmlns:p14="http://schemas.microsoft.com/office/powerpoint/2010/main" val="550481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all of the CTAE and Academic course offerings in 2017. Three related courses in a sequence constitute a CTAE pathway. Most pathways start with Introduction to Digital Technology which explains the large enrollment numbers in this course compared to the others (see charts later in the presentation).  Pathways often culminate in an exam that is also an industry recognized certification.  </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a:p>
        </p:txBody>
      </p:sp>
    </p:spTree>
    <p:extLst>
      <p:ext uri="{BB962C8B-B14F-4D97-AF65-F5344CB8AC3E}">
        <p14:creationId xmlns:p14="http://schemas.microsoft.com/office/powerpoint/2010/main" val="114602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the courses that count as a fourth credit for math, science, and foreign language.</a:t>
            </a: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3669793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7" name="Picture 16"/>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1"/>
            <a:ext cx="12192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3"/>
            <a:ext cx="2637408" cy="1052325"/>
          </a:xfrm>
          <a:prstGeom prst="rect">
            <a:avLst/>
          </a:prstGeom>
        </p:spPr>
      </p:pic>
      <p:sp>
        <p:nvSpPr>
          <p:cNvPr id="15" name="Date Placeholder 3"/>
          <p:cNvSpPr txBox="1">
            <a:spLocks/>
          </p:cNvSpPr>
          <p:nvPr/>
        </p:nvSpPr>
        <p:spPr>
          <a:xfrm>
            <a:off x="4209367" y="213627"/>
            <a:ext cx="783825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p:nvSpPr>
        <p:spPr>
          <a:xfrm flipV="1">
            <a:off x="1" y="1042278"/>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3034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5" name="Date Placeholder 3"/>
          <p:cNvSpPr txBox="1">
            <a:spLocks/>
          </p:cNvSpPr>
          <p:nvPr/>
        </p:nvSpPr>
        <p:spPr>
          <a:xfrm>
            <a:off x="9406855" y="1019661"/>
            <a:ext cx="2770716"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64089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3" name="Picture 12"/>
          <p:cNvPicPr>
            <a:picLocks noChangeAspect="1"/>
          </p:cNvPicPr>
          <p:nvPr/>
        </p:nvPicPr>
        <p:blipFill>
          <a:blip r:embed="rId2"/>
          <a:stretch>
            <a:fillRect/>
          </a:stretch>
        </p:blipFill>
        <p:spPr>
          <a:xfrm>
            <a:off x="158807" y="1434648"/>
            <a:ext cx="11808605" cy="4537566"/>
          </a:xfrm>
          <a:prstGeom prst="rect">
            <a:avLst/>
          </a:prstGeom>
        </p:spPr>
      </p:pic>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4227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7" name="Date Placeholder 3"/>
          <p:cNvSpPr txBox="1">
            <a:spLocks/>
          </p:cNvSpPr>
          <p:nvPr/>
        </p:nvSpPr>
        <p:spPr>
          <a:xfrm>
            <a:off x="9608191" y="1019661"/>
            <a:ext cx="256938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08575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7" name="Picture 16"/>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10"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12" name="Rectangle 11"/>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1"/>
            <a:ext cx="12192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3"/>
            <a:ext cx="2637408" cy="1052325"/>
          </a:xfrm>
          <a:prstGeom prst="rect">
            <a:avLst/>
          </a:prstGeom>
        </p:spPr>
      </p:pic>
      <p:sp>
        <p:nvSpPr>
          <p:cNvPr id="15" name="Date Placeholder 3"/>
          <p:cNvSpPr txBox="1">
            <a:spLocks/>
          </p:cNvSpPr>
          <p:nvPr/>
        </p:nvSpPr>
        <p:spPr>
          <a:xfrm>
            <a:off x="4209367" y="213627"/>
            <a:ext cx="783825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p:nvSpPr>
        <p:spPr>
          <a:xfrm flipV="1">
            <a:off x="1" y="1042278"/>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3722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13" name="Rectangle 12"/>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8" name="Date Placeholder 3"/>
          <p:cNvSpPr txBox="1">
            <a:spLocks/>
          </p:cNvSpPr>
          <p:nvPr/>
        </p:nvSpPr>
        <p:spPr>
          <a:xfrm>
            <a:off x="9473967" y="1019661"/>
            <a:ext cx="2703604"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43214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365127"/>
            <a:ext cx="8387696"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13" name="Footer Placeholder 4"/>
          <p:cNvSpPr>
            <a:spLocks noGrp="1"/>
          </p:cNvSpPr>
          <p:nvPr>
            <p:ph type="ftr" sz="quarter" idx="11"/>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15" name="Rectangle 14"/>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20" name="Date Placeholder 3"/>
          <p:cNvSpPr txBox="1">
            <a:spLocks/>
          </p:cNvSpPr>
          <p:nvPr/>
        </p:nvSpPr>
        <p:spPr>
          <a:xfrm>
            <a:off x="9440411" y="1019661"/>
            <a:ext cx="273716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81259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9"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11" name="Rectangle 10"/>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6" name="Date Placeholder 3"/>
          <p:cNvSpPr txBox="1">
            <a:spLocks/>
          </p:cNvSpPr>
          <p:nvPr/>
        </p:nvSpPr>
        <p:spPr>
          <a:xfrm>
            <a:off x="9418040" y="1019661"/>
            <a:ext cx="275953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855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sp>
        <p:nvSpPr>
          <p:cNvPr id="6" name="Rectangle 5"/>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8"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10" name="Rectangle 9"/>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0" y="1"/>
            <a:ext cx="12192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3"/>
            <a:ext cx="2637408" cy="1052325"/>
          </a:xfrm>
          <a:prstGeom prst="rect">
            <a:avLst/>
          </a:prstGeom>
        </p:spPr>
      </p:pic>
      <p:sp>
        <p:nvSpPr>
          <p:cNvPr id="13" name="Date Placeholder 3"/>
          <p:cNvSpPr txBox="1">
            <a:spLocks/>
          </p:cNvSpPr>
          <p:nvPr/>
        </p:nvSpPr>
        <p:spPr>
          <a:xfrm>
            <a:off x="4209367" y="213627"/>
            <a:ext cx="783825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p:nvSpPr>
        <p:spPr>
          <a:xfrm flipV="1">
            <a:off x="1" y="1042278"/>
            <a:ext cx="12192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p:nvPicPr>
        <p:blipFill>
          <a:blip r:embed="rId4"/>
          <a:stretch>
            <a:fillRect/>
          </a:stretch>
        </p:blipFill>
        <p:spPr>
          <a:xfrm>
            <a:off x="158807" y="1434648"/>
            <a:ext cx="11808605" cy="4537566"/>
          </a:xfrm>
          <a:prstGeom prst="rect">
            <a:avLst/>
          </a:prstGeom>
        </p:spPr>
      </p:pic>
    </p:spTree>
    <p:extLst>
      <p:ext uri="{BB962C8B-B14F-4D97-AF65-F5344CB8AC3E}">
        <p14:creationId xmlns:p14="http://schemas.microsoft.com/office/powerpoint/2010/main" val="315365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664163"/>
            <a:ext cx="617220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13" name="Rectangle 12"/>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8" name="Date Placeholder 3"/>
          <p:cNvSpPr txBox="1">
            <a:spLocks/>
          </p:cNvSpPr>
          <p:nvPr/>
        </p:nvSpPr>
        <p:spPr>
          <a:xfrm>
            <a:off x="9418040" y="1019661"/>
            <a:ext cx="275953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28195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801091"/>
            <a:ext cx="617220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11"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13" name="Rectangle 12"/>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8" name="Date Placeholder 3"/>
          <p:cNvSpPr txBox="1">
            <a:spLocks/>
          </p:cNvSpPr>
          <p:nvPr/>
        </p:nvSpPr>
        <p:spPr>
          <a:xfrm>
            <a:off x="9440411" y="1019661"/>
            <a:ext cx="273716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88090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58807" y="1434648"/>
            <a:ext cx="11808605" cy="4537566"/>
          </a:xfrm>
          <a:prstGeom prst="rect">
            <a:avLst/>
          </a:prstGeom>
        </p:spPr>
      </p:pic>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05311" y="334017"/>
            <a:ext cx="84221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B61BEF0D-F0BB-DE4B-95CE-6DB70DBA9567}" type="datetimeFigureOut">
              <a:rPr lang="en-US" smtClean="0"/>
              <a:pPr/>
              <a:t>2/26/2018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D57F1E4F-1CFF-5643-939E-217C01CDF565}" type="slidenum">
              <a:rPr lang="en-US" smtClean="0"/>
              <a:pPr/>
              <a:t>‹#›</a:t>
            </a:fld>
            <a:endParaRPr lang="en-US" dirty="0"/>
          </a:p>
        </p:txBody>
      </p:sp>
      <p:sp>
        <p:nvSpPr>
          <p:cNvPr id="9" name="Rectangle 8"/>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9227484" y="50572"/>
            <a:ext cx="2950088" cy="946227"/>
          </a:xfrm>
          <a:prstGeom prst="rect">
            <a:avLst/>
          </a:prstGeom>
        </p:spPr>
      </p:pic>
      <p:sp>
        <p:nvSpPr>
          <p:cNvPr id="13" name="Date Placeholder 3"/>
          <p:cNvSpPr txBox="1">
            <a:spLocks/>
          </p:cNvSpPr>
          <p:nvPr/>
        </p:nvSpPr>
        <p:spPr>
          <a:xfrm>
            <a:off x="9563450" y="1019661"/>
            <a:ext cx="261412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98565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Computer Science </a:t>
            </a:r>
          </a:p>
        </p:txBody>
      </p:sp>
      <p:sp>
        <p:nvSpPr>
          <p:cNvPr id="3" name="Subtitle 2"/>
          <p:cNvSpPr>
            <a:spLocks noGrp="1"/>
          </p:cNvSpPr>
          <p:nvPr>
            <p:ph type="subTitle" idx="1"/>
          </p:nvPr>
        </p:nvSpPr>
        <p:spPr/>
        <p:txBody>
          <a:bodyPr/>
          <a:lstStyle/>
          <a:p>
            <a:r>
              <a:rPr lang="en-US" dirty="0" err="1"/>
              <a:t>Data+Awareness</a:t>
            </a:r>
            <a:r>
              <a:rPr lang="en-US" dirty="0"/>
              <a:t> Presentation</a:t>
            </a:r>
          </a:p>
        </p:txBody>
      </p:sp>
    </p:spTree>
    <p:extLst>
      <p:ext uri="{BB962C8B-B14F-4D97-AF65-F5344CB8AC3E}">
        <p14:creationId xmlns:p14="http://schemas.microsoft.com/office/powerpoint/2010/main" val="189859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cNvPicPr>
            <a:picLocks noChangeAspect="1"/>
          </p:cNvPicPr>
          <p:nvPr/>
        </p:nvPicPr>
        <p:blipFill>
          <a:blip r:embed="rId2"/>
          <a:stretch>
            <a:fillRect/>
          </a:stretch>
        </p:blipFill>
        <p:spPr>
          <a:xfrm>
            <a:off x="0" y="1076325"/>
            <a:ext cx="7953375" cy="5057775"/>
          </a:xfrm>
          <a:prstGeom prst="rect">
            <a:avLst/>
          </a:prstGeom>
          <a:noFill/>
        </p:spPr>
      </p:pic>
      <p:sp>
        <p:nvSpPr>
          <p:cNvPr id="2" name="Textbox"/>
          <p:cNvSpPr txBox="1">
            <a:spLocks noGrp="1"/>
          </p:cNvSpPr>
          <p:nvPr/>
        </p:nvSpPr>
        <p:spPr>
          <a:xfrm>
            <a:off x="3062919" y="459259"/>
            <a:ext cx="5692902" cy="494252"/>
          </a:xfrm>
          <a:prstGeom prst="rect">
            <a:avLst/>
          </a:prstGeom>
          <a:noFill/>
        </p:spPr>
        <p:txBody>
          <a:bodyPr/>
          <a:lstStyle/>
          <a:p>
            <a:pPr algn="ctr"/>
            <a:r>
              <a:rPr sz="2100" b="0" i="0" u="none" dirty="0">
                <a:latin typeface="Arial"/>
                <a:ea typeface="Arial"/>
                <a:cs typeface="Arial"/>
              </a:rPr>
              <a:t>Fall 2016 CS Enrollment Male to Female Ratio</a:t>
            </a:r>
          </a:p>
        </p:txBody>
      </p:sp>
      <p:pic>
        <p:nvPicPr>
          <p:cNvPr id="5" name="Picture"/>
          <p:cNvPicPr>
            <a:picLocks noChangeAspect="1"/>
          </p:cNvPicPr>
          <p:nvPr/>
        </p:nvPicPr>
        <p:blipFill>
          <a:blip r:embed="rId3"/>
          <a:stretch>
            <a:fillRect/>
          </a:stretch>
        </p:blipFill>
        <p:spPr>
          <a:xfrm>
            <a:off x="8286750" y="1666875"/>
            <a:ext cx="3895725" cy="4467225"/>
          </a:xfrm>
          <a:prstGeom prst="rect">
            <a:avLst/>
          </a:prstGeom>
          <a:noFill/>
        </p:spPr>
      </p:pic>
    </p:spTree>
    <p:extLst>
      <p:ext uri="{BB962C8B-B14F-4D97-AF65-F5344CB8AC3E}">
        <p14:creationId xmlns:p14="http://schemas.microsoft.com/office/powerpoint/2010/main" val="400168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Wanted</a:t>
            </a:r>
          </a:p>
        </p:txBody>
      </p:sp>
    </p:spTree>
    <p:extLst>
      <p:ext uri="{BB962C8B-B14F-4D97-AF65-F5344CB8AC3E}">
        <p14:creationId xmlns:p14="http://schemas.microsoft.com/office/powerpoint/2010/main" val="368333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76385" y="1144280"/>
            <a:ext cx="850259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400" dirty="0">
                <a:solidFill>
                  <a:srgbClr val="000000"/>
                </a:solidFill>
                <a:latin typeface="Arial"/>
                <a:ea typeface="Adobe Gothic Std B" panose="020B0800000000000000" pitchFamily="34" charset="-128"/>
                <a:cs typeface="Arial"/>
              </a:rPr>
              <a:t>…but the majority of schools don’t teach </a:t>
            </a:r>
            <a:r>
              <a:rPr lang="en-US" sz="4400" b="1" dirty="0">
                <a:solidFill>
                  <a:srgbClr val="000000"/>
                </a:solidFill>
                <a:latin typeface="Arial"/>
                <a:ea typeface="Adobe Gothic Std B" panose="020B0800000000000000" pitchFamily="34" charset="-128"/>
                <a:cs typeface="Arial"/>
              </a:rPr>
              <a:t>computer science:</a:t>
            </a:r>
          </a:p>
        </p:txBody>
      </p:sp>
      <p:grpSp>
        <p:nvGrpSpPr>
          <p:cNvPr id="3" name="Group 2"/>
          <p:cNvGrpSpPr/>
          <p:nvPr/>
        </p:nvGrpSpPr>
        <p:grpSpPr>
          <a:xfrm>
            <a:off x="1846589" y="2435193"/>
            <a:ext cx="3932296" cy="3627731"/>
            <a:chOff x="470371" y="953676"/>
            <a:chExt cx="3932296" cy="3627731"/>
          </a:xfrm>
        </p:grpSpPr>
        <p:graphicFrame>
          <p:nvGraphicFramePr>
            <p:cNvPr id="4" name="Chart 3"/>
            <p:cNvGraphicFramePr/>
            <p:nvPr>
              <p:extLst/>
            </p:nvPr>
          </p:nvGraphicFramePr>
          <p:xfrm>
            <a:off x="470371" y="953676"/>
            <a:ext cx="3932296" cy="362773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440344" y="1790503"/>
              <a:ext cx="1974545" cy="1956941"/>
            </a:xfrm>
            <a:prstGeom prst="rect">
              <a:avLst/>
            </a:prstGeom>
          </p:spPr>
          <p:txBody>
            <a:bodyPr lIns="67227" tIns="33613" rIns="67227" bIns="33613">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800" dirty="0">
                  <a:solidFill>
                    <a:srgbClr val="000000"/>
                  </a:solidFill>
                  <a:latin typeface="Arial"/>
                  <a:ea typeface="Adobe Gothic Std B" panose="020B0800000000000000" pitchFamily="34" charset="-128"/>
                  <a:cs typeface="Arial"/>
                </a:rPr>
                <a:t>90%</a:t>
              </a:r>
            </a:p>
            <a:p>
              <a:pPr algn="ctr">
                <a:lnSpc>
                  <a:spcPct val="100000"/>
                </a:lnSpc>
              </a:pPr>
              <a:r>
                <a:rPr lang="en-US" sz="2000" dirty="0">
                  <a:solidFill>
                    <a:srgbClr val="000000"/>
                  </a:solidFill>
                  <a:latin typeface="Arial"/>
                  <a:ea typeface="Adobe Gothic Std B" panose="020B0800000000000000" pitchFamily="34" charset="-128"/>
                  <a:cs typeface="Arial"/>
                </a:rPr>
                <a:t>parents want their child to study computer science</a:t>
              </a:r>
            </a:p>
          </p:txBody>
        </p:sp>
      </p:grpSp>
      <p:grpSp>
        <p:nvGrpSpPr>
          <p:cNvPr id="6" name="Group 5"/>
          <p:cNvGrpSpPr/>
          <p:nvPr/>
        </p:nvGrpSpPr>
        <p:grpSpPr>
          <a:xfrm>
            <a:off x="5912470" y="2427665"/>
            <a:ext cx="3932296" cy="3627731"/>
            <a:chOff x="470371" y="953676"/>
            <a:chExt cx="3932296" cy="3627731"/>
          </a:xfrm>
        </p:grpSpPr>
        <p:graphicFrame>
          <p:nvGraphicFramePr>
            <p:cNvPr id="7" name="Chart 6"/>
            <p:cNvGraphicFramePr/>
            <p:nvPr>
              <p:extLst/>
            </p:nvPr>
          </p:nvGraphicFramePr>
          <p:xfrm>
            <a:off x="470371" y="953676"/>
            <a:ext cx="3932296" cy="362773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1440344" y="1759197"/>
              <a:ext cx="1974545" cy="1956941"/>
            </a:xfrm>
            <a:prstGeom prst="rect">
              <a:avLst/>
            </a:prstGeom>
          </p:spPr>
          <p:txBody>
            <a:bodyPr lIns="67227" tIns="33613" rIns="67227" bIns="33613">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800" dirty="0">
                  <a:solidFill>
                    <a:srgbClr val="000000"/>
                  </a:solidFill>
                  <a:latin typeface="Arial"/>
                  <a:ea typeface="Adobe Gothic Std B" panose="020B0800000000000000" pitchFamily="34" charset="-128"/>
                  <a:cs typeface="Arial"/>
                </a:rPr>
                <a:t>40%</a:t>
              </a:r>
            </a:p>
            <a:p>
              <a:pPr algn="ctr">
                <a:lnSpc>
                  <a:spcPct val="100000"/>
                </a:lnSpc>
              </a:pPr>
              <a:r>
                <a:rPr lang="en-US" sz="2000" dirty="0">
                  <a:solidFill>
                    <a:srgbClr val="000000"/>
                  </a:solidFill>
                  <a:latin typeface="Arial"/>
                  <a:ea typeface="Adobe Gothic Std B" panose="020B0800000000000000" pitchFamily="34" charset="-128"/>
                  <a:cs typeface="Arial"/>
                </a:rPr>
                <a:t>of schools teach computer programming</a:t>
              </a:r>
            </a:p>
          </p:txBody>
        </p:sp>
      </p:grpSp>
      <p:sp>
        <p:nvSpPr>
          <p:cNvPr id="9" name="Rectangle 8"/>
          <p:cNvSpPr/>
          <p:nvPr/>
        </p:nvSpPr>
        <p:spPr>
          <a:xfrm>
            <a:off x="9243477" y="5916901"/>
            <a:ext cx="1202578" cy="276989"/>
          </a:xfrm>
          <a:prstGeom prst="rect">
            <a:avLst/>
          </a:prstGeom>
        </p:spPr>
        <p:txBody>
          <a:bodyPr wrap="none" lIns="91406" tIns="45703" rIns="91406" bIns="45703">
            <a:spAutoFit/>
          </a:bodyPr>
          <a:lstStyle/>
          <a:p>
            <a:pPr>
              <a:lnSpc>
                <a:spcPct val="100000"/>
              </a:lnSpc>
            </a:pPr>
            <a:r>
              <a:rPr lang="en-US" sz="1200" dirty="0">
                <a:latin typeface="Arial"/>
                <a:ea typeface="Adobe Gothic Std B" panose="020B0800000000000000" pitchFamily="34" charset="-128"/>
                <a:cs typeface="Arial"/>
              </a:rPr>
              <a:t>Source: Gallup</a:t>
            </a:r>
          </a:p>
        </p:txBody>
      </p:sp>
    </p:spTree>
    <p:extLst>
      <p:ext uri="{BB962C8B-B14F-4D97-AF65-F5344CB8AC3E}">
        <p14:creationId xmlns:p14="http://schemas.microsoft.com/office/powerpoint/2010/main" val="7424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
                                        <p:tgtEl>
                                          <p:spTgt spid="2"/>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2"/>
                                        </p:tgtEl>
                                        <p:attrNameLst>
                                          <p:attrName>ppt_x</p:attrName>
                                          <p:attrName>ppt_y</p:attrName>
                                        </p:attrNameLst>
                                      </p:cBhvr>
                                      <p:rCtr x="2770" y="0"/>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93258" y="1042680"/>
            <a:ext cx="850259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400" dirty="0">
                <a:solidFill>
                  <a:srgbClr val="000000"/>
                </a:solidFill>
                <a:latin typeface="Arial"/>
                <a:ea typeface="Adobe Gothic Std B" panose="020B0800000000000000" pitchFamily="34" charset="-128"/>
                <a:cs typeface="Arial"/>
              </a:rPr>
              <a:t>And students enjoy computer science and the arts the most</a:t>
            </a:r>
            <a:endParaRPr lang="en-US" sz="4400" b="1" dirty="0">
              <a:solidFill>
                <a:srgbClr val="000000"/>
              </a:solidFill>
              <a:latin typeface="Arial"/>
              <a:ea typeface="Adobe Gothic Std B" panose="020B0800000000000000" pitchFamily="34" charset="-128"/>
              <a:cs typeface="Arial"/>
            </a:endParaRPr>
          </a:p>
        </p:txBody>
      </p:sp>
      <p:pic>
        <p:nvPicPr>
          <p:cNvPr id="3" name="Picture 2" descr="studentslikeCSalotPPTver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91" y="2349336"/>
            <a:ext cx="6121400" cy="3717800"/>
          </a:xfrm>
          <a:prstGeom prst="rect">
            <a:avLst/>
          </a:prstGeom>
        </p:spPr>
      </p:pic>
      <p:sp>
        <p:nvSpPr>
          <p:cNvPr id="4" name="Rectangle 3"/>
          <p:cNvSpPr/>
          <p:nvPr/>
        </p:nvSpPr>
        <p:spPr>
          <a:xfrm>
            <a:off x="8103595" y="5684699"/>
            <a:ext cx="2203705" cy="276965"/>
          </a:xfrm>
          <a:prstGeom prst="rect">
            <a:avLst/>
          </a:prstGeom>
        </p:spPr>
        <p:txBody>
          <a:bodyPr wrap="none" lIns="91406" tIns="45703" rIns="91406" bIns="45703">
            <a:spAutoFit/>
          </a:bodyPr>
          <a:lstStyle/>
          <a:p>
            <a:pPr>
              <a:lnSpc>
                <a:spcPct val="100000"/>
              </a:lnSpc>
            </a:pPr>
            <a:r>
              <a:rPr lang="en-US" sz="1200" dirty="0">
                <a:latin typeface="Arial"/>
                <a:ea typeface="Adobe Gothic Std B" panose="020B0800000000000000" pitchFamily="34" charset="-128"/>
                <a:cs typeface="Arial"/>
              </a:rPr>
              <a:t>Source: Change the Equation</a:t>
            </a:r>
          </a:p>
        </p:txBody>
      </p:sp>
    </p:spTree>
    <p:extLst>
      <p:ext uri="{BB962C8B-B14F-4D97-AF65-F5344CB8AC3E}">
        <p14:creationId xmlns:p14="http://schemas.microsoft.com/office/powerpoint/2010/main" val="191010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
                                        <p:tgtEl>
                                          <p:spTgt spid="2"/>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2"/>
                                        </p:tgtEl>
                                        <p:attrNameLst>
                                          <p:attrName>ppt_x</p:attrName>
                                          <p:attrName>ppt_y</p:attrName>
                                        </p:attrNameLst>
                                      </p:cBhvr>
                                      <p:rCtr x="2770" y="0"/>
                                    </p:animMotion>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Available</a:t>
            </a:r>
          </a:p>
        </p:txBody>
      </p:sp>
    </p:spTree>
    <p:extLst>
      <p:ext uri="{BB962C8B-B14F-4D97-AF65-F5344CB8AC3E}">
        <p14:creationId xmlns:p14="http://schemas.microsoft.com/office/powerpoint/2010/main" val="197726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DAE6870-AD18-448A-9B2A-0EFE6DC7B06B}" type="datetime1">
              <a:rPr lang="en-US" smtClean="0"/>
              <a:t>2/26/2018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
        <p:nvSpPr>
          <p:cNvPr id="8" name="TextBox 7"/>
          <p:cNvSpPr txBox="1"/>
          <p:nvPr/>
        </p:nvSpPr>
        <p:spPr>
          <a:xfrm>
            <a:off x="277091" y="157515"/>
            <a:ext cx="8866909" cy="769441"/>
          </a:xfrm>
          <a:prstGeom prst="rect">
            <a:avLst/>
          </a:prstGeom>
          <a:noFill/>
        </p:spPr>
        <p:txBody>
          <a:bodyPr wrap="square" rtlCol="0">
            <a:spAutoFit/>
          </a:bodyPr>
          <a:lstStyle/>
          <a:p>
            <a:r>
              <a:rPr lang="en-US" sz="4400" b="1" dirty="0">
                <a:latin typeface="Arial Rounded MT Bold" panose="020F0704030504030204" pitchFamily="34" charset="0"/>
                <a:ea typeface="+mj-ea"/>
                <a:cs typeface="+mj-cs"/>
              </a:rPr>
              <a:t>GA 2016-2017 HS CS Pathways</a:t>
            </a:r>
          </a:p>
        </p:txBody>
      </p:sp>
      <p:pic>
        <p:nvPicPr>
          <p:cNvPr id="2" name="Picture 1">
            <a:extLst>
              <a:ext uri="{FF2B5EF4-FFF2-40B4-BE49-F238E27FC236}">
                <a16:creationId xmlns:a16="http://schemas.microsoft.com/office/drawing/2014/main" id="{91EC8523-B163-4B2E-AAB1-5A1AC80C1B20}"/>
              </a:ext>
            </a:extLst>
          </p:cNvPr>
          <p:cNvPicPr>
            <a:picLocks noChangeAspect="1"/>
          </p:cNvPicPr>
          <p:nvPr/>
        </p:nvPicPr>
        <p:blipFill rotWithShape="1">
          <a:blip r:embed="rId3"/>
          <a:srcRect l="28048" t="11508" r="8562" b="5388"/>
          <a:stretch/>
        </p:blipFill>
        <p:spPr>
          <a:xfrm>
            <a:off x="739036" y="839572"/>
            <a:ext cx="8530224" cy="5298181"/>
          </a:xfrm>
          <a:prstGeom prst="rect">
            <a:avLst/>
          </a:prstGeom>
        </p:spPr>
      </p:pic>
    </p:spTree>
    <p:extLst>
      <p:ext uri="{BB962C8B-B14F-4D97-AF65-F5344CB8AC3E}">
        <p14:creationId xmlns:p14="http://schemas.microsoft.com/office/powerpoint/2010/main" val="1822879634"/>
      </p:ext>
    </p:extLst>
  </p:cSld>
  <p:clrMapOvr>
    <a:masterClrMapping/>
  </p:clrMapOvr>
  <mc:AlternateContent xmlns:mc="http://schemas.openxmlformats.org/markup-compatibility/2006" xmlns:p14="http://schemas.microsoft.com/office/powerpoint/2010/main">
    <mc:Choice Requires="p14">
      <p:transition spd="slow" p14:dur="2000" advTm="30879"/>
    </mc:Choice>
    <mc:Fallback xmlns="">
      <p:transition xmlns:p14="http://schemas.microsoft.com/office/powerpoint/2010/main" spd="slow" advTm="3087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7" y="457200"/>
            <a:ext cx="5264727" cy="586509"/>
          </a:xfrm>
        </p:spPr>
        <p:txBody>
          <a:bodyPr>
            <a:normAutofit/>
          </a:bodyPr>
          <a:lstStyle/>
          <a:p>
            <a:r>
              <a:rPr lang="en-US" dirty="0"/>
              <a:t>Rigor and Variety</a:t>
            </a:r>
          </a:p>
        </p:txBody>
      </p:sp>
      <p:graphicFrame>
        <p:nvGraphicFramePr>
          <p:cNvPr id="6" name="Content Placeholder 5"/>
          <p:cNvGraphicFramePr>
            <a:graphicFrameLocks noGrp="1"/>
          </p:cNvGraphicFramePr>
          <p:nvPr>
            <p:ph type="pic" idx="1"/>
            <p:extLst>
              <p:ext uri="{D42A27DB-BD31-4B8C-83A1-F6EECF244321}">
                <p14:modId xmlns:p14="http://schemas.microsoft.com/office/powerpoint/2010/main" val="243039423"/>
              </p:ext>
            </p:extLst>
          </p:nvPr>
        </p:nvGraphicFramePr>
        <p:xfrm>
          <a:off x="4997293" y="1484746"/>
          <a:ext cx="4491570" cy="3934377"/>
        </p:xfrm>
        <a:graphic>
          <a:graphicData uri="http://schemas.openxmlformats.org/drawingml/2006/table">
            <a:tbl>
              <a:tblPr>
                <a:tableStyleId>{5C22544A-7EE6-4342-B048-85BDC9FD1C3A}</a:tableStyleId>
              </a:tblPr>
              <a:tblGrid>
                <a:gridCol w="4491570">
                  <a:extLst>
                    <a:ext uri="{9D8B030D-6E8A-4147-A177-3AD203B41FA5}">
                      <a16:colId xmlns:a16="http://schemas.microsoft.com/office/drawing/2014/main" val="20000"/>
                    </a:ext>
                  </a:extLst>
                </a:gridCol>
              </a:tblGrid>
              <a:tr h="437153">
                <a:tc>
                  <a:txBody>
                    <a:bodyPr/>
                    <a:lstStyle/>
                    <a:p>
                      <a:pPr algn="l" fontAlgn="b"/>
                      <a:r>
                        <a:rPr lang="en-US" sz="2000" u="none" strike="noStrike" dirty="0">
                          <a:effectLst/>
                        </a:rPr>
                        <a:t>Advanced Placement, Computer Science A </a:t>
                      </a:r>
                      <a:endParaRPr lang="en-US" sz="2000" b="0" i="0" u="none" strike="noStrike" dirty="0">
                        <a:solidFill>
                          <a:srgbClr val="000000"/>
                        </a:solidFill>
                        <a:effectLst/>
                        <a:latin typeface="Calibri" panose="020F0502020204030204" pitchFamily="34" charset="0"/>
                      </a:endParaRPr>
                    </a:p>
                  </a:txBody>
                  <a:tcPr marL="5473" marR="5473" marT="9525" marB="0" anchor="b"/>
                </a:tc>
                <a:extLst>
                  <a:ext uri="{0D108BD9-81ED-4DB2-BD59-A6C34878D82A}">
                    <a16:rowId xmlns:a16="http://schemas.microsoft.com/office/drawing/2014/main" val="10000"/>
                  </a:ext>
                </a:extLst>
              </a:tr>
              <a:tr h="437153">
                <a:tc>
                  <a:txBody>
                    <a:bodyPr/>
                    <a:lstStyle/>
                    <a:p>
                      <a:pPr algn="l" fontAlgn="b"/>
                      <a:r>
                        <a:rPr lang="en-US" sz="2000" u="none" strike="noStrike" dirty="0">
                          <a:effectLst/>
                        </a:rPr>
                        <a:t>IB Computer Science, Year One</a:t>
                      </a:r>
                      <a:endParaRPr lang="en-US" sz="2000" b="0" i="0" u="none" strike="noStrike" dirty="0">
                        <a:solidFill>
                          <a:srgbClr val="000000"/>
                        </a:solidFill>
                        <a:effectLst/>
                        <a:latin typeface="Calibri" panose="020F0502020204030204" pitchFamily="34" charset="0"/>
                      </a:endParaRPr>
                    </a:p>
                  </a:txBody>
                  <a:tcPr marL="5473" marR="5473" marT="9525" marB="0" anchor="b"/>
                </a:tc>
                <a:extLst>
                  <a:ext uri="{0D108BD9-81ED-4DB2-BD59-A6C34878D82A}">
                    <a16:rowId xmlns:a16="http://schemas.microsoft.com/office/drawing/2014/main" val="10001"/>
                  </a:ext>
                </a:extLst>
              </a:tr>
              <a:tr h="437153">
                <a:tc>
                  <a:txBody>
                    <a:bodyPr/>
                    <a:lstStyle/>
                    <a:p>
                      <a:pPr algn="l" fontAlgn="b"/>
                      <a:r>
                        <a:rPr lang="en-US" sz="2000" u="none" strike="noStrike" dirty="0">
                          <a:effectLst/>
                        </a:rPr>
                        <a:t>IB Computer Science, Year Two</a:t>
                      </a:r>
                      <a:endParaRPr lang="en-US" sz="2000" b="0" i="0" u="none" strike="noStrike" dirty="0">
                        <a:solidFill>
                          <a:srgbClr val="000000"/>
                        </a:solidFill>
                        <a:effectLst/>
                        <a:latin typeface="Calibri" panose="020F0502020204030204" pitchFamily="34" charset="0"/>
                      </a:endParaRPr>
                    </a:p>
                  </a:txBody>
                  <a:tcPr marL="5473" marR="5473" marT="9525" marB="0" anchor="b"/>
                </a:tc>
                <a:extLst>
                  <a:ext uri="{0D108BD9-81ED-4DB2-BD59-A6C34878D82A}">
                    <a16:rowId xmlns:a16="http://schemas.microsoft.com/office/drawing/2014/main" val="10002"/>
                  </a:ext>
                </a:extLst>
              </a:tr>
              <a:tr h="437153">
                <a:tc>
                  <a:txBody>
                    <a:bodyPr/>
                    <a:lstStyle/>
                    <a:p>
                      <a:pPr algn="l" fontAlgn="b"/>
                      <a:r>
                        <a:rPr lang="en-US" sz="2000" u="none" strike="noStrike" dirty="0">
                          <a:effectLst/>
                        </a:rPr>
                        <a:t>Computer Science Principles</a:t>
                      </a:r>
                      <a:endParaRPr lang="en-US" sz="2000" b="0" i="0" u="none" strike="noStrike" dirty="0">
                        <a:solidFill>
                          <a:srgbClr val="000000"/>
                        </a:solidFill>
                        <a:effectLst/>
                        <a:latin typeface="Calibri" panose="020F0502020204030204" pitchFamily="34" charset="0"/>
                      </a:endParaRPr>
                    </a:p>
                  </a:txBody>
                  <a:tcPr marL="5473" marR="5473" marT="9525" marB="0" anchor="b"/>
                </a:tc>
                <a:extLst>
                  <a:ext uri="{0D108BD9-81ED-4DB2-BD59-A6C34878D82A}">
                    <a16:rowId xmlns:a16="http://schemas.microsoft.com/office/drawing/2014/main" val="10003"/>
                  </a:ext>
                </a:extLst>
              </a:tr>
              <a:tr h="437153">
                <a:tc>
                  <a:txBody>
                    <a:bodyPr/>
                    <a:lstStyle/>
                    <a:p>
                      <a:pPr algn="l" fontAlgn="b"/>
                      <a:r>
                        <a:rPr lang="en-US" sz="2000" u="none" strike="noStrike" dirty="0">
                          <a:effectLst/>
                        </a:rPr>
                        <a:t>Programming, Games, Apps and Society</a:t>
                      </a:r>
                      <a:endParaRPr lang="en-US" sz="2000" b="0" i="0" u="none" strike="noStrike" dirty="0">
                        <a:solidFill>
                          <a:srgbClr val="000000"/>
                        </a:solidFill>
                        <a:effectLst/>
                        <a:latin typeface="Calibri" panose="020F0502020204030204" pitchFamily="34" charset="0"/>
                      </a:endParaRPr>
                    </a:p>
                  </a:txBody>
                  <a:tcPr marL="5473" marR="5473" marT="9525" marB="0" anchor="b"/>
                </a:tc>
                <a:extLst>
                  <a:ext uri="{0D108BD9-81ED-4DB2-BD59-A6C34878D82A}">
                    <a16:rowId xmlns:a16="http://schemas.microsoft.com/office/drawing/2014/main" val="10004"/>
                  </a:ext>
                </a:extLst>
              </a:tr>
              <a:tr h="437153">
                <a:tc>
                  <a:txBody>
                    <a:bodyPr/>
                    <a:lstStyle/>
                    <a:p>
                      <a:pPr algn="l" fontAlgn="b"/>
                      <a:r>
                        <a:rPr lang="en-US" sz="2000" b="0" i="0" u="none" strike="noStrike" dirty="0">
                          <a:solidFill>
                            <a:sysClr val="windowText" lastClr="000000"/>
                          </a:solidFill>
                          <a:effectLst/>
                          <a:latin typeface="Calibri" panose="020F0502020204030204" pitchFamily="34" charset="0"/>
                        </a:rPr>
                        <a:t>Web Development</a:t>
                      </a:r>
                    </a:p>
                  </a:txBody>
                  <a:tcPr marL="5473" marR="5473" marT="9525" marB="0" anchor="b"/>
                </a:tc>
                <a:extLst>
                  <a:ext uri="{0D108BD9-81ED-4DB2-BD59-A6C34878D82A}">
                    <a16:rowId xmlns:a16="http://schemas.microsoft.com/office/drawing/2014/main" val="2191203152"/>
                  </a:ext>
                </a:extLst>
              </a:tr>
              <a:tr h="437153">
                <a:tc>
                  <a:txBody>
                    <a:bodyPr/>
                    <a:lstStyle/>
                    <a:p>
                      <a:pPr algn="l" fontAlgn="b"/>
                      <a:r>
                        <a:rPr lang="en-US" sz="2000" b="0" i="0" u="none" strike="noStrike" dirty="0">
                          <a:solidFill>
                            <a:sysClr val="windowText" lastClr="000000"/>
                          </a:solidFill>
                          <a:effectLst/>
                          <a:latin typeface="Calibri" panose="020F0502020204030204" pitchFamily="34" charset="0"/>
                        </a:rPr>
                        <a:t>Embedded</a:t>
                      </a:r>
                      <a:r>
                        <a:rPr lang="en-US" sz="2000" b="0" i="0" u="none" strike="noStrike" baseline="0" dirty="0">
                          <a:solidFill>
                            <a:sysClr val="windowText" lastClr="000000"/>
                          </a:solidFill>
                          <a:effectLst/>
                          <a:latin typeface="Calibri" panose="020F0502020204030204" pitchFamily="34" charset="0"/>
                        </a:rPr>
                        <a:t> Computing</a:t>
                      </a:r>
                      <a:endParaRPr lang="en-US" sz="2000" b="0" i="0" u="none" strike="noStrike" dirty="0">
                        <a:solidFill>
                          <a:sysClr val="windowText" lastClr="000000"/>
                        </a:solidFill>
                        <a:effectLst/>
                        <a:latin typeface="Calibri" panose="020F0502020204030204" pitchFamily="34" charset="0"/>
                      </a:endParaRPr>
                    </a:p>
                  </a:txBody>
                  <a:tcPr marL="5473" marR="5473" marT="9525" marB="0" anchor="b"/>
                </a:tc>
                <a:extLst>
                  <a:ext uri="{0D108BD9-81ED-4DB2-BD59-A6C34878D82A}">
                    <a16:rowId xmlns:a16="http://schemas.microsoft.com/office/drawing/2014/main" val="563903504"/>
                  </a:ext>
                </a:extLst>
              </a:tr>
              <a:tr h="437153">
                <a:tc>
                  <a:txBody>
                    <a:bodyPr/>
                    <a:lstStyle/>
                    <a:p>
                      <a:pPr algn="l" fontAlgn="b"/>
                      <a:r>
                        <a:rPr lang="en-US" sz="2000" b="0" i="0" u="none" strike="noStrike" dirty="0">
                          <a:solidFill>
                            <a:sysClr val="windowText" lastClr="000000"/>
                          </a:solidFill>
                          <a:effectLst/>
                          <a:latin typeface="Calibri" panose="020F0502020204030204" pitchFamily="34" charset="0"/>
                        </a:rPr>
                        <a:t>Game Design: Animation and Simulation</a:t>
                      </a:r>
                    </a:p>
                  </a:txBody>
                  <a:tcPr marL="5473" marR="5473" marT="9525" marB="0" anchor="b"/>
                </a:tc>
                <a:extLst>
                  <a:ext uri="{0D108BD9-81ED-4DB2-BD59-A6C34878D82A}">
                    <a16:rowId xmlns:a16="http://schemas.microsoft.com/office/drawing/2014/main" val="1092350882"/>
                  </a:ext>
                </a:extLst>
              </a:tr>
              <a:tr h="437153">
                <a:tc>
                  <a:txBody>
                    <a:bodyPr/>
                    <a:lstStyle/>
                    <a:p>
                      <a:pPr algn="l" fontAlgn="b"/>
                      <a:r>
                        <a:rPr lang="en-US" sz="2000" b="0" i="0" u="none" strike="noStrike" dirty="0">
                          <a:solidFill>
                            <a:sysClr val="windowText" lastClr="000000"/>
                          </a:solidFill>
                          <a:effectLst/>
                          <a:latin typeface="Calibri" panose="020F0502020204030204" pitchFamily="34" charset="0"/>
                        </a:rPr>
                        <a:t>AP Computer Science</a:t>
                      </a:r>
                      <a:r>
                        <a:rPr lang="en-US" sz="2000" b="0" i="0" u="none" strike="noStrike" baseline="0" dirty="0">
                          <a:solidFill>
                            <a:sysClr val="windowText" lastClr="000000"/>
                          </a:solidFill>
                          <a:effectLst/>
                          <a:latin typeface="Calibri" panose="020F0502020204030204" pitchFamily="34" charset="0"/>
                        </a:rPr>
                        <a:t> Principles</a:t>
                      </a:r>
                      <a:endParaRPr lang="en-US" sz="2000" b="0" i="0" u="none" strike="noStrike" dirty="0">
                        <a:solidFill>
                          <a:sysClr val="windowText" lastClr="000000"/>
                        </a:solidFill>
                        <a:effectLst/>
                        <a:latin typeface="Calibri" panose="020F0502020204030204" pitchFamily="34" charset="0"/>
                      </a:endParaRPr>
                    </a:p>
                  </a:txBody>
                  <a:tcPr marL="5473" marR="5473" marT="9525" marB="0" anchor="b"/>
                </a:tc>
                <a:extLst>
                  <a:ext uri="{0D108BD9-81ED-4DB2-BD59-A6C34878D82A}">
                    <a16:rowId xmlns:a16="http://schemas.microsoft.com/office/drawing/2014/main" val="2355406697"/>
                  </a:ext>
                </a:extLst>
              </a:tr>
            </a:tbl>
          </a:graphicData>
        </a:graphic>
      </p:graphicFrame>
      <p:sp>
        <p:nvSpPr>
          <p:cNvPr id="7" name="Text Placeholder 6"/>
          <p:cNvSpPr>
            <a:spLocks noGrp="1"/>
          </p:cNvSpPr>
          <p:nvPr>
            <p:ph type="body" sz="half" idx="2"/>
          </p:nvPr>
        </p:nvSpPr>
        <p:spPr>
          <a:xfrm>
            <a:off x="489527" y="1493982"/>
            <a:ext cx="4057421" cy="3811588"/>
          </a:xfrm>
        </p:spPr>
        <p:txBody>
          <a:bodyPr>
            <a:normAutofit fontScale="92500"/>
          </a:bodyPr>
          <a:lstStyle/>
          <a:p>
            <a:r>
              <a:rPr lang="en-US" sz="2000" dirty="0"/>
              <a:t>These courses may be counted as a fourth math or a fourth science credit for the purpose of graduation.</a:t>
            </a:r>
          </a:p>
          <a:p>
            <a:endParaRPr lang="en-US" sz="2000" dirty="0"/>
          </a:p>
          <a:p>
            <a:r>
              <a:rPr lang="en-US" sz="2000" dirty="0"/>
              <a:t>They also count for science (not math) admission requirements for USG.</a:t>
            </a:r>
          </a:p>
          <a:p>
            <a:endParaRPr lang="en-US" sz="2000" dirty="0"/>
          </a:p>
          <a:p>
            <a:r>
              <a:rPr lang="en-US" sz="2000" dirty="0"/>
              <a:t>A sequence of CS courses may also satisfy the foreign language entrance requirement for the University System of Georgia (ex. Computer Science Principles and AP Computer Science A)</a:t>
            </a:r>
          </a:p>
          <a:p>
            <a:endParaRPr lang="en-US" dirty="0"/>
          </a:p>
        </p:txBody>
      </p:sp>
      <p:sp>
        <p:nvSpPr>
          <p:cNvPr id="4" name="Date Placeholder 3"/>
          <p:cNvSpPr>
            <a:spLocks noGrp="1"/>
          </p:cNvSpPr>
          <p:nvPr>
            <p:ph type="dt" sz="half" idx="10"/>
          </p:nvPr>
        </p:nvSpPr>
        <p:spPr/>
        <p:txBody>
          <a:bodyPr/>
          <a:lstStyle/>
          <a:p>
            <a:fld id="{4DAE6870-AD18-448A-9B2A-0EFE6DC7B06B}" type="datetime1">
              <a:rPr lang="en-US" smtClean="0"/>
              <a:t>2/26/2018</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1755387071"/>
      </p:ext>
    </p:extLst>
  </p:cSld>
  <p:clrMapOvr>
    <a:masterClrMapping/>
  </p:clrMapOvr>
  <mc:AlternateContent xmlns:mc="http://schemas.openxmlformats.org/markup-compatibility/2006" xmlns:p14="http://schemas.microsoft.com/office/powerpoint/2010/main">
    <mc:Choice Requires="p14">
      <p:transition spd="slow" p14:dur="2000" advTm="7756"/>
    </mc:Choice>
    <mc:Fallback xmlns="">
      <p:transition xmlns:p14="http://schemas.microsoft.com/office/powerpoint/2010/main" spd="slow" advTm="775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a:t>GAVS offers several high school computer science courses online for all students in Georgia.</a:t>
            </a:r>
          </a:p>
          <a:p>
            <a:pPr marL="285750" indent="-285750">
              <a:buFont typeface="Arial" panose="020B0604020202020204" pitchFamily="34" charset="0"/>
              <a:buChar char="•"/>
            </a:pPr>
            <a:r>
              <a:rPr lang="en-US" sz="2000" dirty="0"/>
              <a:t>More courses are being developed</a:t>
            </a:r>
          </a:p>
          <a:p>
            <a:pPr marL="285750" indent="-285750">
              <a:buFont typeface="Arial" panose="020B0604020202020204" pitchFamily="34" charset="0"/>
              <a:buChar char="•"/>
            </a:pPr>
            <a:r>
              <a:rPr lang="en-US" sz="2000" dirty="0"/>
              <a:t>Schools that don’t have a CS teacher can still offer courses via this online platform.</a:t>
            </a:r>
          </a:p>
          <a:p>
            <a:pPr marL="285750" indent="-285750">
              <a:buFont typeface="Arial" panose="020B0604020202020204" pitchFamily="34" charset="0"/>
              <a:buChar char="•"/>
            </a:pPr>
            <a:r>
              <a:rPr lang="en-US" sz="2000" dirty="0"/>
              <a:t>New computer science teachers can also utilize the GAVS curriculum as a backdrop for their class</a:t>
            </a:r>
          </a:p>
        </p:txBody>
      </p:sp>
      <p:pic>
        <p:nvPicPr>
          <p:cNvPr id="1026" name="Picture 2" descr="Georgia Virtual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592859"/>
            <a:ext cx="2381250" cy="9525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183188" y="1801091"/>
            <a:ext cx="7008812" cy="4341092"/>
            <a:chOff x="0" y="0"/>
            <a:chExt cx="12192000" cy="685800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
          <p:nvSpPr>
            <p:cNvPr id="7" name="Rectangle 6"/>
            <p:cNvSpPr/>
            <p:nvPr/>
          </p:nvSpPr>
          <p:spPr>
            <a:xfrm>
              <a:off x="526473" y="4008583"/>
              <a:ext cx="2881745" cy="822036"/>
            </a:xfrm>
            <a:prstGeom prst="rect">
              <a:avLst/>
            </a:prstGeom>
            <a:solidFill>
              <a:srgbClr val="FFFF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9540" y="6132944"/>
              <a:ext cx="2881745" cy="420255"/>
            </a:xfrm>
            <a:prstGeom prst="rect">
              <a:avLst/>
            </a:prstGeom>
            <a:solidFill>
              <a:srgbClr val="FFFF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67018" y="6132944"/>
              <a:ext cx="3209637" cy="411018"/>
            </a:xfrm>
            <a:prstGeom prst="rect">
              <a:avLst/>
            </a:prstGeom>
            <a:solidFill>
              <a:srgbClr val="FFFF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34691" y="4008583"/>
              <a:ext cx="2881745" cy="443344"/>
            </a:xfrm>
            <a:prstGeom prst="rect">
              <a:avLst/>
            </a:prstGeom>
            <a:solidFill>
              <a:srgbClr val="FFFF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1E569551-EA17-4067-A781-A48AE33C3D9B}"/>
              </a:ext>
            </a:extLst>
          </p:cNvPr>
          <p:cNvPicPr>
            <a:picLocks noChangeAspect="1"/>
          </p:cNvPicPr>
          <p:nvPr/>
        </p:nvPicPr>
        <p:blipFill rotWithShape="1">
          <a:blip r:embed="rId4"/>
          <a:srcRect l="3802" t="17900" r="8048" b="20859"/>
          <a:stretch/>
        </p:blipFill>
        <p:spPr>
          <a:xfrm>
            <a:off x="4772025" y="1712896"/>
            <a:ext cx="7463706" cy="4429287"/>
          </a:xfrm>
          <a:prstGeom prst="rect">
            <a:avLst/>
          </a:prstGeom>
        </p:spPr>
      </p:pic>
      <p:cxnSp>
        <p:nvCxnSpPr>
          <p:cNvPr id="12" name="Straight Arrow Connector 11">
            <a:extLst>
              <a:ext uri="{FF2B5EF4-FFF2-40B4-BE49-F238E27FC236}">
                <a16:creationId xmlns:a16="http://schemas.microsoft.com/office/drawing/2014/main" id="{DCAF5F08-8131-4E05-8D29-A25C65FC6465}"/>
              </a:ext>
            </a:extLst>
          </p:cNvPr>
          <p:cNvCxnSpPr>
            <a:cxnSpLocks/>
          </p:cNvCxnSpPr>
          <p:nvPr/>
        </p:nvCxnSpPr>
        <p:spPr>
          <a:xfrm flipH="1">
            <a:off x="6299825" y="2292263"/>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3192D08-9864-4CF9-88FA-DA5802ED7438}"/>
              </a:ext>
            </a:extLst>
          </p:cNvPr>
          <p:cNvCxnSpPr>
            <a:cxnSpLocks/>
          </p:cNvCxnSpPr>
          <p:nvPr/>
        </p:nvCxnSpPr>
        <p:spPr>
          <a:xfrm flipH="1">
            <a:off x="8932282" y="5247712"/>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9C15E9E-1F18-4C28-8ED1-E7B960617B61}"/>
              </a:ext>
            </a:extLst>
          </p:cNvPr>
          <p:cNvCxnSpPr>
            <a:cxnSpLocks/>
          </p:cNvCxnSpPr>
          <p:nvPr/>
        </p:nvCxnSpPr>
        <p:spPr>
          <a:xfrm flipH="1">
            <a:off x="9032340" y="5049762"/>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D49E1FF-F7B4-4C82-A099-49691A9C0E8C}"/>
              </a:ext>
            </a:extLst>
          </p:cNvPr>
          <p:cNvCxnSpPr>
            <a:cxnSpLocks/>
          </p:cNvCxnSpPr>
          <p:nvPr/>
        </p:nvCxnSpPr>
        <p:spPr>
          <a:xfrm flipH="1">
            <a:off x="9308830" y="4334734"/>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D833A7B-58F9-438E-9BDC-6F92515E9EE9}"/>
              </a:ext>
            </a:extLst>
          </p:cNvPr>
          <p:cNvCxnSpPr>
            <a:cxnSpLocks/>
          </p:cNvCxnSpPr>
          <p:nvPr/>
        </p:nvCxnSpPr>
        <p:spPr>
          <a:xfrm flipH="1">
            <a:off x="9308830" y="4091836"/>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9E9F79B-48A2-4312-ABD6-484FE6ED5900}"/>
              </a:ext>
            </a:extLst>
          </p:cNvPr>
          <p:cNvCxnSpPr>
            <a:cxnSpLocks/>
          </p:cNvCxnSpPr>
          <p:nvPr/>
        </p:nvCxnSpPr>
        <p:spPr>
          <a:xfrm flipH="1">
            <a:off x="10539177" y="5723541"/>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EA8EFD-A865-4905-97B7-81611779801A}"/>
              </a:ext>
            </a:extLst>
          </p:cNvPr>
          <p:cNvCxnSpPr>
            <a:cxnSpLocks/>
          </p:cNvCxnSpPr>
          <p:nvPr/>
        </p:nvCxnSpPr>
        <p:spPr>
          <a:xfrm flipH="1">
            <a:off x="10574284" y="5461348"/>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3AFA925-244C-44F4-97B3-B92ECB1844BB}"/>
              </a:ext>
            </a:extLst>
          </p:cNvPr>
          <p:cNvCxnSpPr>
            <a:cxnSpLocks/>
          </p:cNvCxnSpPr>
          <p:nvPr/>
        </p:nvCxnSpPr>
        <p:spPr>
          <a:xfrm flipH="1">
            <a:off x="11630255" y="5195122"/>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13C933A-59DB-4DBB-BA4A-DF0317EDCDA3}"/>
              </a:ext>
            </a:extLst>
          </p:cNvPr>
          <p:cNvCxnSpPr>
            <a:cxnSpLocks/>
          </p:cNvCxnSpPr>
          <p:nvPr/>
        </p:nvCxnSpPr>
        <p:spPr>
          <a:xfrm flipH="1">
            <a:off x="11572014" y="4997172"/>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E6A6F8A-E960-4DEF-9F0F-D52DB9D77B11}"/>
              </a:ext>
            </a:extLst>
          </p:cNvPr>
          <p:cNvCxnSpPr>
            <a:cxnSpLocks/>
          </p:cNvCxnSpPr>
          <p:nvPr/>
        </p:nvCxnSpPr>
        <p:spPr>
          <a:xfrm flipH="1">
            <a:off x="6350411" y="4839488"/>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6F8CF0C-EE8D-404B-ABB4-7F4BFFA8F5C2}"/>
              </a:ext>
            </a:extLst>
          </p:cNvPr>
          <p:cNvCxnSpPr>
            <a:cxnSpLocks/>
          </p:cNvCxnSpPr>
          <p:nvPr/>
        </p:nvCxnSpPr>
        <p:spPr>
          <a:xfrm flipH="1">
            <a:off x="5706926" y="5089941"/>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129F022-FD37-4158-B71A-BF036E0B01A3}"/>
              </a:ext>
            </a:extLst>
          </p:cNvPr>
          <p:cNvCxnSpPr>
            <a:cxnSpLocks/>
          </p:cNvCxnSpPr>
          <p:nvPr/>
        </p:nvCxnSpPr>
        <p:spPr>
          <a:xfrm flipH="1">
            <a:off x="5623732" y="5293827"/>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C28F39B-25F5-4EFB-8148-E22B9CCDDB89}"/>
              </a:ext>
            </a:extLst>
          </p:cNvPr>
          <p:cNvCxnSpPr>
            <a:cxnSpLocks/>
          </p:cNvCxnSpPr>
          <p:nvPr/>
        </p:nvCxnSpPr>
        <p:spPr>
          <a:xfrm flipH="1">
            <a:off x="6215551" y="2519489"/>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11EE3E7-D1D5-4536-A1F9-05AE2F08CC6B}"/>
              </a:ext>
            </a:extLst>
          </p:cNvPr>
          <p:cNvCxnSpPr>
            <a:cxnSpLocks/>
          </p:cNvCxnSpPr>
          <p:nvPr/>
        </p:nvCxnSpPr>
        <p:spPr>
          <a:xfrm flipH="1">
            <a:off x="6604625" y="2736791"/>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519E29-3A48-4B5C-8F18-692D63FDD31D}"/>
              </a:ext>
            </a:extLst>
          </p:cNvPr>
          <p:cNvCxnSpPr>
            <a:cxnSpLocks/>
          </p:cNvCxnSpPr>
          <p:nvPr/>
        </p:nvCxnSpPr>
        <p:spPr>
          <a:xfrm flipH="1">
            <a:off x="6494362" y="3015775"/>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490ED6C-2EC0-4C81-9E8D-D18021D5FFC1}"/>
              </a:ext>
            </a:extLst>
          </p:cNvPr>
          <p:cNvCxnSpPr>
            <a:cxnSpLocks/>
          </p:cNvCxnSpPr>
          <p:nvPr/>
        </p:nvCxnSpPr>
        <p:spPr>
          <a:xfrm flipH="1">
            <a:off x="6452225" y="4555813"/>
            <a:ext cx="389074" cy="105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73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K12 Curricula Exist</a:t>
            </a:r>
          </a:p>
        </p:txBody>
      </p:sp>
      <p:pic>
        <p:nvPicPr>
          <p:cNvPr id="3" name="Picture 2"/>
          <p:cNvPicPr>
            <a:picLocks noChangeAspect="1"/>
          </p:cNvPicPr>
          <p:nvPr/>
        </p:nvPicPr>
        <p:blipFill rotWithShape="1">
          <a:blip r:embed="rId3"/>
          <a:srcRect r="2509"/>
          <a:stretch/>
        </p:blipFill>
        <p:spPr>
          <a:xfrm>
            <a:off x="0" y="1534390"/>
            <a:ext cx="4664364" cy="2691245"/>
          </a:xfrm>
          <a:prstGeom prst="rect">
            <a:avLst/>
          </a:prstGeom>
        </p:spPr>
      </p:pic>
      <p:pic>
        <p:nvPicPr>
          <p:cNvPr id="4" name="Picture 3"/>
          <p:cNvPicPr>
            <a:picLocks noChangeAspect="1"/>
          </p:cNvPicPr>
          <p:nvPr/>
        </p:nvPicPr>
        <p:blipFill rotWithShape="1">
          <a:blip r:embed="rId4"/>
          <a:srcRect t="7273" r="1488" b="15211"/>
          <a:stretch/>
        </p:blipFill>
        <p:spPr>
          <a:xfrm>
            <a:off x="6687127" y="3790067"/>
            <a:ext cx="5504873" cy="2436525"/>
          </a:xfrm>
          <a:prstGeom prst="rect">
            <a:avLst/>
          </a:prstGeom>
        </p:spPr>
      </p:pic>
      <p:pic>
        <p:nvPicPr>
          <p:cNvPr id="5" name="Picture 4"/>
          <p:cNvPicPr>
            <a:picLocks noChangeAspect="1"/>
          </p:cNvPicPr>
          <p:nvPr/>
        </p:nvPicPr>
        <p:blipFill rotWithShape="1">
          <a:blip r:embed="rId5"/>
          <a:srcRect t="2693" r="7576" b="12862"/>
          <a:stretch/>
        </p:blipFill>
        <p:spPr>
          <a:xfrm>
            <a:off x="5589747" y="1408110"/>
            <a:ext cx="4682837" cy="2406671"/>
          </a:xfrm>
          <a:prstGeom prst="rect">
            <a:avLst/>
          </a:prstGeom>
        </p:spPr>
      </p:pic>
    </p:spTree>
    <p:extLst>
      <p:ext uri="{BB962C8B-B14F-4D97-AF65-F5344CB8AC3E}">
        <p14:creationId xmlns:p14="http://schemas.microsoft.com/office/powerpoint/2010/main" val="169612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is Growing</a:t>
            </a:r>
          </a:p>
        </p:txBody>
      </p:sp>
    </p:spTree>
    <p:extLst>
      <p:ext uri="{BB962C8B-B14F-4D97-AF65-F5344CB8AC3E}">
        <p14:creationId xmlns:p14="http://schemas.microsoft.com/office/powerpoint/2010/main" val="4246975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Needed</a:t>
            </a:r>
          </a:p>
        </p:txBody>
      </p:sp>
    </p:spTree>
    <p:extLst>
      <p:ext uri="{BB962C8B-B14F-4D97-AF65-F5344CB8AC3E}">
        <p14:creationId xmlns:p14="http://schemas.microsoft.com/office/powerpoint/2010/main" val="7244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cNvPicPr>
            <a:picLocks noChangeAspect="1"/>
          </p:cNvPicPr>
          <p:nvPr/>
        </p:nvPicPr>
        <p:blipFill>
          <a:blip r:embed="rId3"/>
          <a:stretch>
            <a:fillRect/>
          </a:stretch>
        </p:blipFill>
        <p:spPr>
          <a:xfrm>
            <a:off x="170584" y="862066"/>
            <a:ext cx="9195089" cy="5210121"/>
          </a:xfrm>
          <a:prstGeom prst="rect">
            <a:avLst/>
          </a:prstGeom>
          <a:noFill/>
        </p:spPr>
      </p:pic>
    </p:spTree>
    <p:extLst>
      <p:ext uri="{BB962C8B-B14F-4D97-AF65-F5344CB8AC3E}">
        <p14:creationId xmlns:p14="http://schemas.microsoft.com/office/powerpoint/2010/main" val="249405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cNvPicPr>
            <a:picLocks noChangeAspect="1"/>
          </p:cNvPicPr>
          <p:nvPr/>
        </p:nvPicPr>
        <p:blipFill>
          <a:blip r:embed="rId3"/>
          <a:stretch>
            <a:fillRect/>
          </a:stretch>
        </p:blipFill>
        <p:spPr>
          <a:xfrm>
            <a:off x="0" y="1191202"/>
            <a:ext cx="10311608" cy="4941743"/>
          </a:xfrm>
          <a:prstGeom prst="rect">
            <a:avLst/>
          </a:prstGeom>
          <a:noFill/>
        </p:spPr>
      </p:pic>
      <p:sp>
        <p:nvSpPr>
          <p:cNvPr id="2" name="Textbox"/>
          <p:cNvSpPr txBox="1">
            <a:spLocks noGrp="1"/>
          </p:cNvSpPr>
          <p:nvPr/>
        </p:nvSpPr>
        <p:spPr>
          <a:xfrm>
            <a:off x="0" y="194119"/>
            <a:ext cx="4969097" cy="670750"/>
          </a:xfrm>
          <a:prstGeom prst="rect">
            <a:avLst/>
          </a:prstGeom>
          <a:noFill/>
        </p:spPr>
        <p:txBody>
          <a:bodyPr/>
          <a:lstStyle/>
          <a:p>
            <a:pPr algn="ctr"/>
            <a:r>
              <a:rPr sz="2100" b="1" i="0" u="none" dirty="0">
                <a:latin typeface="Arial"/>
                <a:ea typeface="Arial"/>
                <a:cs typeface="Arial"/>
              </a:rPr>
              <a:t>AP Computer Science A in Georgia</a:t>
            </a:r>
          </a:p>
          <a:p>
            <a:pPr algn="ctr"/>
            <a:endParaRPr sz="2100" b="1" i="0" u="none" dirty="0">
              <a:latin typeface="Arial"/>
              <a:ea typeface="Arial"/>
              <a:cs typeface="Arial"/>
            </a:endParaRPr>
          </a:p>
        </p:txBody>
      </p:sp>
    </p:spTree>
    <p:extLst>
      <p:ext uri="{BB962C8B-B14F-4D97-AF65-F5344CB8AC3E}">
        <p14:creationId xmlns:p14="http://schemas.microsoft.com/office/powerpoint/2010/main" val="1047841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DF0A8A-CC75-47FD-ABE7-B01575FD0193}"/>
              </a:ext>
            </a:extLst>
          </p:cNvPr>
          <p:cNvPicPr>
            <a:picLocks noChangeAspect="1"/>
          </p:cNvPicPr>
          <p:nvPr/>
        </p:nvPicPr>
        <p:blipFill rotWithShape="1">
          <a:blip r:embed="rId3"/>
          <a:srcRect l="8528" t="5480" r="8869" b="10867"/>
          <a:stretch/>
        </p:blipFill>
        <p:spPr>
          <a:xfrm>
            <a:off x="0" y="0"/>
            <a:ext cx="12192000" cy="6087649"/>
          </a:xfrm>
          <a:prstGeom prst="rect">
            <a:avLst/>
          </a:prstGeom>
        </p:spPr>
      </p:pic>
      <p:sp>
        <p:nvSpPr>
          <p:cNvPr id="5" name="TextBox 4">
            <a:extLst>
              <a:ext uri="{FF2B5EF4-FFF2-40B4-BE49-F238E27FC236}">
                <a16:creationId xmlns:a16="http://schemas.microsoft.com/office/drawing/2014/main" id="{D8B4C24A-A60E-4C4C-9224-718AE74195A8}"/>
              </a:ext>
            </a:extLst>
          </p:cNvPr>
          <p:cNvSpPr txBox="1"/>
          <p:nvPr/>
        </p:nvSpPr>
        <p:spPr>
          <a:xfrm>
            <a:off x="0" y="607513"/>
            <a:ext cx="4265783" cy="1077218"/>
          </a:xfrm>
          <a:prstGeom prst="rect">
            <a:avLst/>
          </a:prstGeom>
          <a:noFill/>
        </p:spPr>
        <p:txBody>
          <a:bodyPr wrap="none" rtlCol="0">
            <a:spAutoFit/>
          </a:bodyPr>
          <a:lstStyle/>
          <a:p>
            <a:r>
              <a:rPr lang="en-US" sz="3200" dirty="0"/>
              <a:t>CS Enrollment by Course</a:t>
            </a:r>
          </a:p>
          <a:p>
            <a:pPr algn="ctr"/>
            <a:r>
              <a:rPr lang="en-US" sz="3200" dirty="0"/>
              <a:t>FY17</a:t>
            </a:r>
          </a:p>
        </p:txBody>
      </p:sp>
    </p:spTree>
    <p:extLst>
      <p:ext uri="{BB962C8B-B14F-4D97-AF65-F5344CB8AC3E}">
        <p14:creationId xmlns:p14="http://schemas.microsoft.com/office/powerpoint/2010/main" val="3010623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Science Needs…</a:t>
            </a:r>
          </a:p>
        </p:txBody>
      </p:sp>
    </p:spTree>
    <p:extLst>
      <p:ext uri="{BB962C8B-B14F-4D97-AF65-F5344CB8AC3E}">
        <p14:creationId xmlns:p14="http://schemas.microsoft.com/office/powerpoint/2010/main" val="411965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Text Placeholder 2"/>
          <p:cNvSpPr>
            <a:spLocks noGrp="1"/>
          </p:cNvSpPr>
          <p:nvPr>
            <p:ph type="body" idx="1"/>
          </p:nvPr>
        </p:nvSpPr>
        <p:spPr/>
        <p:txBody>
          <a:bodyPr/>
          <a:lstStyle/>
          <a:p>
            <a:r>
              <a:rPr lang="en-US" dirty="0"/>
              <a:t>Teachers</a:t>
            </a:r>
          </a:p>
        </p:txBody>
      </p:sp>
      <p:sp>
        <p:nvSpPr>
          <p:cNvPr id="4" name="Content Placeholder 3"/>
          <p:cNvSpPr>
            <a:spLocks noGrp="1"/>
          </p:cNvSpPr>
          <p:nvPr>
            <p:ph sz="half" idx="2"/>
          </p:nvPr>
        </p:nvSpPr>
        <p:spPr/>
        <p:txBody>
          <a:bodyPr>
            <a:normAutofit fontScale="92500" lnSpcReduction="20000"/>
          </a:bodyPr>
          <a:lstStyle/>
          <a:p>
            <a:r>
              <a:rPr lang="en-US" dirty="0"/>
              <a:t>Nearly </a:t>
            </a:r>
            <a:r>
              <a:rPr lang="en-US" dirty="0">
                <a:solidFill>
                  <a:schemeClr val="accent2">
                    <a:lumMod val="75000"/>
                  </a:schemeClr>
                </a:solidFill>
              </a:rPr>
              <a:t>50,000 students</a:t>
            </a:r>
            <a:r>
              <a:rPr lang="en-US" dirty="0"/>
              <a:t> taking computer science courses in GA</a:t>
            </a:r>
          </a:p>
          <a:p>
            <a:r>
              <a:rPr lang="en-US" dirty="0">
                <a:solidFill>
                  <a:schemeClr val="accent2">
                    <a:lumMod val="75000"/>
                  </a:schemeClr>
                </a:solidFill>
              </a:rPr>
              <a:t>500+ teachers teaching </a:t>
            </a:r>
            <a:r>
              <a:rPr lang="en-US" dirty="0"/>
              <a:t>CS courses in GA</a:t>
            </a:r>
          </a:p>
          <a:p>
            <a:r>
              <a:rPr lang="en-US" dirty="0"/>
              <a:t>Only </a:t>
            </a:r>
            <a:r>
              <a:rPr lang="en-US" dirty="0">
                <a:solidFill>
                  <a:schemeClr val="accent2">
                    <a:lumMod val="75000"/>
                  </a:schemeClr>
                </a:solidFill>
              </a:rPr>
              <a:t>33 teachers were certified in 2016; 76 teachers credentialed in 2017</a:t>
            </a:r>
          </a:p>
          <a:p>
            <a:r>
              <a:rPr lang="en-US" dirty="0"/>
              <a:t>Teachers need professional development to prepare for the GACE or scholarships for the Endorsement (3k – 4k per teacher).</a:t>
            </a:r>
          </a:p>
          <a:p>
            <a:endParaRPr lang="en-US" dirty="0"/>
          </a:p>
        </p:txBody>
      </p:sp>
      <p:sp>
        <p:nvSpPr>
          <p:cNvPr id="5" name="Text Placeholder 4"/>
          <p:cNvSpPr>
            <a:spLocks noGrp="1"/>
          </p:cNvSpPr>
          <p:nvPr>
            <p:ph type="body" sz="quarter" idx="3"/>
          </p:nvPr>
        </p:nvSpPr>
        <p:spPr/>
        <p:txBody>
          <a:bodyPr/>
          <a:lstStyle/>
          <a:p>
            <a:r>
              <a:rPr lang="en-US" dirty="0"/>
              <a:t>Access</a:t>
            </a:r>
          </a:p>
        </p:txBody>
      </p:sp>
      <p:sp>
        <p:nvSpPr>
          <p:cNvPr id="6" name="Content Placeholder 5"/>
          <p:cNvSpPr>
            <a:spLocks noGrp="1"/>
          </p:cNvSpPr>
          <p:nvPr>
            <p:ph sz="quarter" idx="4"/>
          </p:nvPr>
        </p:nvSpPr>
        <p:spPr/>
        <p:txBody>
          <a:bodyPr>
            <a:normAutofit fontScale="77500" lnSpcReduction="20000"/>
          </a:bodyPr>
          <a:lstStyle/>
          <a:p>
            <a:pPr>
              <a:lnSpc>
                <a:spcPct val="100000"/>
              </a:lnSpc>
            </a:pPr>
            <a:r>
              <a:rPr lang="en-US" dirty="0"/>
              <a:t>Principals and superintendents say the main reason their schools </a:t>
            </a:r>
            <a:r>
              <a:rPr lang="en-US" dirty="0">
                <a:solidFill>
                  <a:schemeClr val="accent2">
                    <a:lumMod val="75000"/>
                  </a:schemeClr>
                </a:solidFill>
              </a:rPr>
              <a:t>do not offer </a:t>
            </a:r>
            <a:r>
              <a:rPr lang="en-US" dirty="0"/>
              <a:t>computer science is the limited time they have to devote to classes that are </a:t>
            </a:r>
            <a:r>
              <a:rPr lang="en-US" dirty="0">
                <a:solidFill>
                  <a:schemeClr val="accent2">
                    <a:lumMod val="75000"/>
                  </a:schemeClr>
                </a:solidFill>
              </a:rPr>
              <a:t>not tied to testing requirements</a:t>
            </a:r>
            <a:r>
              <a:rPr lang="en-US" dirty="0"/>
              <a:t> and the low availability and budget for computer science teachers. (Google, Gallup 2015)</a:t>
            </a:r>
          </a:p>
          <a:p>
            <a:pPr>
              <a:lnSpc>
                <a:spcPct val="100000"/>
              </a:lnSpc>
            </a:pPr>
            <a:r>
              <a:rPr lang="en-US" dirty="0"/>
              <a:t>Many students do not have access to computer science learning opportunities at school, with </a:t>
            </a:r>
            <a:r>
              <a:rPr lang="en-US" dirty="0">
                <a:solidFill>
                  <a:schemeClr val="accent2">
                    <a:lumMod val="75000"/>
                  </a:schemeClr>
                </a:solidFill>
              </a:rPr>
              <a:t>lower-income students and Black students having the least access</a:t>
            </a:r>
            <a:r>
              <a:rPr lang="en-US" b="1" dirty="0"/>
              <a:t> </a:t>
            </a:r>
            <a:r>
              <a:rPr lang="en-US" dirty="0"/>
              <a:t>(Google, Gallup 2015).</a:t>
            </a:r>
          </a:p>
          <a:p>
            <a:endParaRPr lang="en-US" dirty="0"/>
          </a:p>
        </p:txBody>
      </p:sp>
    </p:spTree>
    <p:extLst>
      <p:ext uri="{BB962C8B-B14F-4D97-AF65-F5344CB8AC3E}">
        <p14:creationId xmlns:p14="http://schemas.microsoft.com/office/powerpoint/2010/main" val="878984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BFF544-2468-407C-A993-C2F73EECCD26}"/>
              </a:ext>
            </a:extLst>
          </p:cNvPr>
          <p:cNvPicPr>
            <a:picLocks noChangeAspect="1"/>
          </p:cNvPicPr>
          <p:nvPr/>
        </p:nvPicPr>
        <p:blipFill rotWithShape="1">
          <a:blip r:embed="rId2"/>
          <a:srcRect l="8631" t="5480" r="9485" b="11416"/>
          <a:stretch/>
        </p:blipFill>
        <p:spPr>
          <a:xfrm>
            <a:off x="0" y="0"/>
            <a:ext cx="12192000" cy="6171309"/>
          </a:xfrm>
          <a:prstGeom prst="rect">
            <a:avLst/>
          </a:prstGeom>
        </p:spPr>
      </p:pic>
    </p:spTree>
    <p:extLst>
      <p:ext uri="{BB962C8B-B14F-4D97-AF65-F5344CB8AC3E}">
        <p14:creationId xmlns:p14="http://schemas.microsoft.com/office/powerpoint/2010/main" val="509181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4" name="Text Placeholder 3"/>
          <p:cNvSpPr>
            <a:spLocks noGrp="1"/>
          </p:cNvSpPr>
          <p:nvPr>
            <p:ph idx="1"/>
          </p:nvPr>
        </p:nvSpPr>
        <p:spPr/>
        <p:txBody>
          <a:bodyPr/>
          <a:lstStyle/>
          <a:p>
            <a:r>
              <a:rPr lang="en-US" dirty="0"/>
              <a:t>K-12 Standards for Computer Science will provide a framework for teachers.  Grade bands are aligned with appropriate curriculum, concepts and practices so students will develop through a research based progression.</a:t>
            </a:r>
          </a:p>
        </p:txBody>
      </p:sp>
      <p:pic>
        <p:nvPicPr>
          <p:cNvPr id="4098" name="Picture 2" descr="Image result for kids on a play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283" y="3130760"/>
            <a:ext cx="6018951" cy="308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30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Nurturing</a:t>
            </a:r>
          </a:p>
        </p:txBody>
      </p:sp>
      <p:sp>
        <p:nvSpPr>
          <p:cNvPr id="3" name="Content Placeholder 2"/>
          <p:cNvSpPr>
            <a:spLocks noGrp="1"/>
          </p:cNvSpPr>
          <p:nvPr>
            <p:ph idx="1"/>
          </p:nvPr>
        </p:nvSpPr>
        <p:spPr/>
        <p:txBody>
          <a:bodyPr/>
          <a:lstStyle/>
          <a:p>
            <a:r>
              <a:rPr lang="en-US" dirty="0"/>
              <a:t>Computer science Expo to expand </a:t>
            </a:r>
            <a:r>
              <a:rPr lang="en-US" dirty="0">
                <a:solidFill>
                  <a:schemeClr val="accent2">
                    <a:lumMod val="75000"/>
                  </a:schemeClr>
                </a:solidFill>
              </a:rPr>
              <a:t>public awareness </a:t>
            </a:r>
            <a:r>
              <a:rPr lang="en-US" dirty="0"/>
              <a:t>of what computer science is and the wide breadth of utility in society.</a:t>
            </a:r>
          </a:p>
          <a:p>
            <a:r>
              <a:rPr lang="en-US" dirty="0"/>
              <a:t>Increase </a:t>
            </a:r>
            <a:r>
              <a:rPr lang="en-US" dirty="0">
                <a:solidFill>
                  <a:schemeClr val="accent2">
                    <a:lumMod val="75000"/>
                  </a:schemeClr>
                </a:solidFill>
              </a:rPr>
              <a:t>counselors and administrators awareness </a:t>
            </a:r>
            <a:r>
              <a:rPr lang="en-US" dirty="0"/>
              <a:t>of science graduation options (9 CS courses).</a:t>
            </a:r>
          </a:p>
          <a:p>
            <a:r>
              <a:rPr lang="en-US" dirty="0"/>
              <a:t>Parents, students, and admins awareness of </a:t>
            </a:r>
            <a:r>
              <a:rPr lang="en-US" dirty="0">
                <a:solidFill>
                  <a:schemeClr val="accent2">
                    <a:lumMod val="75000"/>
                  </a:schemeClr>
                </a:solidFill>
              </a:rPr>
              <a:t>curriculum options </a:t>
            </a:r>
            <a:r>
              <a:rPr lang="en-US" dirty="0"/>
              <a:t>(online, offline, unplugged and out-of-school) to support current teachers, new teachers and supplement a lack of a computer science teachers (particularly in rural or low socioeconomic schools).</a:t>
            </a:r>
          </a:p>
          <a:p>
            <a:r>
              <a:rPr lang="en-US" dirty="0"/>
              <a:t>Introduce </a:t>
            </a:r>
            <a:r>
              <a:rPr lang="en-US" dirty="0">
                <a:solidFill>
                  <a:schemeClr val="accent2">
                    <a:lumMod val="75000"/>
                  </a:schemeClr>
                </a:solidFill>
              </a:rPr>
              <a:t>computational thinking into elementary schools </a:t>
            </a:r>
            <a:r>
              <a:rPr lang="en-US" dirty="0"/>
              <a:t>via organized specials courses or integration into current curriculum.</a:t>
            </a:r>
          </a:p>
        </p:txBody>
      </p:sp>
    </p:spTree>
    <p:extLst>
      <p:ext uri="{BB962C8B-B14F-4D97-AF65-F5344CB8AC3E}">
        <p14:creationId xmlns:p14="http://schemas.microsoft.com/office/powerpoint/2010/main" val="2487632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6F5531-94A9-4104-B97E-0E4D8BB114F4}"/>
              </a:ext>
            </a:extLst>
          </p:cNvPr>
          <p:cNvSpPr>
            <a:spLocks noGrp="1"/>
          </p:cNvSpPr>
          <p:nvPr>
            <p:ph type="ctrTitle"/>
          </p:nvPr>
        </p:nvSpPr>
        <p:spPr>
          <a:xfrm>
            <a:off x="796835" y="2797424"/>
            <a:ext cx="10363200" cy="1263152"/>
          </a:xfrm>
        </p:spPr>
        <p:txBody>
          <a:bodyPr/>
          <a:lstStyle/>
          <a:p>
            <a:r>
              <a:rPr lang="en-US" dirty="0"/>
              <a:t>How To</a:t>
            </a:r>
          </a:p>
        </p:txBody>
      </p:sp>
    </p:spTree>
    <p:extLst>
      <p:ext uri="{BB962C8B-B14F-4D97-AF65-F5344CB8AC3E}">
        <p14:creationId xmlns:p14="http://schemas.microsoft.com/office/powerpoint/2010/main" val="313134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9FC5B-3C36-4103-836A-FD2AD5DDC417}"/>
              </a:ext>
            </a:extLst>
          </p:cNvPr>
          <p:cNvSpPr>
            <a:spLocks noGrp="1"/>
          </p:cNvSpPr>
          <p:nvPr>
            <p:ph type="title"/>
          </p:nvPr>
        </p:nvSpPr>
        <p:spPr/>
        <p:txBody>
          <a:bodyPr/>
          <a:lstStyle/>
          <a:p>
            <a:r>
              <a:rPr lang="en-US" dirty="0"/>
              <a:t>Federal Funds</a:t>
            </a:r>
          </a:p>
        </p:txBody>
      </p:sp>
      <p:sp>
        <p:nvSpPr>
          <p:cNvPr id="3" name="Content Placeholder 2">
            <a:extLst>
              <a:ext uri="{FF2B5EF4-FFF2-40B4-BE49-F238E27FC236}">
                <a16:creationId xmlns:a16="http://schemas.microsoft.com/office/drawing/2014/main" id="{2B25440E-D474-4FCB-A7A3-0A68967B8553}"/>
              </a:ext>
            </a:extLst>
          </p:cNvPr>
          <p:cNvSpPr>
            <a:spLocks noGrp="1"/>
          </p:cNvSpPr>
          <p:nvPr>
            <p:ph idx="1"/>
          </p:nvPr>
        </p:nvSpPr>
        <p:spPr/>
        <p:txBody>
          <a:bodyPr/>
          <a:lstStyle/>
          <a:p>
            <a:r>
              <a:rPr lang="en-US" dirty="0"/>
              <a:t>LEAs may choose to use some of their Federal Funds to support CS education (Title I, Title II, Title III, Title IV, Title V and Title IX).</a:t>
            </a:r>
          </a:p>
          <a:p>
            <a:r>
              <a:rPr lang="en-US" dirty="0"/>
              <a:t>All LEAs won’t use each of these due to different focuses and district plans.</a:t>
            </a:r>
          </a:p>
          <a:p>
            <a:r>
              <a:rPr lang="en-US" dirty="0"/>
              <a:t>In Georgia, districts have been given the leverage to roll title funds into one pot and some districts have done that. </a:t>
            </a:r>
          </a:p>
          <a:p>
            <a:r>
              <a:rPr lang="en-US" dirty="0"/>
              <a:t>All federal fund spending must be reflective of the district’s needs assessment and must be supplemental</a:t>
            </a:r>
          </a:p>
        </p:txBody>
      </p:sp>
    </p:spTree>
    <p:extLst>
      <p:ext uri="{BB962C8B-B14F-4D97-AF65-F5344CB8AC3E}">
        <p14:creationId xmlns:p14="http://schemas.microsoft.com/office/powerpoint/2010/main" val="46392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6" y="1091821"/>
            <a:ext cx="5111502" cy="658504"/>
          </a:xfrm>
        </p:spPr>
        <p:txBody>
          <a:bodyPr/>
          <a:lstStyle/>
          <a:p>
            <a:r>
              <a:rPr lang="en-US" dirty="0"/>
              <a:t>Societal Problem Solving</a:t>
            </a:r>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a:t>Many of our societies current major challenges have been identified as having potential computational solutions.</a:t>
            </a:r>
          </a:p>
        </p:txBody>
      </p:sp>
      <p:pic>
        <p:nvPicPr>
          <p:cNvPr id="2052" name="Picture 4" descr="Image result for self driving ca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485" r="3485"/>
          <a:stretch>
            <a:fillRect/>
          </a:stretch>
        </p:blipFill>
        <p:spPr bwMode="auto">
          <a:xfrm>
            <a:off x="5183188" y="1801091"/>
            <a:ext cx="2459286" cy="16176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omputer science in far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3638" y="1801091"/>
            <a:ext cx="3961936" cy="41181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3d printed hom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85" y="3114473"/>
            <a:ext cx="2608996" cy="1956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srcRect r="51026"/>
          <a:stretch/>
        </p:blipFill>
        <p:spPr>
          <a:xfrm>
            <a:off x="3241698" y="3657600"/>
            <a:ext cx="4250923" cy="2441244"/>
          </a:xfrm>
          <a:prstGeom prst="rect">
            <a:avLst/>
          </a:prstGeom>
        </p:spPr>
      </p:pic>
    </p:spTree>
    <p:extLst>
      <p:ext uri="{BB962C8B-B14F-4D97-AF65-F5344CB8AC3E}">
        <p14:creationId xmlns:p14="http://schemas.microsoft.com/office/powerpoint/2010/main" val="339241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BA7C-439F-4983-9F21-84108947DF83}"/>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9C7D34C7-00E2-4E21-8773-4BD2E38F7D62}"/>
              </a:ext>
            </a:extLst>
          </p:cNvPr>
          <p:cNvSpPr>
            <a:spLocks noGrp="1"/>
          </p:cNvSpPr>
          <p:nvPr>
            <p:ph idx="1"/>
          </p:nvPr>
        </p:nvSpPr>
        <p:spPr/>
        <p:txBody>
          <a:bodyPr/>
          <a:lstStyle/>
          <a:p>
            <a:r>
              <a:rPr lang="en-US" dirty="0"/>
              <a:t>Title II funds could be used to reduce class size</a:t>
            </a:r>
          </a:p>
          <a:p>
            <a:r>
              <a:rPr lang="en-US" dirty="0"/>
              <a:t>More likely, however, they can be used to build teacher capacity</a:t>
            </a:r>
          </a:p>
          <a:p>
            <a:pPr lvl="1"/>
            <a:r>
              <a:rPr lang="en-US" dirty="0"/>
              <a:t>Sending teachers to PD opportunities</a:t>
            </a:r>
          </a:p>
          <a:p>
            <a:pPr lvl="1"/>
            <a:r>
              <a:rPr lang="en-US" dirty="0"/>
              <a:t>Establishing a scholarship for teachers to get the CS </a:t>
            </a:r>
            <a:r>
              <a:rPr lang="en-US" dirty="0" err="1"/>
              <a:t>Endoresement</a:t>
            </a:r>
            <a:endParaRPr lang="en-US" dirty="0"/>
          </a:p>
          <a:p>
            <a:r>
              <a:rPr lang="en-US" dirty="0"/>
              <a:t>Line of contact for how to access and use these funds would be your Title II state coordinator</a:t>
            </a:r>
          </a:p>
        </p:txBody>
      </p:sp>
    </p:spTree>
    <p:extLst>
      <p:ext uri="{BB962C8B-B14F-4D97-AF65-F5344CB8AC3E}">
        <p14:creationId xmlns:p14="http://schemas.microsoft.com/office/powerpoint/2010/main" val="3169452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3FC6-830F-442B-B210-9321A357F8B2}"/>
              </a:ext>
            </a:extLst>
          </p:cNvPr>
          <p:cNvSpPr>
            <a:spLocks noGrp="1"/>
          </p:cNvSpPr>
          <p:nvPr>
            <p:ph type="title"/>
          </p:nvPr>
        </p:nvSpPr>
        <p:spPr/>
        <p:txBody>
          <a:bodyPr>
            <a:normAutofit/>
          </a:bodyPr>
          <a:lstStyle/>
          <a:p>
            <a:r>
              <a:rPr lang="en-US" dirty="0"/>
              <a:t>I, III, and V</a:t>
            </a:r>
          </a:p>
        </p:txBody>
      </p:sp>
      <p:sp>
        <p:nvSpPr>
          <p:cNvPr id="3" name="Content Placeholder 2">
            <a:extLst>
              <a:ext uri="{FF2B5EF4-FFF2-40B4-BE49-F238E27FC236}">
                <a16:creationId xmlns:a16="http://schemas.microsoft.com/office/drawing/2014/main" id="{8976E40F-D0D4-4593-B5E7-CD229B443D07}"/>
              </a:ext>
            </a:extLst>
          </p:cNvPr>
          <p:cNvSpPr>
            <a:spLocks noGrp="1"/>
          </p:cNvSpPr>
          <p:nvPr>
            <p:ph idx="1"/>
          </p:nvPr>
        </p:nvSpPr>
        <p:spPr/>
        <p:txBody>
          <a:bodyPr/>
          <a:lstStyle/>
          <a:p>
            <a:r>
              <a:rPr lang="en-US" dirty="0"/>
              <a:t>Title I is to support disadvantaged and at risk students</a:t>
            </a:r>
          </a:p>
          <a:p>
            <a:r>
              <a:rPr lang="en-US" dirty="0"/>
              <a:t>Title III is to support English Language Learners</a:t>
            </a:r>
          </a:p>
          <a:p>
            <a:r>
              <a:rPr lang="en-US" dirty="0"/>
              <a:t>Title V is to support rural student education</a:t>
            </a:r>
          </a:p>
          <a:p>
            <a:r>
              <a:rPr lang="en-US" dirty="0"/>
              <a:t>All of these groups need access to high quality CS education in order to be competitive in today’s society</a:t>
            </a:r>
          </a:p>
        </p:txBody>
      </p:sp>
    </p:spTree>
    <p:extLst>
      <p:ext uri="{BB962C8B-B14F-4D97-AF65-F5344CB8AC3E}">
        <p14:creationId xmlns:p14="http://schemas.microsoft.com/office/powerpoint/2010/main" val="1921347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DDEA8-BAB7-43FC-BBA3-1384FBC8AB8B}"/>
              </a:ext>
            </a:extLst>
          </p:cNvPr>
          <p:cNvSpPr>
            <a:spLocks noGrp="1"/>
          </p:cNvSpPr>
          <p:nvPr>
            <p:ph type="title"/>
          </p:nvPr>
        </p:nvSpPr>
        <p:spPr/>
        <p:txBody>
          <a:bodyPr/>
          <a:lstStyle/>
          <a:p>
            <a:r>
              <a:rPr lang="en-US" dirty="0"/>
              <a:t>Title IV </a:t>
            </a:r>
          </a:p>
        </p:txBody>
      </p:sp>
      <p:sp>
        <p:nvSpPr>
          <p:cNvPr id="3" name="Content Placeholder 2">
            <a:extLst>
              <a:ext uri="{FF2B5EF4-FFF2-40B4-BE49-F238E27FC236}">
                <a16:creationId xmlns:a16="http://schemas.microsoft.com/office/drawing/2014/main" id="{EECFE405-3772-432E-884A-7DC1A2677346}"/>
              </a:ext>
            </a:extLst>
          </p:cNvPr>
          <p:cNvSpPr>
            <a:spLocks noGrp="1"/>
          </p:cNvSpPr>
          <p:nvPr>
            <p:ph idx="1"/>
          </p:nvPr>
        </p:nvSpPr>
        <p:spPr/>
        <p:txBody>
          <a:bodyPr/>
          <a:lstStyle/>
          <a:p>
            <a:r>
              <a:rPr lang="en-US" dirty="0"/>
              <a:t>Part B is for 21</a:t>
            </a:r>
            <a:r>
              <a:rPr lang="en-US" baseline="30000" dirty="0"/>
              <a:t>st</a:t>
            </a:r>
            <a:r>
              <a:rPr lang="en-US" dirty="0"/>
              <a:t> Century School Programs which has a strong technology component</a:t>
            </a:r>
          </a:p>
          <a:p>
            <a:r>
              <a:rPr lang="en-US" dirty="0"/>
              <a:t>Part A contains a requirement for ‘building technology infrastructure’</a:t>
            </a:r>
          </a:p>
          <a:p>
            <a:pPr lvl="1"/>
            <a:r>
              <a:rPr lang="en-US" dirty="0"/>
              <a:t>Staff capacity</a:t>
            </a:r>
          </a:p>
          <a:p>
            <a:pPr lvl="1"/>
            <a:r>
              <a:rPr lang="en-US" dirty="0"/>
              <a:t>Student access</a:t>
            </a:r>
          </a:p>
          <a:p>
            <a:pPr lvl="1"/>
            <a:r>
              <a:rPr lang="en-US" dirty="0"/>
              <a:t>Parent access</a:t>
            </a:r>
          </a:p>
          <a:p>
            <a:r>
              <a:rPr lang="en-US" dirty="0"/>
              <a:t>These funds can be earmarked for students that need enrichment. All students need CS enrichment</a:t>
            </a:r>
          </a:p>
        </p:txBody>
      </p:sp>
    </p:spTree>
    <p:extLst>
      <p:ext uri="{BB962C8B-B14F-4D97-AF65-F5344CB8AC3E}">
        <p14:creationId xmlns:p14="http://schemas.microsoft.com/office/powerpoint/2010/main" val="862597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41236" y="2652280"/>
            <a:ext cx="8421688" cy="1325563"/>
          </a:xfrm>
        </p:spPr>
        <p:txBody>
          <a:bodyPr/>
          <a:lstStyle/>
          <a:p>
            <a:r>
              <a:rPr lang="en-US" dirty="0"/>
              <a:t>Additional Points of Address</a:t>
            </a:r>
          </a:p>
        </p:txBody>
      </p:sp>
    </p:spTree>
    <p:extLst>
      <p:ext uri="{BB962C8B-B14F-4D97-AF65-F5344CB8AC3E}">
        <p14:creationId xmlns:p14="http://schemas.microsoft.com/office/powerpoint/2010/main" val="22696312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1122363"/>
            <a:ext cx="10363200" cy="1851746"/>
          </a:xfrm>
        </p:spPr>
        <p:txBody>
          <a:bodyPr/>
          <a:lstStyle/>
          <a:p>
            <a:r>
              <a:rPr lang="en-US" dirty="0"/>
              <a:t>CS vs. CT</a:t>
            </a:r>
          </a:p>
        </p:txBody>
      </p:sp>
      <p:sp>
        <p:nvSpPr>
          <p:cNvPr id="4" name="Subtitle 3"/>
          <p:cNvSpPr>
            <a:spLocks noGrp="1"/>
          </p:cNvSpPr>
          <p:nvPr>
            <p:ph type="subTitle" idx="1"/>
          </p:nvPr>
        </p:nvSpPr>
        <p:spPr>
          <a:xfrm>
            <a:off x="1524000" y="3602038"/>
            <a:ext cx="9144000" cy="1655762"/>
          </a:xfrm>
        </p:spPr>
        <p:txBody>
          <a:bodyPr/>
          <a:lstStyle/>
          <a:p>
            <a:r>
              <a:rPr lang="en-US" dirty="0"/>
              <a:t>What is the difference between Computer Science and Computational Thinking?</a:t>
            </a:r>
          </a:p>
          <a:p>
            <a:endParaRPr lang="en-US" dirty="0"/>
          </a:p>
        </p:txBody>
      </p:sp>
    </p:spTree>
    <p:extLst>
      <p:ext uri="{BB962C8B-B14F-4D97-AF65-F5344CB8AC3E}">
        <p14:creationId xmlns:p14="http://schemas.microsoft.com/office/powerpoint/2010/main" val="1672490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Access vs. Exposure</a:t>
            </a:r>
          </a:p>
        </p:txBody>
      </p:sp>
      <p:sp>
        <p:nvSpPr>
          <p:cNvPr id="3" name="Subtitle 2"/>
          <p:cNvSpPr>
            <a:spLocks noGrp="1"/>
          </p:cNvSpPr>
          <p:nvPr>
            <p:ph type="subTitle" idx="1"/>
          </p:nvPr>
        </p:nvSpPr>
        <p:spPr/>
        <p:txBody>
          <a:bodyPr/>
          <a:lstStyle/>
          <a:p>
            <a:r>
              <a:rPr lang="en-US" dirty="0"/>
              <a:t>Do we want to ensure all students have access or all students have exposure?</a:t>
            </a:r>
          </a:p>
        </p:txBody>
      </p:sp>
    </p:spTree>
    <p:extLst>
      <p:ext uri="{BB962C8B-B14F-4D97-AF65-F5344CB8AC3E}">
        <p14:creationId xmlns:p14="http://schemas.microsoft.com/office/powerpoint/2010/main" val="1563940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Increase Teacher Credentialing</a:t>
            </a:r>
          </a:p>
        </p:txBody>
      </p:sp>
      <p:sp>
        <p:nvSpPr>
          <p:cNvPr id="3" name="Subtitle 2"/>
          <p:cNvSpPr>
            <a:spLocks noGrp="1"/>
          </p:cNvSpPr>
          <p:nvPr>
            <p:ph type="subTitle" idx="1"/>
          </p:nvPr>
        </p:nvSpPr>
        <p:spPr>
          <a:xfrm>
            <a:off x="1524000" y="3602038"/>
            <a:ext cx="9144000" cy="923780"/>
          </a:xfrm>
        </p:spPr>
        <p:txBody>
          <a:bodyPr/>
          <a:lstStyle/>
          <a:p>
            <a:r>
              <a:rPr lang="en-US" dirty="0"/>
              <a:t>Currently only 33 teachers had CS Certification or Endorsement in 2015-2016 while 50,000 students are taking CS courses in high school.</a:t>
            </a:r>
          </a:p>
        </p:txBody>
      </p:sp>
    </p:spTree>
    <p:extLst>
      <p:ext uri="{BB962C8B-B14F-4D97-AF65-F5344CB8AC3E}">
        <p14:creationId xmlns:p14="http://schemas.microsoft.com/office/powerpoint/2010/main" val="2202973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Teacher Efficacy</a:t>
            </a:r>
          </a:p>
        </p:txBody>
      </p:sp>
    </p:spTree>
    <p:extLst>
      <p:ext uri="{BB962C8B-B14F-4D97-AF65-F5344CB8AC3E}">
        <p14:creationId xmlns:p14="http://schemas.microsoft.com/office/powerpoint/2010/main" val="63351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26196" y="2142836"/>
            <a:ext cx="3580574" cy="3391331"/>
            <a:chOff x="3823855" y="1736436"/>
            <a:chExt cx="2890982" cy="2872509"/>
          </a:xfrm>
        </p:grpSpPr>
        <p:pic>
          <p:nvPicPr>
            <p:cNvPr id="2" name="Picture 2" descr="05_k12cs_fullvenn"/>
            <p:cNvPicPr>
              <a:picLocks noChangeAspect="1" noChangeArrowheads="1"/>
            </p:cNvPicPr>
            <p:nvPr/>
          </p:nvPicPr>
          <p:blipFill rotWithShape="1">
            <a:blip r:embed="rId2">
              <a:extLst>
                <a:ext uri="{28A0092B-C50C-407E-A947-70E740481C1C}">
                  <a14:useLocalDpi xmlns:a14="http://schemas.microsoft.com/office/drawing/2010/main" val="0"/>
                </a:ext>
              </a:extLst>
            </a:blip>
            <a:srcRect l="21166" t="8350" r="22749" b="50842"/>
            <a:stretch/>
          </p:blipFill>
          <p:spPr bwMode="auto">
            <a:xfrm>
              <a:off x="3823855" y="1736436"/>
              <a:ext cx="2890982" cy="27986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73236" y="4405745"/>
              <a:ext cx="314037"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05_k12cs_fullvenn"/>
          <p:cNvPicPr>
            <a:picLocks noChangeAspect="1" noChangeArrowheads="1"/>
          </p:cNvPicPr>
          <p:nvPr/>
        </p:nvPicPr>
        <p:blipFill rotWithShape="1">
          <a:blip r:embed="rId2">
            <a:extLst>
              <a:ext uri="{28A0092B-C50C-407E-A947-70E740481C1C}">
                <a14:useLocalDpi xmlns:a14="http://schemas.microsoft.com/office/drawing/2010/main" val="0"/>
              </a:ext>
            </a:extLst>
          </a:blip>
          <a:srcRect b="90303"/>
          <a:stretch/>
        </p:blipFill>
        <p:spPr bwMode="auto">
          <a:xfrm>
            <a:off x="2145609" y="1226024"/>
            <a:ext cx="7159184" cy="9236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1970" y="2142836"/>
            <a:ext cx="4246729" cy="2031325"/>
          </a:xfrm>
          <a:prstGeom prst="rect">
            <a:avLst/>
          </a:prstGeom>
        </p:spPr>
        <p:txBody>
          <a:bodyPr wrap="square">
            <a:spAutoFit/>
          </a:bodyPr>
          <a:lstStyle/>
          <a:p>
            <a:pPr marL="285750" indent="-285750">
              <a:buFont typeface="Arial" panose="020B0604020202020204" pitchFamily="34" charset="0"/>
              <a:buChar char="•"/>
            </a:pPr>
            <a:r>
              <a:rPr lang="en-US" dirty="0"/>
              <a:t>Computational thinking is an approach to problem solving that builds on the problem solving strategies of the past:</a:t>
            </a:r>
          </a:p>
          <a:p>
            <a:pPr marL="742950" lvl="1" indent="-285750">
              <a:buFont typeface="Arial" panose="020B0604020202020204" pitchFamily="34" charset="0"/>
              <a:buChar char="•"/>
            </a:pPr>
            <a:r>
              <a:rPr lang="en-US" dirty="0"/>
              <a:t>Various Scientific Processes</a:t>
            </a:r>
          </a:p>
          <a:p>
            <a:pPr marL="742950" lvl="1" indent="-285750">
              <a:buFont typeface="Arial" panose="020B0604020202020204" pitchFamily="34" charset="0"/>
              <a:buChar char="•"/>
            </a:pPr>
            <a:r>
              <a:rPr lang="en-US" dirty="0"/>
              <a:t>Engineering Design Process</a:t>
            </a:r>
          </a:p>
          <a:p>
            <a:pPr marL="742950" lvl="1" indent="-285750">
              <a:buFont typeface="Arial" panose="020B0604020202020204" pitchFamily="34" charset="0"/>
              <a:buChar char="•"/>
            </a:pPr>
            <a:r>
              <a:rPr lang="en-US" dirty="0"/>
              <a:t>Analytical Thinking</a:t>
            </a:r>
          </a:p>
          <a:p>
            <a:pPr marL="742950" lvl="1" indent="-285750">
              <a:buFont typeface="Arial" panose="020B0604020202020204" pitchFamily="34" charset="0"/>
              <a:buChar char="•"/>
            </a:pPr>
            <a:r>
              <a:rPr lang="en-US" dirty="0"/>
              <a:t>Critical Thinking </a:t>
            </a:r>
          </a:p>
        </p:txBody>
      </p:sp>
    </p:spTree>
    <p:extLst>
      <p:ext uri="{BB962C8B-B14F-4D97-AF65-F5344CB8AC3E}">
        <p14:creationId xmlns:p14="http://schemas.microsoft.com/office/powerpoint/2010/main" val="398003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Needs</a:t>
            </a:r>
          </a:p>
        </p:txBody>
      </p:sp>
      <p:sp>
        <p:nvSpPr>
          <p:cNvPr id="3" name="Content Placeholder 2"/>
          <p:cNvSpPr>
            <a:spLocks noGrp="1"/>
          </p:cNvSpPr>
          <p:nvPr>
            <p:ph idx="1"/>
          </p:nvPr>
        </p:nvSpPr>
        <p:spPr/>
        <p:txBody>
          <a:bodyPr/>
          <a:lstStyle/>
          <a:p>
            <a:r>
              <a:rPr lang="en-US" dirty="0"/>
              <a:t>Georgia currently has </a:t>
            </a:r>
            <a:r>
              <a:rPr lang="en-US" dirty="0">
                <a:solidFill>
                  <a:srgbClr val="FF0000"/>
                </a:solidFill>
              </a:rPr>
              <a:t>19,314 open computing jobs </a:t>
            </a:r>
            <a:r>
              <a:rPr lang="en-US" dirty="0"/>
              <a:t>(4.0 times the average demand rate in Georgia). </a:t>
            </a:r>
          </a:p>
          <a:p>
            <a:r>
              <a:rPr lang="en-US" dirty="0"/>
              <a:t>The average salary for a computing occupation in GA is $85,687, which is significantly higher than the average salary in the state ($45,420). </a:t>
            </a:r>
          </a:p>
          <a:p>
            <a:r>
              <a:rPr lang="en-US" dirty="0"/>
              <a:t>The existing open jobs alone represent a $1,654,958,718 opportunity in terms of annual salaries. </a:t>
            </a:r>
          </a:p>
        </p:txBody>
      </p:sp>
    </p:spTree>
    <p:extLst>
      <p:ext uri="{BB962C8B-B14F-4D97-AF65-F5344CB8AC3E}">
        <p14:creationId xmlns:p14="http://schemas.microsoft.com/office/powerpoint/2010/main" val="113693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nin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542" y="1126836"/>
            <a:ext cx="7916333" cy="5534026"/>
          </a:xfrm>
          <a:prstGeom prst="rect">
            <a:avLst/>
          </a:prstGeom>
        </p:spPr>
      </p:pic>
      <p:sp>
        <p:nvSpPr>
          <p:cNvPr id="3" name="Title 1"/>
          <p:cNvSpPr txBox="1">
            <a:spLocks/>
          </p:cNvSpPr>
          <p:nvPr/>
        </p:nvSpPr>
        <p:spPr>
          <a:xfrm>
            <a:off x="1278860" y="1126836"/>
            <a:ext cx="888575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3600" dirty="0">
                <a:latin typeface="Arial"/>
                <a:ea typeface="Adobe Gothic Std B" panose="020B0800000000000000" pitchFamily="34" charset="-128"/>
                <a:cs typeface="Arial"/>
              </a:rPr>
              <a:t>The value of a computer science education</a:t>
            </a:r>
            <a:endParaRPr lang="en-US" sz="3600" b="1" dirty="0">
              <a:latin typeface="Arial"/>
              <a:ea typeface="Adobe Gothic Std B" panose="020B0800000000000000" pitchFamily="34" charset="-128"/>
              <a:cs typeface="Arial"/>
            </a:endParaRPr>
          </a:p>
          <a:p>
            <a:pPr>
              <a:lnSpc>
                <a:spcPct val="100000"/>
              </a:lnSpc>
            </a:pPr>
            <a:endParaRPr lang="en-US" sz="3600" dirty="0">
              <a:solidFill>
                <a:srgbClr val="000000"/>
              </a:solidFill>
              <a:latin typeface="Arial"/>
              <a:ea typeface="Adobe Gothic Std B" panose="020B0800000000000000" pitchFamily="34" charset="-128"/>
              <a:cs typeface="Arial"/>
            </a:endParaRPr>
          </a:p>
        </p:txBody>
      </p:sp>
    </p:spTree>
    <p:extLst>
      <p:ext uri="{BB962C8B-B14F-4D97-AF65-F5344CB8AC3E}">
        <p14:creationId xmlns:p14="http://schemas.microsoft.com/office/powerpoint/2010/main" val="130761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3"/>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96354" y="1156807"/>
            <a:ext cx="8885758" cy="879938"/>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3600" dirty="0">
                <a:solidFill>
                  <a:srgbClr val="000000"/>
                </a:solidFill>
                <a:latin typeface="Arial"/>
                <a:ea typeface="Adobe Gothic Std B" panose="020B0800000000000000" pitchFamily="34" charset="-128"/>
                <a:cs typeface="Arial"/>
              </a:rPr>
              <a:t>Computing jobs are the #1 source of new wages in the United States</a:t>
            </a:r>
          </a:p>
        </p:txBody>
      </p:sp>
      <p:sp>
        <p:nvSpPr>
          <p:cNvPr id="3" name="Title 1"/>
          <p:cNvSpPr txBox="1">
            <a:spLocks/>
          </p:cNvSpPr>
          <p:nvPr/>
        </p:nvSpPr>
        <p:spPr>
          <a:xfrm>
            <a:off x="7529407" y="2648527"/>
            <a:ext cx="3159375" cy="2753196"/>
          </a:xfrm>
          <a:prstGeom prst="rect">
            <a:avLst/>
          </a:prstGeom>
        </p:spPr>
        <p:txBody>
          <a:bodyPr lIns="67202" tIns="33602" rIns="67202" bIns="33602">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2400" dirty="0">
                <a:solidFill>
                  <a:srgbClr val="000000"/>
                </a:solidFill>
                <a:latin typeface="Arial"/>
                <a:ea typeface="Adobe Gothic Std B" panose="020B0800000000000000" pitchFamily="34" charset="-128"/>
                <a:cs typeface="Arial"/>
              </a:rPr>
              <a:t>500,000 current openings: These jobs are in </a:t>
            </a:r>
            <a:r>
              <a:rPr lang="en-US" sz="2400" b="1" i="1" dirty="0">
                <a:solidFill>
                  <a:srgbClr val="000000"/>
                </a:solidFill>
                <a:latin typeface="Arial"/>
                <a:ea typeface="Adobe Gothic Std B" panose="020B0800000000000000" pitchFamily="34" charset="-128"/>
                <a:cs typeface="Arial"/>
              </a:rPr>
              <a:t>every</a:t>
            </a:r>
            <a:r>
              <a:rPr lang="en-US" sz="2400" dirty="0">
                <a:solidFill>
                  <a:srgbClr val="000000"/>
                </a:solidFill>
                <a:latin typeface="Arial"/>
                <a:ea typeface="Adobe Gothic Std B" panose="020B0800000000000000" pitchFamily="34" charset="-128"/>
                <a:cs typeface="Arial"/>
              </a:rPr>
              <a:t> industry and </a:t>
            </a:r>
            <a:r>
              <a:rPr lang="en-US" sz="2400" b="1" i="1" dirty="0">
                <a:solidFill>
                  <a:srgbClr val="000000"/>
                </a:solidFill>
                <a:latin typeface="Arial"/>
                <a:ea typeface="Adobe Gothic Std B" panose="020B0800000000000000" pitchFamily="34" charset="-128"/>
                <a:cs typeface="Arial"/>
              </a:rPr>
              <a:t>every</a:t>
            </a:r>
            <a:r>
              <a:rPr lang="en-US" sz="2400" dirty="0">
                <a:solidFill>
                  <a:srgbClr val="000000"/>
                </a:solidFill>
                <a:latin typeface="Arial"/>
                <a:ea typeface="Adobe Gothic Std B" panose="020B0800000000000000" pitchFamily="34" charset="-128"/>
                <a:cs typeface="Arial"/>
              </a:rPr>
              <a:t> state, and they’re projected to grow at twice the rate of all other jobs.</a:t>
            </a:r>
          </a:p>
        </p:txBody>
      </p:sp>
      <p:pic>
        <p:nvPicPr>
          <p:cNvPr id="4" name="Picture 3"/>
          <p:cNvPicPr>
            <a:picLocks noChangeAspect="1"/>
          </p:cNvPicPr>
          <p:nvPr/>
        </p:nvPicPr>
        <p:blipFill>
          <a:blip r:embed="rId3"/>
          <a:stretch>
            <a:fillRect/>
          </a:stretch>
        </p:blipFill>
        <p:spPr>
          <a:xfrm>
            <a:off x="987750" y="2648527"/>
            <a:ext cx="5437762" cy="3276600"/>
          </a:xfrm>
          <a:prstGeom prst="rect">
            <a:avLst/>
          </a:prstGeom>
        </p:spPr>
      </p:pic>
    </p:spTree>
    <p:extLst>
      <p:ext uri="{BB962C8B-B14F-4D97-AF65-F5344CB8AC3E}">
        <p14:creationId xmlns:p14="http://schemas.microsoft.com/office/powerpoint/2010/main" val="378572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
                                        <p:tgtEl>
                                          <p:spTgt spid="2"/>
                                        </p:tgtEl>
                                      </p:cBhvr>
                                    </p:animEffect>
                                  </p:childTnLst>
                                </p:cTn>
                              </p:par>
                              <p:par>
                                <p:cTn id="8" presetID="35" presetClass="path" presetSubtype="0" decel="100000" fill="hold" grpId="1" nodeType="withEffect">
                                  <p:stCondLst>
                                    <p:cond delay="0"/>
                                  </p:stCondLst>
                                  <p:childTnLst>
                                    <p:animMotion origin="layout" path="M -0.05553 0.00023 L 2.78785E-6 0.00023 " pathEditMode="relative" rAng="0" ptsTypes="AA">
                                      <p:cBhvr>
                                        <p:cTn id="9" dur="800" fill="hold"/>
                                        <p:tgtEl>
                                          <p:spTgt spid="2"/>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Challenge</a:t>
            </a:r>
          </a:p>
        </p:txBody>
      </p:sp>
      <p:sp>
        <p:nvSpPr>
          <p:cNvPr id="3" name="Content Placeholder 2"/>
          <p:cNvSpPr>
            <a:spLocks noGrp="1"/>
          </p:cNvSpPr>
          <p:nvPr>
            <p:ph idx="1"/>
          </p:nvPr>
        </p:nvSpPr>
        <p:spPr/>
        <p:txBody>
          <a:bodyPr/>
          <a:lstStyle/>
          <a:p>
            <a:r>
              <a:rPr lang="en-US" dirty="0"/>
              <a:t>Georgia had only </a:t>
            </a:r>
            <a:r>
              <a:rPr lang="en-US" dirty="0">
                <a:solidFill>
                  <a:srgbClr val="C00000"/>
                </a:solidFill>
              </a:rPr>
              <a:t>1,747 computer science graduates </a:t>
            </a:r>
            <a:r>
              <a:rPr lang="en-US" dirty="0"/>
              <a:t>in 2015; only </a:t>
            </a:r>
            <a:r>
              <a:rPr lang="en-US" dirty="0">
                <a:solidFill>
                  <a:srgbClr val="C00000"/>
                </a:solidFill>
              </a:rPr>
              <a:t>19% were female</a:t>
            </a:r>
            <a:r>
              <a:rPr lang="en-US" dirty="0"/>
              <a:t>.</a:t>
            </a:r>
          </a:p>
          <a:p>
            <a:r>
              <a:rPr lang="en-US" dirty="0">
                <a:solidFill>
                  <a:srgbClr val="C00000"/>
                </a:solidFill>
              </a:rPr>
              <a:t>African Americans and Latinos</a:t>
            </a:r>
            <a:r>
              <a:rPr lang="en-US" dirty="0"/>
              <a:t> combined make up </a:t>
            </a:r>
            <a:r>
              <a:rPr lang="en-US" dirty="0">
                <a:solidFill>
                  <a:srgbClr val="C00000"/>
                </a:solidFill>
              </a:rPr>
              <a:t>less than 19% of the U.S. engineering workforce</a:t>
            </a:r>
            <a:r>
              <a:rPr lang="en-US" dirty="0"/>
              <a:t>, which includes computer science occupations, while representing </a:t>
            </a:r>
            <a:r>
              <a:rPr lang="en-US" dirty="0">
                <a:solidFill>
                  <a:srgbClr val="C00000"/>
                </a:solidFill>
              </a:rPr>
              <a:t>over 30% of the US population </a:t>
            </a:r>
            <a:r>
              <a:rPr lang="en-US" dirty="0"/>
              <a:t>(National Council for Minorities in Engineering, 2012)</a:t>
            </a:r>
          </a:p>
          <a:p>
            <a:r>
              <a:rPr lang="en-US" dirty="0"/>
              <a:t>Research shows that diversity leads to </a:t>
            </a:r>
            <a:r>
              <a:rPr lang="en-US" dirty="0">
                <a:solidFill>
                  <a:srgbClr val="C00000"/>
                </a:solidFill>
              </a:rPr>
              <a:t>better decision-making </a:t>
            </a:r>
            <a:r>
              <a:rPr lang="en-US" dirty="0"/>
              <a:t>(Levine and Stark, 2015), more </a:t>
            </a:r>
            <a:r>
              <a:rPr lang="en-US" dirty="0">
                <a:solidFill>
                  <a:srgbClr val="C00000"/>
                </a:solidFill>
              </a:rPr>
              <a:t>innovation</a:t>
            </a:r>
            <a:r>
              <a:rPr lang="en-US" dirty="0"/>
              <a:t> (Center for Talent Innovation, 2013) and better outcomes for businesses (Deloitte, 2012)</a:t>
            </a:r>
          </a:p>
        </p:txBody>
      </p:sp>
    </p:spTree>
    <p:extLst>
      <p:ext uri="{BB962C8B-B14F-4D97-AF65-F5344CB8AC3E}">
        <p14:creationId xmlns:p14="http://schemas.microsoft.com/office/powerpoint/2010/main" val="50353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992"/>
            <a:ext cx="9180389" cy="1325563"/>
          </a:xfrm>
        </p:spPr>
        <p:txBody>
          <a:bodyPr>
            <a:normAutofit/>
          </a:bodyPr>
          <a:lstStyle/>
          <a:p>
            <a:pPr algn="ctr"/>
            <a:r>
              <a:rPr lang="en-US" dirty="0"/>
              <a:t>Student demographics for HS CS courses across GA 2015-2016</a:t>
            </a:r>
          </a:p>
        </p:txBody>
      </p:sp>
      <p:graphicFrame>
        <p:nvGraphicFramePr>
          <p:cNvPr id="6" name="Table 5"/>
          <p:cNvGraphicFramePr>
            <a:graphicFrameLocks noGrp="1"/>
          </p:cNvGraphicFramePr>
          <p:nvPr>
            <p:extLst/>
          </p:nvPr>
        </p:nvGraphicFramePr>
        <p:xfrm>
          <a:off x="415602" y="1569555"/>
          <a:ext cx="10641280" cy="4638040"/>
        </p:xfrm>
        <a:graphic>
          <a:graphicData uri="http://schemas.openxmlformats.org/drawingml/2006/table">
            <a:tbl>
              <a:tblPr/>
              <a:tblGrid>
                <a:gridCol w="1549047">
                  <a:extLst>
                    <a:ext uri="{9D8B030D-6E8A-4147-A177-3AD203B41FA5}">
                      <a16:colId xmlns:a16="http://schemas.microsoft.com/office/drawing/2014/main" val="3087329126"/>
                    </a:ext>
                  </a:extLst>
                </a:gridCol>
                <a:gridCol w="2626645">
                  <a:extLst>
                    <a:ext uri="{9D8B030D-6E8A-4147-A177-3AD203B41FA5}">
                      <a16:colId xmlns:a16="http://schemas.microsoft.com/office/drawing/2014/main" val="1342911307"/>
                    </a:ext>
                  </a:extLst>
                </a:gridCol>
                <a:gridCol w="1616397">
                  <a:extLst>
                    <a:ext uri="{9D8B030D-6E8A-4147-A177-3AD203B41FA5}">
                      <a16:colId xmlns:a16="http://schemas.microsoft.com/office/drawing/2014/main" val="4124303658"/>
                    </a:ext>
                  </a:extLst>
                </a:gridCol>
                <a:gridCol w="1616397">
                  <a:extLst>
                    <a:ext uri="{9D8B030D-6E8A-4147-A177-3AD203B41FA5}">
                      <a16:colId xmlns:a16="http://schemas.microsoft.com/office/drawing/2014/main" val="1376001531"/>
                    </a:ext>
                  </a:extLst>
                </a:gridCol>
                <a:gridCol w="1616397">
                  <a:extLst>
                    <a:ext uri="{9D8B030D-6E8A-4147-A177-3AD203B41FA5}">
                      <a16:colId xmlns:a16="http://schemas.microsoft.com/office/drawing/2014/main" val="2486722265"/>
                    </a:ext>
                  </a:extLst>
                </a:gridCol>
                <a:gridCol w="1616397">
                  <a:extLst>
                    <a:ext uri="{9D8B030D-6E8A-4147-A177-3AD203B41FA5}">
                      <a16:colId xmlns:a16="http://schemas.microsoft.com/office/drawing/2014/main" val="1900342399"/>
                    </a:ext>
                  </a:extLst>
                </a:gridCol>
              </a:tblGrid>
              <a:tr h="416560">
                <a:tc>
                  <a:txBody>
                    <a:bodyPr/>
                    <a:lstStyle/>
                    <a:p>
                      <a:pPr algn="l" fontAlgn="b"/>
                      <a:endParaRPr lang="en-US" sz="2700" b="0" i="0" u="none" strike="noStrike" dirty="0">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700" u="none" strike="noStrike">
                          <a:effectLst/>
                        </a:rPr>
                        <a:t>CS</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700" u="none" strike="noStrike">
                          <a:effectLst/>
                        </a:rPr>
                        <a:t>Overall</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1901132"/>
                  </a:ext>
                </a:extLst>
              </a:tr>
              <a:tr h="416560">
                <a:tc>
                  <a:txBody>
                    <a:bodyPr/>
                    <a:lstStyle/>
                    <a:p>
                      <a:pPr algn="l" fontAlgn="b"/>
                      <a:r>
                        <a:rPr lang="en-US" sz="2700" u="none" strike="noStrike" dirty="0">
                          <a:effectLst/>
                        </a:rPr>
                        <a:t>Ethnicity:</a:t>
                      </a:r>
                      <a:endParaRPr lang="en-US" sz="2700" b="0" i="0" u="none" strike="noStrike" dirty="0">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700" u="none" strike="noStrike" dirty="0">
                          <a:solidFill>
                            <a:srgbClr val="FF0000"/>
                          </a:solidFill>
                          <a:effectLst/>
                        </a:rPr>
                        <a:t>Hispanic</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dirty="0">
                          <a:solidFill>
                            <a:srgbClr val="FF0000"/>
                          </a:solidFill>
                          <a:effectLst/>
                        </a:rPr>
                        <a:t>8.7%</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dirty="0">
                          <a:solidFill>
                            <a:srgbClr val="FF0000"/>
                          </a:solidFill>
                          <a:effectLst/>
                        </a:rPr>
                        <a:t>14.6%</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3444559"/>
                  </a:ext>
                </a:extLst>
              </a:tr>
              <a:tr h="416560">
                <a:tc>
                  <a:txBody>
                    <a:bodyPr/>
                    <a:lstStyle/>
                    <a:p>
                      <a:pPr algn="l" fontAlgn="b"/>
                      <a:r>
                        <a:rPr lang="en-US" sz="2700" u="none" strike="noStrike">
                          <a:effectLst/>
                        </a:rPr>
                        <a:t>Race:</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700" u="none" strike="noStrike" dirty="0">
                          <a:effectLst/>
                        </a:rPr>
                        <a:t>American Indian</a:t>
                      </a:r>
                      <a:endParaRPr lang="en-US" sz="2700" b="0" i="0" u="none" strike="noStrike" dirty="0">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a:effectLst/>
                        </a:rPr>
                        <a:t>0</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a:effectLst/>
                        </a:rPr>
                        <a:t>0.2%</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2293174"/>
                  </a:ext>
                </a:extLst>
              </a:tr>
              <a:tr h="416560">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700" u="none" strike="noStrike" dirty="0">
                          <a:solidFill>
                            <a:srgbClr val="FF0000"/>
                          </a:solidFill>
                          <a:effectLst/>
                        </a:rPr>
                        <a:t>Asian</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a:solidFill>
                            <a:srgbClr val="FF0000"/>
                          </a:solidFill>
                          <a:effectLst/>
                        </a:rPr>
                        <a:t>0.2%</a:t>
                      </a:r>
                      <a:endParaRPr lang="en-US" sz="2700" b="0" i="0" u="none" strike="noStrike">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dirty="0">
                          <a:solidFill>
                            <a:srgbClr val="FF0000"/>
                          </a:solidFill>
                          <a:effectLst/>
                        </a:rPr>
                        <a:t>3.8%</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334578"/>
                  </a:ext>
                </a:extLst>
              </a:tr>
              <a:tr h="416560">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700" u="none" strike="noStrike" dirty="0">
                          <a:solidFill>
                            <a:srgbClr val="FF0000"/>
                          </a:solidFill>
                          <a:effectLst/>
                        </a:rPr>
                        <a:t>Black</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dirty="0">
                          <a:solidFill>
                            <a:srgbClr val="FF0000"/>
                          </a:solidFill>
                          <a:effectLst/>
                        </a:rPr>
                        <a:t>32.1%</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dirty="0">
                          <a:solidFill>
                            <a:srgbClr val="FF0000"/>
                          </a:solidFill>
                          <a:effectLst/>
                        </a:rPr>
                        <a:t>36.9%</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3925761"/>
                  </a:ext>
                </a:extLst>
              </a:tr>
              <a:tr h="416560">
                <a:tc>
                  <a:txBody>
                    <a:bodyPr/>
                    <a:lstStyle/>
                    <a:p>
                      <a:pPr algn="l" fontAlgn="b"/>
                      <a:endParaRPr lang="en-US" sz="2700" b="0" i="0" u="none" strike="noStrike" dirty="0">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700" u="none" strike="noStrike">
                          <a:effectLst/>
                        </a:rPr>
                        <a:t>Pacific Islander</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dirty="0">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a:effectLst/>
                        </a:rPr>
                        <a:t>0.2%</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a:effectLst/>
                        </a:rPr>
                        <a:t>0.1%</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845716"/>
                  </a:ext>
                </a:extLst>
              </a:tr>
              <a:tr h="416560">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700" u="none" strike="noStrike">
                          <a:effectLst/>
                        </a:rPr>
                        <a:t>White</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dirty="0">
                          <a:effectLst/>
                        </a:rPr>
                        <a:t>53.1%</a:t>
                      </a:r>
                      <a:endParaRPr lang="en-US" sz="2700" b="0" i="0" u="none" strike="noStrike" dirty="0">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a:effectLst/>
                        </a:rPr>
                        <a:t>41.1%</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569126"/>
                  </a:ext>
                </a:extLst>
              </a:tr>
              <a:tr h="416560">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700" u="none" strike="noStrike">
                          <a:effectLst/>
                        </a:rPr>
                        <a:t>Two or more</a:t>
                      </a:r>
                      <a:endParaRPr lang="en-US" sz="2700" b="0" i="0" u="none" strike="noStrike">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dirty="0">
                          <a:effectLst/>
                        </a:rPr>
                        <a:t>1.6%</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a:effectLst/>
                        </a:rPr>
                        <a:t>3.4%</a:t>
                      </a:r>
                      <a:endParaRPr lang="en-US" sz="2700" b="0" i="0" u="none" strike="noStrike">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7003867"/>
                  </a:ext>
                </a:extLst>
              </a:tr>
              <a:tr h="416560">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dirty="0">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9748034"/>
                  </a:ext>
                </a:extLst>
              </a:tr>
              <a:tr h="416560">
                <a:tc>
                  <a:txBody>
                    <a:bodyPr/>
                    <a:lstStyle/>
                    <a:p>
                      <a:pPr algn="l" fontAlgn="b"/>
                      <a:r>
                        <a:rPr lang="en-US" sz="2700" u="none" strike="noStrike">
                          <a:effectLst/>
                        </a:rPr>
                        <a:t>Gender</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700" u="none" strike="noStrike" dirty="0">
                          <a:solidFill>
                            <a:srgbClr val="FF0000"/>
                          </a:solidFill>
                          <a:effectLst/>
                        </a:rPr>
                        <a:t>Female</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dirty="0">
                          <a:solidFill>
                            <a:srgbClr val="FF0000"/>
                          </a:solidFill>
                          <a:effectLst/>
                        </a:rPr>
                        <a:t>31.1%</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dirty="0">
                          <a:solidFill>
                            <a:srgbClr val="FF0000"/>
                          </a:solidFill>
                          <a:effectLst/>
                        </a:rPr>
                        <a:t>48.8%</a:t>
                      </a:r>
                      <a:endParaRPr lang="en-US" sz="2700" b="0" i="0" u="none" strike="noStrike" dirty="0">
                        <a:solidFill>
                          <a:srgbClr val="FF0000"/>
                        </a:solidFill>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2611421"/>
                  </a:ext>
                </a:extLst>
              </a:tr>
              <a:tr h="416560">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700" u="none" strike="noStrike">
                          <a:effectLst/>
                        </a:rPr>
                        <a:t>Male</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a:effectLst/>
                        </a:rPr>
                        <a:t>69.0%</a:t>
                      </a:r>
                      <a:endParaRPr lang="en-US" sz="2700" b="0" i="0" u="none" strike="noStrike">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2700" b="0" i="0" u="none" strike="noStrike" dirty="0">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700" u="none" strike="noStrike" dirty="0">
                          <a:effectLst/>
                        </a:rPr>
                        <a:t>51.2%</a:t>
                      </a:r>
                      <a:endParaRPr lang="en-US" sz="2700" b="0" i="0" u="none" strike="noStrike" dirty="0">
                        <a:effectLst/>
                        <a:latin typeface="Arial" panose="020B0604020202020204" pitchFamily="34" charset="0"/>
                      </a:endParaRPr>
                    </a:p>
                  </a:txBody>
                  <a:tcPr marL="10160" marR="10160" marT="10160" marB="0" anchor="b">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1739852"/>
                  </a:ext>
                </a:extLst>
              </a:tr>
            </a:tbl>
          </a:graphicData>
        </a:graphic>
      </p:graphicFrame>
    </p:spTree>
    <p:extLst>
      <p:ext uri="{BB962C8B-B14F-4D97-AF65-F5344CB8AC3E}">
        <p14:creationId xmlns:p14="http://schemas.microsoft.com/office/powerpoint/2010/main" val="4015873367"/>
      </p:ext>
    </p:extLst>
  </p:cSld>
  <p:clrMapOvr>
    <a:masterClrMapping/>
  </p:clrMapOvr>
  <mc:AlternateContent xmlns:mc="http://schemas.openxmlformats.org/markup-compatibility/2006" xmlns:p14="http://schemas.microsoft.com/office/powerpoint/2010/main">
    <mc:Choice Requires="p14">
      <p:transition spd="slow" p14:dur="2000" advTm="93834"/>
    </mc:Choice>
    <mc:Fallback xmlns="">
      <p:transition xmlns:p14="http://schemas.microsoft.com/office/powerpoint/2010/main" spd="slow" advTm="93834"/>
    </mc:Fallback>
  </mc:AlternateContent>
</p:sld>
</file>

<file path=ppt/theme/theme1.xml><?xml version="1.0" encoding="utf-8"?>
<a:theme xmlns:a="http://schemas.openxmlformats.org/drawingml/2006/main" name="GaDo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Doe Theme" id="{F0719A2E-8CF7-430C-A903-66A8EEC37FBE}" vid="{C41F25A1-9500-4842-8791-C0253A5173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GaDoe Theme</Template>
  <TotalTime>19897</TotalTime>
  <Words>1771</Words>
  <Application>Microsoft Office PowerPoint</Application>
  <PresentationFormat>Widescreen</PresentationFormat>
  <Paragraphs>181</Paragraphs>
  <Slides>37</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Adobe Gothic Std B</vt:lpstr>
      <vt:lpstr>Arial</vt:lpstr>
      <vt:lpstr>Arial Rounded MT Bold</vt:lpstr>
      <vt:lpstr>Calibri</vt:lpstr>
      <vt:lpstr>GaDoe Theme</vt:lpstr>
      <vt:lpstr>Computer Science </vt:lpstr>
      <vt:lpstr>It’s Needed</vt:lpstr>
      <vt:lpstr>Societal Problem Solving</vt:lpstr>
      <vt:lpstr>PowerPoint Presentation</vt:lpstr>
      <vt:lpstr>Workforce Needs</vt:lpstr>
      <vt:lpstr>PowerPoint Presentation</vt:lpstr>
      <vt:lpstr>PowerPoint Presentation</vt:lpstr>
      <vt:lpstr>Diversity Challenge</vt:lpstr>
      <vt:lpstr>Student demographics for HS CS courses across GA 2015-2016</vt:lpstr>
      <vt:lpstr>PowerPoint Presentation</vt:lpstr>
      <vt:lpstr>It’s Wanted</vt:lpstr>
      <vt:lpstr>PowerPoint Presentation</vt:lpstr>
      <vt:lpstr>PowerPoint Presentation</vt:lpstr>
      <vt:lpstr>It’s Available</vt:lpstr>
      <vt:lpstr>PowerPoint Presentation</vt:lpstr>
      <vt:lpstr>Rigor and Variety</vt:lpstr>
      <vt:lpstr>PowerPoint Presentation</vt:lpstr>
      <vt:lpstr>Many K12 Curricula Exist</vt:lpstr>
      <vt:lpstr>Enrollment is Growing</vt:lpstr>
      <vt:lpstr>PowerPoint Presentation</vt:lpstr>
      <vt:lpstr>PowerPoint Presentation</vt:lpstr>
      <vt:lpstr>PowerPoint Presentation</vt:lpstr>
      <vt:lpstr>Computer Science Needs…</vt:lpstr>
      <vt:lpstr>Resources</vt:lpstr>
      <vt:lpstr>PowerPoint Presentation</vt:lpstr>
      <vt:lpstr>Structure</vt:lpstr>
      <vt:lpstr>Nurturing</vt:lpstr>
      <vt:lpstr>How To</vt:lpstr>
      <vt:lpstr>Federal Funds</vt:lpstr>
      <vt:lpstr>Professional Development</vt:lpstr>
      <vt:lpstr>I, III, and V</vt:lpstr>
      <vt:lpstr>Title IV </vt:lpstr>
      <vt:lpstr>Additional Points of Address</vt:lpstr>
      <vt:lpstr>CS vs. CT</vt:lpstr>
      <vt:lpstr>Access vs. Exposure</vt:lpstr>
      <vt:lpstr>Increase Teacher Credentialing</vt:lpstr>
      <vt:lpstr>Teacher Efficacy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Dekalb Compute Science</dc:title>
  <dc:creator>Bryan Cox</dc:creator>
  <cp:lastModifiedBy>Brian L. Shedd</cp:lastModifiedBy>
  <cp:revision>69</cp:revision>
  <dcterms:created xsi:type="dcterms:W3CDTF">2017-02-20T16:10:48Z</dcterms:created>
  <dcterms:modified xsi:type="dcterms:W3CDTF">2018-02-26T08:26:31Z</dcterms:modified>
</cp:coreProperties>
</file>