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77" r:id="rId2"/>
    <p:sldId id="420" r:id="rId3"/>
    <p:sldId id="278" r:id="rId4"/>
    <p:sldId id="273" r:id="rId5"/>
    <p:sldId id="397" r:id="rId6"/>
    <p:sldId id="358" r:id="rId7"/>
    <p:sldId id="359" r:id="rId8"/>
    <p:sldId id="360" r:id="rId9"/>
    <p:sldId id="361" r:id="rId10"/>
    <p:sldId id="440" r:id="rId11"/>
    <p:sldId id="363" r:id="rId12"/>
    <p:sldId id="362" r:id="rId13"/>
    <p:sldId id="435" r:id="rId14"/>
    <p:sldId id="455" r:id="rId15"/>
    <p:sldId id="436" r:id="rId16"/>
    <p:sldId id="456" r:id="rId17"/>
    <p:sldId id="458" r:id="rId18"/>
    <p:sldId id="437" r:id="rId19"/>
    <p:sldId id="462" r:id="rId20"/>
    <p:sldId id="463" r:id="rId21"/>
    <p:sldId id="442" r:id="rId22"/>
    <p:sldId id="464" r:id="rId23"/>
    <p:sldId id="465" r:id="rId24"/>
    <p:sldId id="466" r:id="rId25"/>
    <p:sldId id="467" r:id="rId26"/>
    <p:sldId id="468" r:id="rId27"/>
    <p:sldId id="469" r:id="rId28"/>
    <p:sldId id="271" r:id="rId29"/>
    <p:sldId id="364" r:id="rId30"/>
    <p:sldId id="319" r:id="rId31"/>
    <p:sldId id="365" r:id="rId32"/>
    <p:sldId id="366" r:id="rId33"/>
    <p:sldId id="454" r:id="rId34"/>
    <p:sldId id="470" r:id="rId35"/>
    <p:sldId id="472" r:id="rId36"/>
    <p:sldId id="471" r:id="rId37"/>
    <p:sldId id="446" r:id="rId38"/>
    <p:sldId id="450" r:id="rId39"/>
    <p:sldId id="449" r:id="rId40"/>
    <p:sldId id="451" r:id="rId41"/>
    <p:sldId id="447" r:id="rId42"/>
    <p:sldId id="482" r:id="rId43"/>
    <p:sldId id="473" r:id="rId44"/>
    <p:sldId id="477" r:id="rId45"/>
    <p:sldId id="478" r:id="rId46"/>
    <p:sldId id="452" r:id="rId47"/>
    <p:sldId id="443" r:id="rId48"/>
    <p:sldId id="434" r:id="rId49"/>
    <p:sldId id="275" r:id="rId5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1" autoAdjust="0"/>
    <p:restoredTop sz="84335" autoAdjust="0"/>
  </p:normalViewPr>
  <p:slideViewPr>
    <p:cSldViewPr snapToGrid="0">
      <p:cViewPr varScale="1">
        <p:scale>
          <a:sx n="57" d="100"/>
          <a:sy n="57" d="100"/>
        </p:scale>
        <p:origin x="896" y="44"/>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5DD71D7-55AC-46BD-81B3-09AB2F9EFBD8}" type="datetimeFigureOut">
              <a:rPr lang="en-US" smtClean="0"/>
              <a:t>2/26/2018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F89424F-BB59-4F4E-9822-4CA3E770FFD2}" type="datetimeFigureOut">
              <a:rPr lang="en-US" smtClean="0"/>
              <a:t>2/26/2018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5"/>
            <a:ext cx="5618480" cy="3141821"/>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Rosslyn</a:t>
            </a:r>
            <a:r>
              <a:rPr lang="en-US" dirty="0"/>
              <a:t> – fraud scheme involving Superintendent to auditors! Conflicts of interest, Bribery, etc.</a:t>
            </a:r>
          </a:p>
          <a:p>
            <a:r>
              <a:rPr lang="en-US" u="sng" dirty="0"/>
              <a:t>Georgia</a:t>
            </a:r>
            <a:r>
              <a:rPr lang="en-US" dirty="0"/>
              <a:t> – Superintendent stole more than $600,000 funds from the Education Department </a:t>
            </a:r>
          </a:p>
          <a:p>
            <a:r>
              <a:rPr lang="en-US" u="sng" dirty="0"/>
              <a:t>St. Louis</a:t>
            </a:r>
            <a:r>
              <a:rPr lang="en-US" dirty="0"/>
              <a:t> (</a:t>
            </a:r>
            <a:r>
              <a:rPr lang="en-US" dirty="0" err="1"/>
              <a:t>Fergueson</a:t>
            </a:r>
            <a:r>
              <a:rPr lang="en-US" dirty="0"/>
              <a:t>) – used District credit cards for personal purchases (rental cars, hotels)Atlanta – Test Cheating Scandal. </a:t>
            </a:r>
          </a:p>
          <a:p>
            <a:pPr fontAlgn="base"/>
            <a:r>
              <a:rPr lang="en-US" u="sng" dirty="0"/>
              <a:t>El Paso</a:t>
            </a:r>
            <a:r>
              <a:rPr lang="en-US" u="none" dirty="0"/>
              <a:t> </a:t>
            </a:r>
            <a:r>
              <a:rPr lang="en-US" dirty="0"/>
              <a:t>– Rigged test scores by removing low performing students from classrooms (Conspiracy involved Assist Super, Principal and Assist Principal of a HS).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rPr>
              <a:t>San Diego</a:t>
            </a:r>
            <a:r>
              <a:rPr lang="en-US" sz="1200" b="0" i="0" kern="1200" dirty="0">
                <a:solidFill>
                  <a:schemeClr val="tx1"/>
                </a:solidFill>
                <a:effectLst/>
                <a:latin typeface="+mn-lt"/>
                <a:ea typeface="+mn-ea"/>
                <a:cs typeface="+mn-cs"/>
              </a:rPr>
              <a:t> (Sweetwater) - 15 people indicted in 2012 for a "pay-to-play" culture between contractors and officials from three school districts where public officials regularly accepted bribes — trips, dinners and tickets — in exchange for their votes on multimillion-dollar construction projects.</a:t>
            </a:r>
          </a:p>
          <a:p>
            <a:pPr fontAlgn="base"/>
            <a:r>
              <a:rPr lang="en-US" u="sng" dirty="0"/>
              <a:t>Rialto</a:t>
            </a:r>
            <a:r>
              <a:rPr lang="en-US" dirty="0"/>
              <a:t> –  Accountant Stole $</a:t>
            </a:r>
            <a:r>
              <a:rPr lang="en-US" dirty="0" err="1"/>
              <a:t>1.8M</a:t>
            </a:r>
            <a:r>
              <a:rPr lang="en-US" dirty="0"/>
              <a:t> school lunch money (worked 25 years) - </a:t>
            </a:r>
            <a:r>
              <a:rPr lang="en-US" sz="1200" b="0" i="0" kern="1200" dirty="0">
                <a:solidFill>
                  <a:schemeClr val="tx1"/>
                </a:solidFill>
                <a:effectLst/>
                <a:latin typeface="+mn-lt"/>
                <a:ea typeface="+mn-ea"/>
                <a:cs typeface="+mn-cs"/>
              </a:rPr>
              <a:t>surveillance videos showed her putting cash into her bra. “She lived a lavish lifestyle,” “$10,000- to $12,000-a-month payments to a credit card, high-end clothing purchases, expensive toys, exotic vacation trips with family as well as a companion.” When police officers searched her home, they found bundles of cash, bound in Rialto Unified money bands. Large deposits had also been made to her personal bank account.</a:t>
            </a:r>
          </a:p>
          <a:p>
            <a:r>
              <a:rPr lang="en-US" u="sng" dirty="0"/>
              <a:t>Beaumont</a:t>
            </a:r>
            <a:r>
              <a:rPr lang="en-US" u="none" dirty="0"/>
              <a:t> - $</a:t>
            </a:r>
            <a:r>
              <a:rPr lang="en-US" u="none" dirty="0" err="1"/>
              <a:t>4M</a:t>
            </a:r>
            <a:r>
              <a:rPr lang="en-US" u="none" dirty="0"/>
              <a:t> wire transfers</a:t>
            </a:r>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a:t>
            </a:fld>
            <a:endParaRPr lang="en-US"/>
          </a:p>
        </p:txBody>
      </p:sp>
    </p:spTree>
    <p:extLst>
      <p:ext uri="{BB962C8B-B14F-4D97-AF65-F5344CB8AC3E}">
        <p14:creationId xmlns:p14="http://schemas.microsoft.com/office/powerpoint/2010/main" val="207820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eaLnBrk="1" hangingPunct="1">
              <a:spcBef>
                <a:spcPct val="0"/>
              </a:spcBef>
            </a:pP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3D654F8F-0322-40F2-B8F9-F290D2E1E4E6}" type="slidenum">
              <a:rPr lang="en-US" altLang="en-US" smtClean="0">
                <a:latin typeface="Calibri" panose="020F0502020204030204" pitchFamily="34" charset="0"/>
              </a:rPr>
              <a:pPr fontAlgn="base">
                <a:spcBef>
                  <a:spcPct val="0"/>
                </a:spcBef>
                <a:spcAft>
                  <a:spcPct val="0"/>
                </a:spcAft>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1130401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20A9D3ED-6EA7-4DAD-922B-AF6CFF3302A2}" type="slidenum">
              <a:rPr lang="en-US" altLang="en-US" smtClean="0">
                <a:latin typeface="Calibri" panose="020F0502020204030204" pitchFamily="34" charset="0"/>
              </a:rPr>
              <a:pPr fontAlgn="base">
                <a:spcBef>
                  <a:spcPct val="0"/>
                </a:spcBef>
                <a:spcAft>
                  <a:spcPct val="0"/>
                </a:spcAft>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3215608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8E709609-D863-4125-9095-DD1860423A3E}" type="slidenum">
              <a:rPr lang="en-US" altLang="en-US" smtClean="0">
                <a:latin typeface="Calibri" panose="020F0502020204030204" pitchFamily="34" charset="0"/>
              </a:rPr>
              <a:pPr fontAlgn="base">
                <a:spcBef>
                  <a:spcPct val="0"/>
                </a:spcBef>
                <a:spcAft>
                  <a:spcPct val="0"/>
                </a:spcAft>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263767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25</a:t>
            </a:fld>
            <a:endParaRPr lang="en-US"/>
          </a:p>
        </p:txBody>
      </p:sp>
    </p:spTree>
    <p:extLst>
      <p:ext uri="{BB962C8B-B14F-4D97-AF65-F5344CB8AC3E}">
        <p14:creationId xmlns:p14="http://schemas.microsoft.com/office/powerpoint/2010/main" val="3117465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7BBB46A1-EC03-4861-BF8A-53F7896E6463}" type="slidenum">
              <a:rPr lang="en-US" altLang="en-US" smtClean="0">
                <a:latin typeface="Calibri" panose="020F0502020204030204" pitchFamily="34" charset="0"/>
              </a:rPr>
              <a:pPr fontAlgn="base">
                <a:spcBef>
                  <a:spcPct val="0"/>
                </a:spcBef>
                <a:spcAft>
                  <a:spcPct val="0"/>
                </a:spcAft>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2893763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CAEB0329-CD9D-467B-B7CA-104D9D97DEE3}" type="slidenum">
              <a:rPr lang="en-US" altLang="en-US" smtClean="0">
                <a:latin typeface="Calibri" panose="020F0502020204030204" pitchFamily="34" charset="0"/>
              </a:rPr>
              <a:pPr fontAlgn="base">
                <a:spcBef>
                  <a:spcPct val="0"/>
                </a:spcBef>
                <a:spcAft>
                  <a:spcPct val="0"/>
                </a:spcAft>
              </a:pPr>
              <a:t>34</a:t>
            </a:fld>
            <a:endParaRPr lang="en-US" altLang="en-US">
              <a:latin typeface="Calibri" panose="020F0502020204030204" pitchFamily="34" charset="0"/>
            </a:endParaRPr>
          </a:p>
        </p:txBody>
      </p:sp>
    </p:spTree>
    <p:extLst>
      <p:ext uri="{BB962C8B-B14F-4D97-AF65-F5344CB8AC3E}">
        <p14:creationId xmlns:p14="http://schemas.microsoft.com/office/powerpoint/2010/main" val="2868043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4A78224F-6C92-42FF-A3D6-CD09043C4D1D}" type="slidenum">
              <a:rPr lang="en-US" altLang="en-US" smtClean="0">
                <a:latin typeface="Calibri" panose="020F0502020204030204" pitchFamily="34" charset="0"/>
              </a:rPr>
              <a:pPr fontAlgn="base">
                <a:spcBef>
                  <a:spcPct val="0"/>
                </a:spcBef>
                <a:spcAft>
                  <a:spcPct val="0"/>
                </a:spcAft>
              </a:pPr>
              <a:t>35</a:t>
            </a:fld>
            <a:endParaRPr lang="en-US" altLang="en-US">
              <a:latin typeface="Calibri" panose="020F0502020204030204" pitchFamily="34" charset="0"/>
            </a:endParaRPr>
          </a:p>
        </p:txBody>
      </p:sp>
    </p:spTree>
    <p:extLst>
      <p:ext uri="{BB962C8B-B14F-4D97-AF65-F5344CB8AC3E}">
        <p14:creationId xmlns:p14="http://schemas.microsoft.com/office/powerpoint/2010/main" val="1413115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AF345ABA-626C-4E9E-B86D-A0A23EE57443}" type="slidenum">
              <a:rPr lang="en-US" altLang="en-US" smtClean="0">
                <a:latin typeface="Calibri" panose="020F0502020204030204" pitchFamily="34" charset="0"/>
              </a:rPr>
              <a:pPr fontAlgn="base">
                <a:spcBef>
                  <a:spcPct val="0"/>
                </a:spcBef>
                <a:spcAft>
                  <a:spcPct val="0"/>
                </a:spcAft>
              </a:pPr>
              <a:t>36</a:t>
            </a:fld>
            <a:endParaRPr lang="en-US" altLang="en-US">
              <a:latin typeface="Calibri" panose="020F0502020204030204" pitchFamily="34" charset="0"/>
            </a:endParaRPr>
          </a:p>
        </p:txBody>
      </p:sp>
    </p:spTree>
    <p:extLst>
      <p:ext uri="{BB962C8B-B14F-4D97-AF65-F5344CB8AC3E}">
        <p14:creationId xmlns:p14="http://schemas.microsoft.com/office/powerpoint/2010/main" val="1162415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altLang="en-US" sz="1100" dirty="0"/>
          </a:p>
        </p:txBody>
      </p:sp>
      <p:sp>
        <p:nvSpPr>
          <p:cNvPr id="4" name="Slide Number Placeholder 3"/>
          <p:cNvSpPr>
            <a:spLocks noGrp="1"/>
          </p:cNvSpPr>
          <p:nvPr>
            <p:ph type="sldNum" sz="quarter" idx="10"/>
          </p:nvPr>
        </p:nvSpPr>
        <p:spPr/>
        <p:txBody>
          <a:bodyPr/>
          <a:lstStyle/>
          <a:p>
            <a:pPr>
              <a:defRPr/>
            </a:pPr>
            <a:fld id="{6E9AA10A-9CE9-4A6D-9732-D55C8CF80341}" type="slidenum">
              <a:rPr lang="en-US" altLang="en-US" smtClean="0"/>
              <a:pPr>
                <a:defRPr/>
              </a:pPr>
              <a:t>37</a:t>
            </a:fld>
            <a:endParaRPr lang="en-US" altLang="en-US"/>
          </a:p>
        </p:txBody>
      </p:sp>
    </p:spTree>
    <p:extLst>
      <p:ext uri="{BB962C8B-B14F-4D97-AF65-F5344CB8AC3E}">
        <p14:creationId xmlns:p14="http://schemas.microsoft.com/office/powerpoint/2010/main" val="36727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42E7A8-9099-4B3C-BF11-6BD9597B8B04}" type="slidenum">
              <a:rPr lang="en-US" altLang="en-US" smtClean="0">
                <a:latin typeface="Calibri" panose="020F0502020204030204" pitchFamily="34" charset="0"/>
              </a:rPr>
              <a:pPr/>
              <a:t>39</a:t>
            </a:fld>
            <a:endParaRPr lang="en-US" altLang="en-US">
              <a:latin typeface="Calibri" panose="020F0502020204030204" pitchFamily="34" charset="0"/>
            </a:endParaRPr>
          </a:p>
        </p:txBody>
      </p:sp>
    </p:spTree>
    <p:extLst>
      <p:ext uri="{BB962C8B-B14F-4D97-AF65-F5344CB8AC3E}">
        <p14:creationId xmlns:p14="http://schemas.microsoft.com/office/powerpoint/2010/main" val="427130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11</a:t>
            </a:fld>
            <a:endParaRPr lang="en-US"/>
          </a:p>
        </p:txBody>
      </p:sp>
    </p:spTree>
    <p:extLst>
      <p:ext uri="{BB962C8B-B14F-4D97-AF65-F5344CB8AC3E}">
        <p14:creationId xmlns:p14="http://schemas.microsoft.com/office/powerpoint/2010/main" val="1692226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9AA10A-9CE9-4A6D-9732-D55C8CF80341}" type="slidenum">
              <a:rPr lang="en-US" altLang="en-US" smtClean="0"/>
              <a:pPr>
                <a:defRPr/>
              </a:pPr>
              <a:t>41</a:t>
            </a:fld>
            <a:endParaRPr lang="en-US" altLang="en-US"/>
          </a:p>
        </p:txBody>
      </p:sp>
    </p:spTree>
    <p:extLst>
      <p:ext uri="{BB962C8B-B14F-4D97-AF65-F5344CB8AC3E}">
        <p14:creationId xmlns:p14="http://schemas.microsoft.com/office/powerpoint/2010/main" val="1184860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12</a:t>
            </a:fld>
            <a:endParaRPr lang="en-US"/>
          </a:p>
        </p:txBody>
      </p:sp>
    </p:spTree>
    <p:extLst>
      <p:ext uri="{BB962C8B-B14F-4D97-AF65-F5344CB8AC3E}">
        <p14:creationId xmlns:p14="http://schemas.microsoft.com/office/powerpoint/2010/main" val="574353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14</a:t>
            </a:fld>
            <a:endParaRPr lang="en-US"/>
          </a:p>
        </p:txBody>
      </p:sp>
    </p:spTree>
    <p:extLst>
      <p:ext uri="{BB962C8B-B14F-4D97-AF65-F5344CB8AC3E}">
        <p14:creationId xmlns:p14="http://schemas.microsoft.com/office/powerpoint/2010/main" val="2287938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83ABDC1E-8B65-4A6A-80BA-79A1721FA13D}" type="slidenum">
              <a:rPr lang="en-US" altLang="en-US" smtClean="0">
                <a:latin typeface="Calibri" panose="020F0502020204030204" pitchFamily="34" charset="0"/>
              </a:rPr>
              <a:pPr fontAlgn="base">
                <a:spcBef>
                  <a:spcPct val="0"/>
                </a:spcBef>
                <a:spcAft>
                  <a:spcPct val="0"/>
                </a:spcAft>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2432811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Status?  </a:t>
            </a:r>
          </a:p>
          <a:p>
            <a:r>
              <a:rPr lang="en-US" dirty="0"/>
              <a:t>No policies and procedures?</a:t>
            </a:r>
          </a:p>
          <a:p>
            <a:r>
              <a:rPr lang="en-US" dirty="0"/>
              <a:t>Some policies and procedures?</a:t>
            </a:r>
          </a:p>
          <a:p>
            <a:r>
              <a:rPr lang="en-US" dirty="0"/>
              <a:t>Existing policies and procedures need updating?</a:t>
            </a:r>
          </a:p>
          <a:p>
            <a:r>
              <a:rPr lang="en-US" dirty="0"/>
              <a:t>Started updating existing policies and procedures, but got sidetracked… ??</a:t>
            </a:r>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18</a:t>
            </a:fld>
            <a:endParaRPr lang="en-US"/>
          </a:p>
        </p:txBody>
      </p:sp>
    </p:spTree>
    <p:extLst>
      <p:ext uri="{BB962C8B-B14F-4D97-AF65-F5344CB8AC3E}">
        <p14:creationId xmlns:p14="http://schemas.microsoft.com/office/powerpoint/2010/main" val="142152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19</a:t>
            </a:fld>
            <a:endParaRPr lang="en-US"/>
          </a:p>
        </p:txBody>
      </p:sp>
    </p:spTree>
    <p:extLst>
      <p:ext uri="{BB962C8B-B14F-4D97-AF65-F5344CB8AC3E}">
        <p14:creationId xmlns:p14="http://schemas.microsoft.com/office/powerpoint/2010/main" val="2091963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20</a:t>
            </a:fld>
            <a:endParaRPr lang="en-US"/>
          </a:p>
        </p:txBody>
      </p:sp>
    </p:spTree>
    <p:extLst>
      <p:ext uri="{BB962C8B-B14F-4D97-AF65-F5344CB8AC3E}">
        <p14:creationId xmlns:p14="http://schemas.microsoft.com/office/powerpoint/2010/main" val="938699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21</a:t>
            </a:fld>
            <a:endParaRPr lang="en-US"/>
          </a:p>
        </p:txBody>
      </p:sp>
    </p:spTree>
    <p:extLst>
      <p:ext uri="{BB962C8B-B14F-4D97-AF65-F5344CB8AC3E}">
        <p14:creationId xmlns:p14="http://schemas.microsoft.com/office/powerpoint/2010/main" val="1514298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Brustein &amp; Manasevit, PLLC © 2018. All rights reserved.</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Brustein &amp; Manasevit, PLLC © 2018. All rights reserved.</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Brustein &amp; Manasevit, PLLC © 2018. All rights reserved.</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Brustein &amp; Manasevit, PLLC © 2018. All rights reserved.</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Brustein &amp; Manasevit, PLLC © 2018. All rights reserved.</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Brustein &amp; Manasevit, PLLC © 2018. All rights reserved.</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Brustein &amp; Manasevit, PLLC © 2018. All rights reserved.</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a:t>Brustein &amp; Manasevit, PLLC © 2018. All rights reserved.</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Brustein &amp; Manasevit, PLLC © 2018. All rights reserved.</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a:t>Brustein &amp; Manasevit, PLLC © 2018. All rights reserved.</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bruman.com/" TargetMode="External"/><Relationship Id="rId2" Type="http://schemas.openxmlformats.org/officeDocument/2006/relationships/hyperlink" Target="mailto:tkesslar@bruman.com" TargetMode="External"/><Relationship Id="rId1" Type="http://schemas.openxmlformats.org/officeDocument/2006/relationships/slideLayout" Target="../slideLayouts/slideLayout1.xml"/><Relationship Id="rId5" Type="http://schemas.openxmlformats.org/officeDocument/2006/relationships/hyperlink" Target="https://eccecentreoperations.wikispaces.com/" TargetMode="Externa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zh.wikipedia.org/wiki/file:ambox_warning_pn.sv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brighton-policies.wikispaces.com/" TargetMode="External"/><Relationship Id="rId2" Type="http://schemas.openxmlformats.org/officeDocument/2006/relationships/image" Target="../media/image17.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inyamuakut.com/2013_11_01_archive.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peaceartsite.com/sing-12.php" TargetMode="External"/><Relationship Id="rId2" Type="http://schemas.openxmlformats.org/officeDocument/2006/relationships/image" Target="../media/image28.gi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loquehaya.blogspot.com/2011/08/encuestas-de-opinion-versus-decision.html"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lickr.com/photos/otacke/12221292503/"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404phylenotfound.blogspot.com/2008_03_01_archive.html" TargetMode="External"/><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ampbellpropertymanagement.com/blog/2014/06/02/condo-hoa-need-three-bids-insurance/"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openclipart.org/detail/170988/travel-globe-by-gnokii-170988" TargetMode="External"/><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eduspiral.com/2014/01/28/when-you-graduate-can-you-afford-to-live-with-the-salary-of-your-career-choic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milekiddo.wordpress.com/2010/12/10/oh-oh-the-supply-ma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commons.wikimedia.org/wiki/File:Bribe.pn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flickr.com/photos/topgold/4978430615/"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transporte-logistica-panama.blogspot.com/p/articulos-interesantes.html"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unknowncystic.wordpress.com/2012/05/" TargetMode="External"/><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831850"/>
            <a:ext cx="11010900" cy="1860550"/>
          </a:xfrm>
        </p:spPr>
        <p:txBody>
          <a:bodyPr>
            <a:normAutofit/>
          </a:bodyPr>
          <a:lstStyle/>
          <a:p>
            <a:pPr algn="ctr"/>
            <a:r>
              <a:rPr lang="en-US" sz="7200" dirty="0"/>
              <a:t>Policies and Procedures</a:t>
            </a:r>
            <a:endParaRPr lang="en-US" sz="7200" cap="small" dirty="0"/>
          </a:p>
        </p:txBody>
      </p:sp>
      <p:sp>
        <p:nvSpPr>
          <p:cNvPr id="3" name="Subtitle 2"/>
          <p:cNvSpPr>
            <a:spLocks noGrp="1"/>
          </p:cNvSpPr>
          <p:nvPr>
            <p:ph type="subTitle" idx="1"/>
          </p:nvPr>
        </p:nvSpPr>
        <p:spPr>
          <a:xfrm>
            <a:off x="1066800" y="4006850"/>
            <a:ext cx="10058400" cy="1787927"/>
          </a:xfrm>
        </p:spPr>
        <p:txBody>
          <a:bodyPr>
            <a:normAutofit/>
          </a:bodyPr>
          <a:lstStyle/>
          <a:p>
            <a:r>
              <a:rPr lang="en-US" dirty="0">
                <a:solidFill>
                  <a:schemeClr val="accent1">
                    <a:lumMod val="75000"/>
                  </a:schemeClr>
                </a:solidFill>
              </a:rPr>
              <a:t>Tiffany Kesslar, Esq.</a:t>
            </a:r>
          </a:p>
          <a:p>
            <a:r>
              <a:rPr lang="en-US" dirty="0"/>
              <a:t>Brustein &amp; Manasevit, </a:t>
            </a:r>
            <a:r>
              <a:rPr lang="en-US" dirty="0" err="1"/>
              <a:t>PLLC</a:t>
            </a:r>
            <a:br>
              <a:rPr lang="en-US" dirty="0"/>
            </a:br>
            <a:r>
              <a:rPr lang="en-US" dirty="0">
                <a:hlinkClick r:id="rId2"/>
              </a:rPr>
              <a:t>tkesslar@bruman.com</a:t>
            </a:r>
            <a:endParaRPr lang="en-US" dirty="0"/>
          </a:p>
          <a:p>
            <a:r>
              <a:rPr lang="en-US" dirty="0">
                <a:solidFill>
                  <a:schemeClr val="accent1">
                    <a:lumMod val="75000"/>
                  </a:schemeClr>
                </a:solidFill>
                <a:hlinkClick r:id="rId3"/>
              </a:rPr>
              <a:t>www.bruman.com</a:t>
            </a:r>
            <a:r>
              <a:rPr lang="en-US" dirty="0">
                <a:solidFill>
                  <a:schemeClr val="accent1">
                    <a:lumMod val="75000"/>
                  </a:schemeClr>
                </a:solidFill>
              </a:rPr>
              <a:t> </a:t>
            </a:r>
          </a:p>
          <a:p>
            <a:r>
              <a:rPr lang="en-US" dirty="0">
                <a:solidFill>
                  <a:schemeClr val="accent1">
                    <a:lumMod val="75000"/>
                  </a:schemeClr>
                </a:solidFill>
              </a:rPr>
              <a:t>February 2018</a:t>
            </a:r>
          </a:p>
        </p:txBody>
      </p:sp>
      <p:pic>
        <p:nvPicPr>
          <p:cNvPr id="14" name="Picture 13">
            <a:extLst>
              <a:ext uri="{FF2B5EF4-FFF2-40B4-BE49-F238E27FC236}">
                <a16:creationId xmlns:a16="http://schemas.microsoft.com/office/drawing/2014/main" id="{6FAF950E-0940-4319-A663-0EE0553C8A8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58712" y="2805119"/>
            <a:ext cx="4736338" cy="2720963"/>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86" y="226786"/>
            <a:ext cx="10107392" cy="881046"/>
          </a:xfrm>
        </p:spPr>
        <p:txBody>
          <a:bodyPr/>
          <a:lstStyle/>
          <a:p>
            <a:r>
              <a:rPr lang="en-US" b="1" dirty="0"/>
              <a:t>Know Where your Documents Are!</a:t>
            </a:r>
          </a:p>
        </p:txBody>
      </p:sp>
      <p:sp>
        <p:nvSpPr>
          <p:cNvPr id="4" name="Footer Placeholder 3"/>
          <p:cNvSpPr>
            <a:spLocks noGrp="1"/>
          </p:cNvSpPr>
          <p:nvPr>
            <p:ph type="ftr" sz="quarter" idx="11"/>
          </p:nvPr>
        </p:nvSpPr>
        <p:spPr/>
        <p:txBody>
          <a:bodyPr/>
          <a:lstStyle/>
          <a:p>
            <a:r>
              <a:rPr lang="en-US" dirty="0"/>
              <a:t>Brustein &amp; Manasevit, </a:t>
            </a:r>
            <a:r>
              <a:rPr lang="en-US" dirty="0" err="1"/>
              <a:t>PLLC</a:t>
            </a:r>
            <a:r>
              <a:rPr lang="en-US" dirty="0"/>
              <a:t> © 2018. All rights reserved.</a:t>
            </a:r>
          </a:p>
        </p:txBody>
      </p:sp>
      <p:sp>
        <p:nvSpPr>
          <p:cNvPr id="5" name="Slide Number Placeholder 4"/>
          <p:cNvSpPr>
            <a:spLocks noGrp="1"/>
          </p:cNvSpPr>
          <p:nvPr>
            <p:ph type="sldNum" sz="quarter" idx="12"/>
          </p:nvPr>
        </p:nvSpPr>
        <p:spPr/>
        <p:txBody>
          <a:bodyPr/>
          <a:lstStyle/>
          <a:p>
            <a:fld id="{401CF334-2D5C-4859-84A6-CA7E6E43FAEB}" type="slidenum">
              <a:rPr lang="en-US" smtClean="0"/>
              <a:t>10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985" y="1107832"/>
            <a:ext cx="9821008" cy="4901971"/>
          </a:xfrm>
          <a:prstGeom prst="rect">
            <a:avLst/>
          </a:prstGeom>
        </p:spPr>
      </p:pic>
    </p:spTree>
    <p:extLst>
      <p:ext uri="{BB962C8B-B14F-4D97-AF65-F5344CB8AC3E}">
        <p14:creationId xmlns:p14="http://schemas.microsoft.com/office/powerpoint/2010/main" val="3010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65998" y="372809"/>
            <a:ext cx="7746838" cy="756330"/>
          </a:xfrm>
        </p:spPr>
        <p:txBody>
          <a:bodyPr>
            <a:noAutofit/>
          </a:bodyPr>
          <a:lstStyle/>
          <a:p>
            <a:pPr>
              <a:defRPr/>
            </a:pPr>
            <a:r>
              <a:rPr lang="en-US" dirty="0"/>
              <a:t>How Maintain Documentation?</a:t>
            </a:r>
            <a:endParaRPr lang="en-US" altLang="en-US" dirty="0"/>
          </a:p>
        </p:txBody>
      </p:sp>
      <p:sp>
        <p:nvSpPr>
          <p:cNvPr id="86019" name="Rectangle 3"/>
          <p:cNvSpPr>
            <a:spLocks noGrp="1" noChangeArrowheads="1"/>
          </p:cNvSpPr>
          <p:nvPr>
            <p:ph idx="1"/>
          </p:nvPr>
        </p:nvSpPr>
        <p:spPr>
          <a:xfrm>
            <a:off x="1085850" y="1737360"/>
            <a:ext cx="9258299" cy="4440101"/>
          </a:xfrm>
        </p:spPr>
        <p:txBody>
          <a:bodyPr>
            <a:normAutofit/>
          </a:bodyPr>
          <a:lstStyle/>
          <a:p>
            <a:pPr eaLnBrk="1" hangingPunct="1">
              <a:lnSpc>
                <a:spcPct val="90000"/>
              </a:lnSpc>
              <a:buFont typeface="Courier New" panose="02070309020205020404" pitchFamily="49" charset="0"/>
              <a:buChar char="o"/>
            </a:pPr>
            <a:r>
              <a:rPr lang="en-US" altLang="en-US" sz="2400" dirty="0"/>
              <a:t>When original records are electronic and cannot be altered, </a:t>
            </a:r>
            <a:r>
              <a:rPr lang="en-US" altLang="en-US" sz="2400" u="sng" dirty="0"/>
              <a:t>there is no need to create and retain paper copies.</a:t>
            </a:r>
            <a:r>
              <a:rPr lang="en-US" altLang="en-US" sz="2400" dirty="0"/>
              <a:t> (UGG Section 200.335)</a:t>
            </a:r>
          </a:p>
          <a:p>
            <a:pPr eaLnBrk="1" hangingPunct="1">
              <a:lnSpc>
                <a:spcPct val="90000"/>
              </a:lnSpc>
              <a:buFont typeface="Courier New" panose="02070309020205020404" pitchFamily="49" charset="0"/>
              <a:buChar char="o"/>
            </a:pPr>
            <a:r>
              <a:rPr lang="en-US" altLang="en-US" sz="2400" dirty="0"/>
              <a:t>When original records are paper, electronic versions may be substituted through the use of duplication or other forms of electronic media provided they:</a:t>
            </a:r>
          </a:p>
          <a:p>
            <a:pPr marL="585788" lvl="1">
              <a:buFont typeface="Courier New" panose="02070309020205020404" pitchFamily="49" charset="0"/>
              <a:buChar char="o"/>
            </a:pPr>
            <a:r>
              <a:rPr lang="en-US" altLang="en-US" sz="2400" dirty="0"/>
              <a:t>Are subject to periodic quality control reviews</a:t>
            </a:r>
            <a:r>
              <a:rPr lang="en-US" altLang="en-US" dirty="0"/>
              <a:t>; </a:t>
            </a:r>
            <a:endParaRPr lang="en-US" altLang="en-US" sz="2400" dirty="0"/>
          </a:p>
          <a:p>
            <a:pPr marL="585788" lvl="1">
              <a:buFont typeface="Courier New" panose="02070309020205020404" pitchFamily="49" charset="0"/>
              <a:buChar char="o"/>
            </a:pPr>
            <a:r>
              <a:rPr lang="en-US" altLang="en-US" sz="2400" dirty="0"/>
              <a:t>Provide reasonable safeguards against alteration; and </a:t>
            </a:r>
          </a:p>
          <a:p>
            <a:pPr marL="585788" lvl="1">
              <a:buFont typeface="Courier New" panose="02070309020205020404" pitchFamily="49" charset="0"/>
              <a:buChar char="o"/>
            </a:pPr>
            <a:r>
              <a:rPr lang="en-US" altLang="en-US" sz="2400" dirty="0"/>
              <a:t>Remain readable.</a:t>
            </a:r>
          </a:p>
        </p:txBody>
      </p:sp>
      <p:sp>
        <p:nvSpPr>
          <p:cNvPr id="2" name="Slide Number Placeholder 1"/>
          <p:cNvSpPr>
            <a:spLocks noGrp="1"/>
          </p:cNvSpPr>
          <p:nvPr>
            <p:ph type="sldNum" sz="quarter" idx="12"/>
          </p:nvPr>
        </p:nvSpPr>
        <p:spPr/>
        <p:txBody>
          <a:bodyPr/>
          <a:lstStyle/>
          <a:p>
            <a:fld id="{CA8D9AD5-F248-4919-864A-CFD76CC027D6}" type="slidenum">
              <a:rPr lang="en-US" smtClean="0"/>
              <a:pPr/>
              <a:t>11</a:t>
            </a:fld>
            <a:endParaRPr lang="en-US"/>
          </a:p>
        </p:txBody>
      </p:sp>
      <p:sp>
        <p:nvSpPr>
          <p:cNvPr id="3" name="Footer Placeholder 2">
            <a:extLst>
              <a:ext uri="{FF2B5EF4-FFF2-40B4-BE49-F238E27FC236}">
                <a16:creationId xmlns:a16="http://schemas.microsoft.com/office/drawing/2014/main" id="{2DA20B82-749F-444F-BE3C-109BFD5B6993}"/>
              </a:ext>
            </a:extLst>
          </p:cNvPr>
          <p:cNvSpPr>
            <a:spLocks noGrp="1"/>
          </p:cNvSpPr>
          <p:nvPr>
            <p:ph type="ftr" sz="quarter" idx="11"/>
          </p:nvPr>
        </p:nvSpPr>
        <p:spPr/>
        <p:txBody>
          <a:bodyPr/>
          <a:lstStyle/>
          <a:p>
            <a:r>
              <a:rPr lang="en-US"/>
              <a:t>Brustein &amp; Manasevit, PLLC © 2018. All rights reserved.</a:t>
            </a:r>
            <a:endParaRPr lang="en-US" dirty="0"/>
          </a:p>
        </p:txBody>
      </p:sp>
    </p:spTree>
    <p:extLst>
      <p:ext uri="{BB962C8B-B14F-4D97-AF65-F5344CB8AC3E}">
        <p14:creationId xmlns:p14="http://schemas.microsoft.com/office/powerpoint/2010/main" val="377202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0380" y="680539"/>
            <a:ext cx="8241030" cy="756330"/>
          </a:xfrm>
        </p:spPr>
        <p:txBody>
          <a:bodyPr>
            <a:noAutofit/>
          </a:bodyPr>
          <a:lstStyle/>
          <a:p>
            <a:pPr>
              <a:defRPr/>
            </a:pPr>
            <a:r>
              <a:rPr lang="en-US" dirty="0"/>
              <a:t>Documentation </a:t>
            </a:r>
            <a:r>
              <a:rPr lang="en-US" i="1" u="sng" dirty="0">
                <a:solidFill>
                  <a:srgbClr val="C00000"/>
                </a:solidFill>
              </a:rPr>
              <a:t>HOT</a:t>
            </a:r>
            <a:r>
              <a:rPr lang="en-US" i="1" dirty="0">
                <a:solidFill>
                  <a:srgbClr val="C00000"/>
                </a:solidFill>
              </a:rPr>
              <a:t> </a:t>
            </a:r>
            <a:r>
              <a:rPr lang="en-US" i="1" u="sng" dirty="0">
                <a:solidFill>
                  <a:srgbClr val="C00000"/>
                </a:solidFill>
              </a:rPr>
              <a:t>BUTTON</a:t>
            </a:r>
            <a:r>
              <a:rPr lang="en-US" dirty="0">
                <a:solidFill>
                  <a:srgbClr val="C00000"/>
                </a:solidFill>
              </a:rPr>
              <a:t> </a:t>
            </a:r>
            <a:r>
              <a:rPr lang="en-US" dirty="0"/>
              <a:t>Issues</a:t>
            </a:r>
            <a:endParaRPr lang="en-US" altLang="en-US" dirty="0"/>
          </a:p>
        </p:txBody>
      </p:sp>
      <p:sp>
        <p:nvSpPr>
          <p:cNvPr id="86019" name="Rectangle 3"/>
          <p:cNvSpPr>
            <a:spLocks noGrp="1" noChangeArrowheads="1"/>
          </p:cNvSpPr>
          <p:nvPr>
            <p:ph idx="1"/>
          </p:nvPr>
        </p:nvSpPr>
        <p:spPr>
          <a:xfrm>
            <a:off x="2674620" y="1611631"/>
            <a:ext cx="9121140" cy="4309110"/>
          </a:xfrm>
        </p:spPr>
        <p:txBody>
          <a:bodyPr>
            <a:normAutofit/>
          </a:bodyPr>
          <a:lstStyle/>
          <a:p>
            <a:pPr marL="342900" indent="-342900"/>
            <a:r>
              <a:rPr lang="en-US" altLang="en-US" sz="2800" dirty="0"/>
              <a:t>Are records kept by school, grant, fiscal year?</a:t>
            </a:r>
          </a:p>
          <a:p>
            <a:pPr marL="342900" indent="-342900"/>
            <a:r>
              <a:rPr lang="en-US" altLang="en-US" sz="2800" dirty="0"/>
              <a:t>Do you backup documentation?</a:t>
            </a:r>
          </a:p>
          <a:p>
            <a:pPr marL="662940" lvl="1" indent="-342900"/>
            <a:r>
              <a:rPr lang="en-US" altLang="en-US" sz="2400" dirty="0"/>
              <a:t>Where and how often?</a:t>
            </a:r>
          </a:p>
          <a:p>
            <a:pPr marL="342900" indent="-342900"/>
            <a:r>
              <a:rPr lang="en-US" altLang="en-US" sz="2800" dirty="0"/>
              <a:t>What happens when staff retire or voluntarily leave?</a:t>
            </a:r>
          </a:p>
          <a:p>
            <a:pPr marL="342900" indent="-342900"/>
            <a:r>
              <a:rPr lang="en-US" altLang="en-US" sz="2800" dirty="0"/>
              <a:t>What happens when staff are fired?</a:t>
            </a:r>
          </a:p>
          <a:p>
            <a:pPr marL="342900" indent="-342900"/>
            <a:r>
              <a:rPr lang="en-US" altLang="en-US" sz="2800" dirty="0"/>
              <a:t>What happens when a school closes?</a:t>
            </a:r>
          </a:p>
          <a:p>
            <a:pPr marL="342900" indent="-342900"/>
            <a:r>
              <a:rPr lang="en-US" altLang="en-US" sz="2800" dirty="0"/>
              <a:t>Staff keep documentation at home?</a:t>
            </a:r>
          </a:p>
          <a:p>
            <a:pPr marL="342900" indent="-342900"/>
            <a:endParaRPr lang="en-US" altLang="en-US" sz="2400" dirty="0"/>
          </a:p>
        </p:txBody>
      </p:sp>
      <p:sp>
        <p:nvSpPr>
          <p:cNvPr id="2" name="Slide Number Placeholder 1"/>
          <p:cNvSpPr>
            <a:spLocks noGrp="1"/>
          </p:cNvSpPr>
          <p:nvPr>
            <p:ph type="sldNum" sz="quarter" idx="12"/>
          </p:nvPr>
        </p:nvSpPr>
        <p:spPr/>
        <p:txBody>
          <a:bodyPr/>
          <a:lstStyle/>
          <a:p>
            <a:fld id="{CA8D9AD5-F248-4919-864A-CFD76CC027D6}" type="slidenum">
              <a:rPr lang="en-US" smtClean="0"/>
              <a:pPr/>
              <a:t>12</a:t>
            </a:fld>
            <a:endParaRPr lang="en-US"/>
          </a:p>
        </p:txBody>
      </p:sp>
      <p:pic>
        <p:nvPicPr>
          <p:cNvPr id="12" name="Picture 11">
            <a:extLst>
              <a:ext uri="{FF2B5EF4-FFF2-40B4-BE49-F238E27FC236}">
                <a16:creationId xmlns:a16="http://schemas.microsoft.com/office/drawing/2014/main" id="{2579F35A-B3DB-4ABB-9953-68EBBDF9B2B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6240" y="235360"/>
            <a:ext cx="2030906" cy="1764221"/>
          </a:xfrm>
          <a:prstGeom prst="rect">
            <a:avLst/>
          </a:prstGeom>
        </p:spPr>
      </p:pic>
      <p:sp>
        <p:nvSpPr>
          <p:cNvPr id="13" name="Footer Placeholder 12">
            <a:extLst>
              <a:ext uri="{FF2B5EF4-FFF2-40B4-BE49-F238E27FC236}">
                <a16:creationId xmlns:a16="http://schemas.microsoft.com/office/drawing/2014/main" id="{9C3C13B0-962E-43B7-86B2-09661426EC49}"/>
              </a:ext>
            </a:extLst>
          </p:cNvPr>
          <p:cNvSpPr>
            <a:spLocks noGrp="1"/>
          </p:cNvSpPr>
          <p:nvPr>
            <p:ph type="ftr" sz="quarter" idx="11"/>
          </p:nvPr>
        </p:nvSpPr>
        <p:spPr/>
        <p:txBody>
          <a:bodyPr/>
          <a:lstStyle/>
          <a:p>
            <a:r>
              <a:rPr lang="en-US"/>
              <a:t>Brustein &amp; Manasevit, PLLC © 2018. All rights reserved.</a:t>
            </a:r>
            <a:endParaRPr lang="en-US" dirty="0"/>
          </a:p>
        </p:txBody>
      </p:sp>
    </p:spTree>
    <p:extLst>
      <p:ext uri="{BB962C8B-B14F-4D97-AF65-F5344CB8AC3E}">
        <p14:creationId xmlns:p14="http://schemas.microsoft.com/office/powerpoint/2010/main" val="209574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EBE118-8E36-4B7C-8B92-4FBBE291B073}"/>
              </a:ext>
            </a:extLst>
          </p:cNvPr>
          <p:cNvSpPr>
            <a:spLocks noGrp="1"/>
          </p:cNvSpPr>
          <p:nvPr>
            <p:ph type="ftr" sz="quarter" idx="4294967295"/>
          </p:nvPr>
        </p:nvSpPr>
        <p:spPr>
          <a:xfrm>
            <a:off x="0" y="6419850"/>
            <a:ext cx="5181600" cy="238125"/>
          </a:xfrm>
        </p:spPr>
        <p:txBody>
          <a:bodyPr/>
          <a:lstStyle/>
          <a:p>
            <a:r>
              <a:rPr lang="en-US"/>
              <a:t>Brustein &amp; Manasevit, PLLC © 2018. All rights reserved.</a:t>
            </a:r>
            <a:endParaRPr lang="en-US" dirty="0"/>
          </a:p>
        </p:txBody>
      </p:sp>
      <p:sp>
        <p:nvSpPr>
          <p:cNvPr id="5" name="Slide Number Placeholder 4">
            <a:extLst>
              <a:ext uri="{FF2B5EF4-FFF2-40B4-BE49-F238E27FC236}">
                <a16:creationId xmlns:a16="http://schemas.microsoft.com/office/drawing/2014/main" id="{5E2CA122-93B9-4363-B1CA-89DE1E808D11}"/>
              </a:ext>
            </a:extLst>
          </p:cNvPr>
          <p:cNvSpPr>
            <a:spLocks noGrp="1"/>
          </p:cNvSpPr>
          <p:nvPr>
            <p:ph type="sldNum" sz="quarter" idx="4294967295"/>
          </p:nvPr>
        </p:nvSpPr>
        <p:spPr>
          <a:xfrm>
            <a:off x="11493500" y="6419850"/>
            <a:ext cx="698500" cy="238125"/>
          </a:xfrm>
        </p:spPr>
        <p:txBody>
          <a:bodyPr/>
          <a:lstStyle/>
          <a:p>
            <a:fld id="{E31375A4-56A4-47D6-9801-1991572033F7}" type="slidenum">
              <a:rPr lang="en-US" smtClean="0"/>
              <a:t>13</a:t>
            </a:fld>
            <a:endParaRPr lang="en-US"/>
          </a:p>
        </p:txBody>
      </p:sp>
      <p:pic>
        <p:nvPicPr>
          <p:cNvPr id="9" name="Picture 8">
            <a:extLst>
              <a:ext uri="{FF2B5EF4-FFF2-40B4-BE49-F238E27FC236}">
                <a16:creationId xmlns:a16="http://schemas.microsoft.com/office/drawing/2014/main" id="{2B569C8D-09F2-4F5F-944D-56CB0104A3A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4073" y="975213"/>
            <a:ext cx="8713874" cy="3296749"/>
          </a:xfrm>
          <a:prstGeom prst="rect">
            <a:avLst/>
          </a:prstGeom>
        </p:spPr>
      </p:pic>
    </p:spTree>
    <p:extLst>
      <p:ext uri="{BB962C8B-B14F-4D97-AF65-F5344CB8AC3E}">
        <p14:creationId xmlns:p14="http://schemas.microsoft.com/office/powerpoint/2010/main" val="278710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vs. Procedures</a:t>
            </a:r>
          </a:p>
        </p:txBody>
      </p:sp>
      <p:sp>
        <p:nvSpPr>
          <p:cNvPr id="3" name="Content Placeholder 2"/>
          <p:cNvSpPr>
            <a:spLocks noGrp="1"/>
          </p:cNvSpPr>
          <p:nvPr>
            <p:ph sz="quarter" idx="1"/>
          </p:nvPr>
        </p:nvSpPr>
        <p:spPr>
          <a:xfrm>
            <a:off x="1962150" y="2025651"/>
            <a:ext cx="9081952" cy="4239684"/>
          </a:xfrm>
        </p:spPr>
        <p:txBody>
          <a:bodyPr>
            <a:normAutofit/>
          </a:bodyPr>
          <a:lstStyle/>
          <a:p>
            <a:r>
              <a:rPr lang="en-US" sz="2800" dirty="0"/>
              <a:t>Policies – goals for your organization</a:t>
            </a:r>
          </a:p>
          <a:p>
            <a:r>
              <a:rPr lang="en-US" sz="2800" dirty="0"/>
              <a:t>Procedures – steps to achieve your goals </a:t>
            </a:r>
          </a:p>
        </p:txBody>
      </p:sp>
      <p:pic>
        <p:nvPicPr>
          <p:cNvPr id="5122" name="Picture 2" descr="C:\Users\eauerbach\AppData\Local\Microsoft\Windows\Temporary Internet Files\Content.IE5\30QAKDBX\payroll-procedur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1" y="3146029"/>
            <a:ext cx="5082223" cy="337220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2514601" y="6518234"/>
            <a:ext cx="5104667" cy="279400"/>
          </a:xfrm>
        </p:spPr>
        <p:txBody>
          <a:bodyPr/>
          <a:lstStyle/>
          <a:p>
            <a:pPr>
              <a:defRPr/>
            </a:pPr>
            <a:r>
              <a:rPr lang="en-US"/>
              <a:t>Brustein &amp; Manasevit, PLLC © 2018. All rights reserved.</a:t>
            </a:r>
            <a:endParaRPr lang="en-US" dirty="0"/>
          </a:p>
        </p:txBody>
      </p:sp>
    </p:spTree>
    <p:extLst>
      <p:ext uri="{BB962C8B-B14F-4D97-AF65-F5344CB8AC3E}">
        <p14:creationId xmlns:p14="http://schemas.microsoft.com/office/powerpoint/2010/main" val="104955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Policies and Procedures</a:t>
            </a:r>
          </a:p>
        </p:txBody>
      </p:sp>
      <p:sp>
        <p:nvSpPr>
          <p:cNvPr id="3" name="Content Placeholder 2"/>
          <p:cNvSpPr>
            <a:spLocks noGrp="1"/>
          </p:cNvSpPr>
          <p:nvPr>
            <p:ph idx="1"/>
          </p:nvPr>
        </p:nvSpPr>
        <p:spPr>
          <a:xfrm>
            <a:off x="1362807" y="1720604"/>
            <a:ext cx="9533791" cy="4346088"/>
          </a:xfrm>
        </p:spPr>
        <p:txBody>
          <a:bodyPr>
            <a:normAutofit lnSpcReduction="10000"/>
          </a:bodyPr>
          <a:lstStyle/>
          <a:p>
            <a:r>
              <a:rPr lang="en-US" sz="2600" dirty="0"/>
              <a:t>Written Cash Management Procedure – UGG Sections 200.302(b)(6) and</a:t>
            </a:r>
            <a:r>
              <a:rPr lang="en-US" sz="2600" dirty="0">
                <a:latin typeface="Calibri" panose="020F0502020204030204" pitchFamily="34" charset="0"/>
              </a:rPr>
              <a:t> </a:t>
            </a:r>
            <a:r>
              <a:rPr lang="en-US" sz="2600" dirty="0"/>
              <a:t>200.305.</a:t>
            </a:r>
          </a:p>
          <a:p>
            <a:r>
              <a:rPr lang="en-US" sz="2600" dirty="0"/>
              <a:t>Written Allowability Procedures - UGG Section</a:t>
            </a:r>
            <a:r>
              <a:rPr lang="en-US" sz="2600" dirty="0">
                <a:latin typeface="Calibri" panose="020F0502020204030204" pitchFamily="34" charset="0"/>
              </a:rPr>
              <a:t> </a:t>
            </a:r>
            <a:r>
              <a:rPr lang="en-US" sz="2600" dirty="0"/>
              <a:t>200.302(b)(7)</a:t>
            </a:r>
          </a:p>
          <a:p>
            <a:r>
              <a:rPr lang="en-US" sz="2600" dirty="0"/>
              <a:t>Written Conflicts of Interest Policy - UGG Section</a:t>
            </a:r>
            <a:r>
              <a:rPr lang="en-US" sz="2600" dirty="0">
                <a:latin typeface="Calibri" panose="020F0502020204030204" pitchFamily="34" charset="0"/>
              </a:rPr>
              <a:t> </a:t>
            </a:r>
            <a:r>
              <a:rPr lang="en-US" sz="2600" dirty="0"/>
              <a:t>200.318(c)</a:t>
            </a:r>
          </a:p>
          <a:p>
            <a:r>
              <a:rPr lang="en-US" sz="2600" dirty="0"/>
              <a:t>Written Procurement Procedures - UGG Section</a:t>
            </a:r>
            <a:r>
              <a:rPr lang="en-US" sz="2600" dirty="0">
                <a:latin typeface="Calibri" panose="020F0502020204030204" pitchFamily="34" charset="0"/>
              </a:rPr>
              <a:t> </a:t>
            </a:r>
            <a:r>
              <a:rPr lang="en-US" sz="2600" dirty="0"/>
              <a:t>200.319(c)</a:t>
            </a:r>
          </a:p>
          <a:p>
            <a:r>
              <a:rPr lang="en-US" sz="2600" dirty="0"/>
              <a:t>Written Method for Conducting Technical Evaluations of Proposals and Selecting Recipients - UGG Section</a:t>
            </a:r>
            <a:r>
              <a:rPr lang="en-US" sz="2600" dirty="0">
                <a:latin typeface="Calibri" panose="020F0502020204030204" pitchFamily="34" charset="0"/>
              </a:rPr>
              <a:t> </a:t>
            </a:r>
            <a:r>
              <a:rPr lang="en-US" sz="2600" dirty="0"/>
              <a:t>200.320(d)(3)</a:t>
            </a:r>
          </a:p>
          <a:p>
            <a:r>
              <a:rPr lang="en-US" sz="2600" dirty="0"/>
              <a:t>Written Travel Policy - UGG Section 200.474(b)</a:t>
            </a:r>
          </a:p>
          <a:p>
            <a:r>
              <a:rPr lang="en-US" sz="2600" dirty="0"/>
              <a:t>**Procedures for managing equipment - UGG Section 200.313(d)</a:t>
            </a:r>
          </a:p>
        </p:txBody>
      </p:sp>
      <p:sp>
        <p:nvSpPr>
          <p:cNvPr id="8" name="Footer Placeholder 3"/>
          <p:cNvSpPr>
            <a:spLocks noGrp="1"/>
          </p:cNvSpPr>
          <p:nvPr>
            <p:ph type="ftr" sz="quarter" idx="11"/>
          </p:nvPr>
        </p:nvSpPr>
        <p:spPr/>
        <p:txBody>
          <a:bodyPr/>
          <a:lstStyle/>
          <a:p>
            <a:r>
              <a:rPr lang="en-US" dirty="0"/>
              <a:t>Brustein &amp; Manasevit, PLLC © 2018. All rights reserved.</a:t>
            </a:r>
          </a:p>
        </p:txBody>
      </p:sp>
      <p:sp>
        <p:nvSpPr>
          <p:cNvPr id="4" name="Slide Number Placeholder 3">
            <a:extLst>
              <a:ext uri="{FF2B5EF4-FFF2-40B4-BE49-F238E27FC236}">
                <a16:creationId xmlns:a16="http://schemas.microsoft.com/office/drawing/2014/main" id="{46F1E58D-0227-4265-9D1D-3A5E7335D0F3}"/>
              </a:ext>
            </a:extLst>
          </p:cNvPr>
          <p:cNvSpPr>
            <a:spLocks noGrp="1"/>
          </p:cNvSpPr>
          <p:nvPr>
            <p:ph type="sldNum" sz="quarter" idx="12"/>
          </p:nvPr>
        </p:nvSpPr>
        <p:spPr/>
        <p:txBody>
          <a:bodyPr/>
          <a:lstStyle/>
          <a:p>
            <a:fld id="{E31375A4-56A4-47D6-9801-1991572033F7}" type="slidenum">
              <a:rPr lang="en-US" smtClean="0"/>
              <a:t>15</a:t>
            </a:fld>
            <a:endParaRPr lang="en-US"/>
          </a:p>
        </p:txBody>
      </p:sp>
    </p:spTree>
    <p:extLst>
      <p:ext uri="{BB962C8B-B14F-4D97-AF65-F5344CB8AC3E}">
        <p14:creationId xmlns:p14="http://schemas.microsoft.com/office/powerpoint/2010/main" val="90833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096D-D315-448B-B8F3-523BD9D6F6D7}"/>
              </a:ext>
            </a:extLst>
          </p:cNvPr>
          <p:cNvSpPr>
            <a:spLocks noGrp="1"/>
          </p:cNvSpPr>
          <p:nvPr>
            <p:ph type="title"/>
          </p:nvPr>
        </p:nvSpPr>
        <p:spPr/>
        <p:txBody>
          <a:bodyPr>
            <a:normAutofit/>
          </a:bodyPr>
          <a:lstStyle/>
          <a:p>
            <a:r>
              <a:rPr lang="en-US" dirty="0"/>
              <a:t>ED’s Cost Allocation Guide:</a:t>
            </a:r>
            <a:br>
              <a:rPr lang="en-US" dirty="0"/>
            </a:br>
            <a:r>
              <a:rPr lang="en-US" dirty="0"/>
              <a:t>Time and Effort</a:t>
            </a:r>
          </a:p>
        </p:txBody>
      </p:sp>
      <p:sp>
        <p:nvSpPr>
          <p:cNvPr id="3" name="Footer Placeholder 2">
            <a:extLst>
              <a:ext uri="{FF2B5EF4-FFF2-40B4-BE49-F238E27FC236}">
                <a16:creationId xmlns:a16="http://schemas.microsoft.com/office/drawing/2014/main" id="{353DDF53-C65D-4CDE-989D-256F0120EBE9}"/>
              </a:ext>
            </a:extLst>
          </p:cNvPr>
          <p:cNvSpPr>
            <a:spLocks noGrp="1"/>
          </p:cNvSpPr>
          <p:nvPr>
            <p:ph type="ftr" sz="quarter" idx="11"/>
          </p:nvPr>
        </p:nvSpPr>
        <p:spPr>
          <a:xfrm>
            <a:off x="2438401" y="6570133"/>
            <a:ext cx="5104667" cy="279400"/>
          </a:xfrm>
        </p:spPr>
        <p:txBody>
          <a:bodyPr/>
          <a:lstStyle/>
          <a:p>
            <a:r>
              <a:rPr kumimoji="0" lang="en-US" dirty="0"/>
              <a:t>Brustein &amp; Manasevit, PLLC © 2018. All rights reserved.</a:t>
            </a:r>
          </a:p>
        </p:txBody>
      </p:sp>
      <p:sp>
        <p:nvSpPr>
          <p:cNvPr id="4" name="Slide Number Placeholder 3">
            <a:extLst>
              <a:ext uri="{FF2B5EF4-FFF2-40B4-BE49-F238E27FC236}">
                <a16:creationId xmlns:a16="http://schemas.microsoft.com/office/drawing/2014/main" id="{E7D7551F-75D8-406C-B24A-083186290F13}"/>
              </a:ext>
            </a:extLst>
          </p:cNvPr>
          <p:cNvSpPr>
            <a:spLocks noGrp="1"/>
          </p:cNvSpPr>
          <p:nvPr>
            <p:ph type="sldNum" sz="quarter" idx="12"/>
          </p:nvPr>
        </p:nvSpPr>
        <p:spPr/>
        <p:txBody>
          <a:bodyPr/>
          <a:lstStyle/>
          <a:p>
            <a:fld id="{3161E72C-16D0-471A-85B9-7F5BDE6A5278}" type="slidenum">
              <a:rPr lang="en-US" smtClean="0"/>
              <a:t>16</a:t>
            </a:fld>
            <a:endParaRPr lang="en-US"/>
          </a:p>
        </p:txBody>
      </p:sp>
      <p:sp>
        <p:nvSpPr>
          <p:cNvPr id="5" name="Content Placeholder 4">
            <a:extLst>
              <a:ext uri="{FF2B5EF4-FFF2-40B4-BE49-F238E27FC236}">
                <a16:creationId xmlns:a16="http://schemas.microsoft.com/office/drawing/2014/main" id="{4C6D59BB-F32A-4C47-B46D-F423086C3986}"/>
              </a:ext>
            </a:extLst>
          </p:cNvPr>
          <p:cNvSpPr>
            <a:spLocks noGrp="1"/>
          </p:cNvSpPr>
          <p:nvPr>
            <p:ph sz="quarter" idx="1"/>
          </p:nvPr>
        </p:nvSpPr>
        <p:spPr>
          <a:xfrm>
            <a:off x="1009650" y="1809751"/>
            <a:ext cx="10096500" cy="4267038"/>
          </a:xfrm>
        </p:spPr>
        <p:txBody>
          <a:bodyPr>
            <a:normAutofit fontScale="77500" lnSpcReduction="20000"/>
          </a:bodyPr>
          <a:lstStyle/>
          <a:p>
            <a:pPr marL="0" indent="0">
              <a:buNone/>
            </a:pPr>
            <a:r>
              <a:rPr lang="en-US" sz="3000" dirty="0"/>
              <a:t>“Written policies and procedures are essential to implementing an effective time reporting system.” </a:t>
            </a:r>
          </a:p>
          <a:p>
            <a:pPr marL="0" indent="0">
              <a:buNone/>
            </a:pPr>
            <a:r>
              <a:rPr lang="en-US" sz="3000" dirty="0"/>
              <a:t>Should cover: </a:t>
            </a:r>
          </a:p>
          <a:p>
            <a:r>
              <a:rPr lang="en-US" sz="3000" dirty="0"/>
              <a:t>(1) the completion of time and attendance reporting; </a:t>
            </a:r>
          </a:p>
          <a:p>
            <a:r>
              <a:rPr lang="en-US" sz="3000" dirty="0"/>
              <a:t>(2) the approval cycle that is required; </a:t>
            </a:r>
          </a:p>
          <a:p>
            <a:r>
              <a:rPr lang="en-US" sz="3000" dirty="0"/>
              <a:t>(3) the processing of personnel charges to federal awards; and </a:t>
            </a:r>
          </a:p>
          <a:p>
            <a:r>
              <a:rPr lang="en-US" sz="3000" dirty="0"/>
              <a:t>(4) the internal review process that will be established to ensure effective internal control over the Federal award. </a:t>
            </a:r>
          </a:p>
          <a:p>
            <a:pPr marL="0" indent="0">
              <a:buNone/>
            </a:pPr>
            <a:endParaRPr lang="en-US" dirty="0"/>
          </a:p>
          <a:p>
            <a:pPr marL="0" indent="0" algn="ctr">
              <a:buNone/>
            </a:pPr>
            <a:r>
              <a:rPr lang="en-US" sz="3100" dirty="0"/>
              <a:t>Time spent </a:t>
            </a:r>
            <a:r>
              <a:rPr lang="en-US" sz="3100" dirty="0">
                <a:sym typeface="Wingdings" panose="05000000000000000000" pitchFamily="2" charset="2"/>
              </a:rPr>
              <a:t> time recorded  time charged</a:t>
            </a:r>
            <a:endParaRPr lang="en-US" sz="3100" dirty="0"/>
          </a:p>
        </p:txBody>
      </p:sp>
    </p:spTree>
    <p:extLst>
      <p:ext uri="{BB962C8B-B14F-4D97-AF65-F5344CB8AC3E}">
        <p14:creationId xmlns:p14="http://schemas.microsoft.com/office/powerpoint/2010/main" val="72967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normAutofit/>
          </a:bodyPr>
          <a:lstStyle/>
          <a:p>
            <a:pPr>
              <a:defRPr/>
            </a:pPr>
            <a:r>
              <a:rPr lang="en-US" dirty="0"/>
              <a:t>Not only Required, but…</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26627" name="Content Placeholder 2"/>
          <p:cNvSpPr>
            <a:spLocks noGrp="1"/>
          </p:cNvSpPr>
          <p:nvPr>
            <p:ph idx="1"/>
          </p:nvPr>
        </p:nvSpPr>
        <p:spPr>
          <a:xfrm>
            <a:off x="704850" y="1708150"/>
            <a:ext cx="10191750" cy="4235450"/>
          </a:xfrm>
        </p:spPr>
        <p:txBody>
          <a:bodyPr>
            <a:normAutofit fontScale="92500" lnSpcReduction="10000"/>
          </a:bodyPr>
          <a:lstStyle/>
          <a:p>
            <a:pPr eaLnBrk="1" hangingPunct="1"/>
            <a:r>
              <a:rPr lang="en-US" altLang="en-US" sz="2800" dirty="0"/>
              <a:t>Staff Training</a:t>
            </a:r>
          </a:p>
          <a:p>
            <a:pPr lvl="1"/>
            <a:r>
              <a:rPr lang="en-US" altLang="en-US" sz="2600" dirty="0"/>
              <a:t>Training tool and maintains consistency</a:t>
            </a:r>
          </a:p>
          <a:p>
            <a:pPr>
              <a:defRPr/>
            </a:pPr>
            <a:r>
              <a:rPr lang="en-US" sz="2800" dirty="0"/>
              <a:t>Compliance Supplement, Part 6: Internal Controls</a:t>
            </a:r>
          </a:p>
          <a:p>
            <a:pPr marL="731520" lvl="1" indent="-457200">
              <a:defRPr/>
            </a:pPr>
            <a:r>
              <a:rPr lang="en-US" sz="2600" dirty="0"/>
              <a:t>“Control activities are the </a:t>
            </a:r>
            <a:r>
              <a:rPr lang="en-US" sz="2600" u="sng" dirty="0"/>
              <a:t>policies and procedures </a:t>
            </a:r>
            <a:r>
              <a:rPr lang="en-US" sz="2600" dirty="0"/>
              <a:t>that help ensure the management’s directives are carried out.”</a:t>
            </a:r>
          </a:p>
          <a:p>
            <a:pPr marL="994410" lvl="2" indent="-457200">
              <a:buClr>
                <a:schemeClr val="bg1">
                  <a:shade val="50000"/>
                </a:schemeClr>
              </a:buClr>
              <a:defRPr/>
            </a:pPr>
            <a:r>
              <a:rPr lang="en-US" sz="2600" dirty="0"/>
              <a:t>Clearly written and communicated</a:t>
            </a:r>
          </a:p>
          <a:p>
            <a:r>
              <a:rPr lang="en-US" altLang="en-US" sz="2800" dirty="0"/>
              <a:t>Policies and procedures are evidence of compliance under all program monitoring tools</a:t>
            </a:r>
          </a:p>
          <a:p>
            <a:pPr lvl="1"/>
            <a:r>
              <a:rPr lang="en-US" altLang="en-US" sz="2600" dirty="0"/>
              <a:t>E.g., OSS Fiscal and Program Administration Self-Assessment </a:t>
            </a:r>
            <a:r>
              <a:rPr lang="en-US" altLang="en-US" sz="2600" dirty="0">
                <a:sym typeface="Wingdings" panose="05000000000000000000" pitchFamily="2" charset="2"/>
              </a:rPr>
              <a:t> asks for 26 different policies and procedures</a:t>
            </a:r>
            <a:endParaRPr lang="en-US" sz="3500" dirty="0"/>
          </a:p>
          <a:p>
            <a:endParaRPr lang="en-US" altLang="en-US" sz="2800" dirty="0"/>
          </a:p>
        </p:txBody>
      </p:sp>
      <p:sp>
        <p:nvSpPr>
          <p:cNvPr id="3" name="Footer Placeholder 2"/>
          <p:cNvSpPr>
            <a:spLocks noGrp="1"/>
          </p:cNvSpPr>
          <p:nvPr>
            <p:ph type="ftr" sz="quarter" idx="11"/>
          </p:nvPr>
        </p:nvSpPr>
        <p:spPr>
          <a:xfrm>
            <a:off x="2438401" y="6477000"/>
            <a:ext cx="5104667" cy="279400"/>
          </a:xfrm>
        </p:spPr>
        <p:txBody>
          <a:bodyPr/>
          <a:lstStyle/>
          <a:p>
            <a:pPr>
              <a:defRPr/>
            </a:pPr>
            <a:r>
              <a:rPr lang="en-US"/>
              <a:t>Brustein &amp; Manasevit, PLLC © 2018. All rights reserved.</a:t>
            </a:r>
            <a:endParaRPr lang="en-US" dirty="0"/>
          </a:p>
        </p:txBody>
      </p:sp>
    </p:spTree>
    <p:extLst>
      <p:ext uri="{BB962C8B-B14F-4D97-AF65-F5344CB8AC3E}">
        <p14:creationId xmlns:p14="http://schemas.microsoft.com/office/powerpoint/2010/main" val="21444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275" y="308764"/>
            <a:ext cx="9917248" cy="1331729"/>
          </a:xfrm>
        </p:spPr>
        <p:txBody>
          <a:bodyPr>
            <a:noAutofit/>
          </a:bodyPr>
          <a:lstStyle/>
          <a:p>
            <a:r>
              <a:rPr lang="en-US" sz="4000" dirty="0">
                <a:effectLst>
                  <a:outerShdw blurRad="38100" dist="38100" dir="2700000" algn="tl">
                    <a:srgbClr val="000000">
                      <a:alpha val="43137"/>
                    </a:srgbClr>
                  </a:outerShdw>
                </a:effectLst>
              </a:rPr>
              <a:t>QUICK…</a:t>
            </a:r>
            <a:r>
              <a:rPr lang="en-US" sz="4000" dirty="0"/>
              <a:t>WHERE ARE YOUR POLICIES AND PROCEDURES!?!</a:t>
            </a:r>
            <a:endParaRPr lang="en-US" sz="40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dirty="0"/>
              <a:t>Brustein &amp; Manasevit, </a:t>
            </a:r>
            <a:r>
              <a:rPr lang="en-US" dirty="0" err="1"/>
              <a:t>PLLC</a:t>
            </a:r>
            <a:r>
              <a:rPr lang="en-US" dirty="0"/>
              <a:t> © 2018. All rights reserved.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18" y="1796506"/>
            <a:ext cx="4207474" cy="2789738"/>
          </a:xfrm>
          <a:prstGeom prst="rect">
            <a:avLst/>
          </a:prstGeom>
        </p:spPr>
      </p:pic>
      <p:pic>
        <p:nvPicPr>
          <p:cNvPr id="7" name="Content Placeholder 6">
            <a:extLst>
              <a:ext uri="{FF2B5EF4-FFF2-40B4-BE49-F238E27FC236}">
                <a16:creationId xmlns:a16="http://schemas.microsoft.com/office/drawing/2014/main" id="{B14BACAD-95B3-44A6-BBDD-2DD2179386B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822274" y="1146084"/>
            <a:ext cx="2939753" cy="4734163"/>
          </a:xfrm>
          <a:prstGeom prst="rect">
            <a:avLst/>
          </a:prstGeom>
        </p:spPr>
      </p:pic>
      <p:pic>
        <p:nvPicPr>
          <p:cNvPr id="8" name="Picture 7">
            <a:extLst>
              <a:ext uri="{FF2B5EF4-FFF2-40B4-BE49-F238E27FC236}">
                <a16:creationId xmlns:a16="http://schemas.microsoft.com/office/drawing/2014/main" id="{71A6ECB8-D14E-47C8-B635-B0282A81B1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9668" y="2736944"/>
            <a:ext cx="4357332" cy="3322584"/>
          </a:xfrm>
          <a:prstGeom prst="rect">
            <a:avLst/>
          </a:prstGeom>
        </p:spPr>
      </p:pic>
      <p:pic>
        <p:nvPicPr>
          <p:cNvPr id="9" name="Content Placeholder 6">
            <a:extLst>
              <a:ext uri="{FF2B5EF4-FFF2-40B4-BE49-F238E27FC236}">
                <a16:creationId xmlns:a16="http://schemas.microsoft.com/office/drawing/2014/main" id="{9D2AC5FF-8B42-469A-B40B-C11B70FB4C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260" y="1714857"/>
            <a:ext cx="3871256" cy="2871387"/>
          </a:xfrm>
          <a:prstGeom prst="rect">
            <a:avLst/>
          </a:prstGeom>
        </p:spPr>
      </p:pic>
      <p:sp>
        <p:nvSpPr>
          <p:cNvPr id="10" name="Slide Number Placeholder 9">
            <a:extLst>
              <a:ext uri="{FF2B5EF4-FFF2-40B4-BE49-F238E27FC236}">
                <a16:creationId xmlns:a16="http://schemas.microsoft.com/office/drawing/2014/main" id="{FB1ABFA9-68CD-49F7-9F60-B7EF5E399444}"/>
              </a:ext>
            </a:extLst>
          </p:cNvPr>
          <p:cNvSpPr>
            <a:spLocks noGrp="1"/>
          </p:cNvSpPr>
          <p:nvPr>
            <p:ph type="sldNum" sz="quarter" idx="12"/>
          </p:nvPr>
        </p:nvSpPr>
        <p:spPr/>
        <p:txBody>
          <a:bodyPr/>
          <a:lstStyle/>
          <a:p>
            <a:fld id="{E31375A4-56A4-47D6-9801-1991572033F7}" type="slidenum">
              <a:rPr lang="en-US" smtClean="0"/>
              <a:t>18</a:t>
            </a:fld>
            <a:endParaRPr lang="en-US"/>
          </a:p>
        </p:txBody>
      </p:sp>
    </p:spTree>
    <p:extLst>
      <p:ext uri="{BB962C8B-B14F-4D97-AF65-F5344CB8AC3E}">
        <p14:creationId xmlns:p14="http://schemas.microsoft.com/office/powerpoint/2010/main" val="8583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toward Best Practice</a:t>
            </a:r>
          </a:p>
        </p:txBody>
      </p:sp>
      <p:sp>
        <p:nvSpPr>
          <p:cNvPr id="5" name="Footer Placeholder 4"/>
          <p:cNvSpPr>
            <a:spLocks noGrp="1"/>
          </p:cNvSpPr>
          <p:nvPr>
            <p:ph type="ftr" sz="quarter" idx="11"/>
          </p:nvPr>
        </p:nvSpPr>
        <p:spPr>
          <a:xfrm>
            <a:off x="895350" y="6394450"/>
            <a:ext cx="6533253" cy="354693"/>
          </a:xfrm>
        </p:spPr>
        <p:txBody>
          <a:bodyPr/>
          <a:lstStyle/>
          <a:p>
            <a:pPr>
              <a:defRPr/>
            </a:pPr>
            <a:r>
              <a:rPr lang="en-US" sz="1600" dirty="0"/>
              <a:t>Brustein &amp; Manasevit, </a:t>
            </a:r>
            <a:r>
              <a:rPr lang="en-US" sz="1600" dirty="0" err="1"/>
              <a:t>PLLC</a:t>
            </a:r>
            <a:r>
              <a:rPr lang="en-US" sz="1600" dirty="0"/>
              <a:t> © 2018. All rights reserved.</a:t>
            </a:r>
          </a:p>
        </p:txBody>
      </p:sp>
      <p:pic>
        <p:nvPicPr>
          <p:cNvPr id="6" name="Picture 5">
            <a:extLst>
              <a:ext uri="{FF2B5EF4-FFF2-40B4-BE49-F238E27FC236}">
                <a16:creationId xmlns:a16="http://schemas.microsoft.com/office/drawing/2014/main" id="{1EE88DD3-2546-47E1-87F3-96C02C997489}"/>
              </a:ext>
            </a:extLst>
          </p:cNvPr>
          <p:cNvPicPr>
            <a:picLocks noChangeAspect="1"/>
          </p:cNvPicPr>
          <p:nvPr/>
        </p:nvPicPr>
        <p:blipFill>
          <a:blip r:embed="rId3"/>
          <a:stretch>
            <a:fillRect/>
          </a:stretch>
        </p:blipFill>
        <p:spPr>
          <a:xfrm>
            <a:off x="8324851" y="844551"/>
            <a:ext cx="2300841" cy="3267683"/>
          </a:xfrm>
          <a:prstGeom prst="rect">
            <a:avLst/>
          </a:prstGeom>
        </p:spPr>
      </p:pic>
    </p:spTree>
    <p:extLst>
      <p:ext uri="{BB962C8B-B14F-4D97-AF65-F5344CB8AC3E}">
        <p14:creationId xmlns:p14="http://schemas.microsoft.com/office/powerpoint/2010/main" val="385598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89C5-DD7F-49FA-8748-89F2BD5C273C}"/>
              </a:ext>
            </a:extLst>
          </p:cNvPr>
          <p:cNvSpPr>
            <a:spLocks noGrp="1"/>
          </p:cNvSpPr>
          <p:nvPr>
            <p:ph type="title"/>
          </p:nvPr>
        </p:nvSpPr>
        <p:spPr>
          <a:xfrm>
            <a:off x="155331" y="328246"/>
            <a:ext cx="2737338" cy="665285"/>
          </a:xfrm>
        </p:spPr>
        <p:txBody>
          <a:bodyPr/>
          <a:lstStyle/>
          <a:p>
            <a:r>
              <a:rPr lang="en-US" dirty="0"/>
              <a:t>In the News</a:t>
            </a:r>
          </a:p>
        </p:txBody>
      </p:sp>
      <p:sp>
        <p:nvSpPr>
          <p:cNvPr id="4" name="Footer Placeholder 3">
            <a:extLst>
              <a:ext uri="{FF2B5EF4-FFF2-40B4-BE49-F238E27FC236}">
                <a16:creationId xmlns:a16="http://schemas.microsoft.com/office/drawing/2014/main" id="{8E23BD80-849C-4ECB-97EA-C299518B4A48}"/>
              </a:ext>
            </a:extLst>
          </p:cNvPr>
          <p:cNvSpPr>
            <a:spLocks noGrp="1"/>
          </p:cNvSpPr>
          <p:nvPr>
            <p:ph type="ftr" sz="quarter" idx="11"/>
          </p:nvPr>
        </p:nvSpPr>
        <p:spPr/>
        <p:txBody>
          <a:bodyPr/>
          <a:lstStyle/>
          <a:p>
            <a:r>
              <a:rPr lang="en-US"/>
              <a:t>Brustein &amp; Manasevit, PLLC © 2018. All rights reserved.</a:t>
            </a:r>
            <a:endParaRPr lang="en-US" dirty="0"/>
          </a:p>
        </p:txBody>
      </p:sp>
      <p:sp>
        <p:nvSpPr>
          <p:cNvPr id="5" name="Slide Number Placeholder 4">
            <a:extLst>
              <a:ext uri="{FF2B5EF4-FFF2-40B4-BE49-F238E27FC236}">
                <a16:creationId xmlns:a16="http://schemas.microsoft.com/office/drawing/2014/main" id="{8C5B1CF2-DB02-4EAC-AEB3-6201224197CC}"/>
              </a:ext>
            </a:extLst>
          </p:cNvPr>
          <p:cNvSpPr>
            <a:spLocks noGrp="1"/>
          </p:cNvSpPr>
          <p:nvPr>
            <p:ph type="sldNum" sz="quarter" idx="12"/>
          </p:nvPr>
        </p:nvSpPr>
        <p:spPr/>
        <p:txBody>
          <a:bodyPr/>
          <a:lstStyle/>
          <a:p>
            <a:fld id="{E31375A4-56A4-47D6-9801-1991572033F7}" type="slidenum">
              <a:rPr lang="en-US" smtClean="0"/>
              <a:t>2</a:t>
            </a:fld>
            <a:endParaRPr lang="en-US"/>
          </a:p>
        </p:txBody>
      </p:sp>
      <p:pic>
        <p:nvPicPr>
          <p:cNvPr id="3" name="Picture 2">
            <a:extLst>
              <a:ext uri="{FF2B5EF4-FFF2-40B4-BE49-F238E27FC236}">
                <a16:creationId xmlns:a16="http://schemas.microsoft.com/office/drawing/2014/main" id="{1E4D297F-8065-49BC-88FA-2FC9E4EC3594}"/>
              </a:ext>
            </a:extLst>
          </p:cNvPr>
          <p:cNvPicPr>
            <a:picLocks noChangeAspect="1"/>
          </p:cNvPicPr>
          <p:nvPr/>
        </p:nvPicPr>
        <p:blipFill rotWithShape="1">
          <a:blip r:embed="rId3"/>
          <a:srcRect l="32596" t="18462" r="13390" b="12564"/>
          <a:stretch/>
        </p:blipFill>
        <p:spPr>
          <a:xfrm>
            <a:off x="5090745" y="199636"/>
            <a:ext cx="6585439" cy="4730262"/>
          </a:xfrm>
          <a:prstGeom prst="rect">
            <a:avLst/>
          </a:prstGeom>
        </p:spPr>
      </p:pic>
      <p:pic>
        <p:nvPicPr>
          <p:cNvPr id="6" name="Picture 5">
            <a:extLst>
              <a:ext uri="{FF2B5EF4-FFF2-40B4-BE49-F238E27FC236}">
                <a16:creationId xmlns:a16="http://schemas.microsoft.com/office/drawing/2014/main" id="{AFE10BDC-BD0B-4702-9047-4732788593B4}"/>
              </a:ext>
            </a:extLst>
          </p:cNvPr>
          <p:cNvPicPr>
            <a:picLocks noChangeAspect="1"/>
          </p:cNvPicPr>
          <p:nvPr/>
        </p:nvPicPr>
        <p:blipFill rotWithShape="1">
          <a:blip r:embed="rId4"/>
          <a:srcRect l="32523" t="20000" r="18366" b="10000"/>
          <a:stretch/>
        </p:blipFill>
        <p:spPr>
          <a:xfrm>
            <a:off x="342900" y="1090246"/>
            <a:ext cx="5987562" cy="4800600"/>
          </a:xfrm>
          <a:prstGeom prst="rect">
            <a:avLst/>
          </a:prstGeom>
        </p:spPr>
      </p:pic>
      <p:pic>
        <p:nvPicPr>
          <p:cNvPr id="8" name="Picture 7">
            <a:extLst>
              <a:ext uri="{FF2B5EF4-FFF2-40B4-BE49-F238E27FC236}">
                <a16:creationId xmlns:a16="http://schemas.microsoft.com/office/drawing/2014/main" id="{9B96D57A-8C0B-4D09-924F-E2CE580A9559}"/>
              </a:ext>
            </a:extLst>
          </p:cNvPr>
          <p:cNvPicPr>
            <a:picLocks noChangeAspect="1"/>
          </p:cNvPicPr>
          <p:nvPr/>
        </p:nvPicPr>
        <p:blipFill rotWithShape="1">
          <a:blip r:embed="rId5"/>
          <a:srcRect l="6179" t="9781" r="19581" b="4609"/>
          <a:stretch/>
        </p:blipFill>
        <p:spPr>
          <a:xfrm>
            <a:off x="4141177" y="2115706"/>
            <a:ext cx="6055104" cy="4364116"/>
          </a:xfrm>
          <a:prstGeom prst="rect">
            <a:avLst/>
          </a:prstGeom>
        </p:spPr>
      </p:pic>
      <p:pic>
        <p:nvPicPr>
          <p:cNvPr id="9" name="Content Placeholder 9">
            <a:extLst>
              <a:ext uri="{FF2B5EF4-FFF2-40B4-BE49-F238E27FC236}">
                <a16:creationId xmlns:a16="http://schemas.microsoft.com/office/drawing/2014/main" id="{77A1FFE8-CD5F-4237-8255-CD9E3504FA70}"/>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l="4985" t="14060" r="6084" b="4745"/>
          <a:stretch/>
        </p:blipFill>
        <p:spPr>
          <a:xfrm>
            <a:off x="5090745" y="828755"/>
            <a:ext cx="6234839" cy="4284460"/>
          </a:xfrm>
        </p:spPr>
      </p:pic>
      <p:pic>
        <p:nvPicPr>
          <p:cNvPr id="10" name="Content Placeholder 6">
            <a:extLst>
              <a:ext uri="{FF2B5EF4-FFF2-40B4-BE49-F238E27FC236}">
                <a16:creationId xmlns:a16="http://schemas.microsoft.com/office/drawing/2014/main" id="{8CE9BC36-B346-40E6-AFD4-863297D678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967154"/>
            <a:ext cx="6234840" cy="4272155"/>
          </a:xfrm>
          <a:prstGeom prst="rect">
            <a:avLst/>
          </a:prstGeom>
        </p:spPr>
      </p:pic>
      <p:pic>
        <p:nvPicPr>
          <p:cNvPr id="11" name="Picture 10">
            <a:extLst>
              <a:ext uri="{FF2B5EF4-FFF2-40B4-BE49-F238E27FC236}">
                <a16:creationId xmlns:a16="http://schemas.microsoft.com/office/drawing/2014/main" id="{3431B9E4-48B1-4965-B77D-A71D7850FBCE}"/>
              </a:ext>
            </a:extLst>
          </p:cNvPr>
          <p:cNvPicPr>
            <a:picLocks noChangeAspect="1"/>
          </p:cNvPicPr>
          <p:nvPr/>
        </p:nvPicPr>
        <p:blipFill rotWithShape="1">
          <a:blip r:embed="rId8"/>
          <a:srcRect l="19136" t="9950" r="35679" b="4321"/>
          <a:stretch/>
        </p:blipFill>
        <p:spPr>
          <a:xfrm>
            <a:off x="3117420" y="199636"/>
            <a:ext cx="6176868" cy="4377064"/>
          </a:xfrm>
          <a:prstGeom prst="rect">
            <a:avLst/>
          </a:prstGeom>
        </p:spPr>
      </p:pic>
      <p:pic>
        <p:nvPicPr>
          <p:cNvPr id="12" name="Picture 11">
            <a:extLst>
              <a:ext uri="{FF2B5EF4-FFF2-40B4-BE49-F238E27FC236}">
                <a16:creationId xmlns:a16="http://schemas.microsoft.com/office/drawing/2014/main" id="{5DDE8096-1E4D-42F3-A0CF-046F43652A9C}"/>
              </a:ext>
            </a:extLst>
          </p:cNvPr>
          <p:cNvPicPr>
            <a:picLocks noChangeAspect="1"/>
          </p:cNvPicPr>
          <p:nvPr/>
        </p:nvPicPr>
        <p:blipFill rotWithShape="1">
          <a:blip r:embed="rId9"/>
          <a:srcRect l="26789" t="10543" r="40323" b="4716"/>
          <a:stretch/>
        </p:blipFill>
        <p:spPr>
          <a:xfrm>
            <a:off x="7143171" y="1099038"/>
            <a:ext cx="4841631" cy="5548630"/>
          </a:xfrm>
          <a:prstGeom prst="rect">
            <a:avLst/>
          </a:prstGeom>
        </p:spPr>
      </p:pic>
    </p:spTree>
    <p:extLst>
      <p:ext uri="{BB962C8B-B14F-4D97-AF65-F5344CB8AC3E}">
        <p14:creationId xmlns:p14="http://schemas.microsoft.com/office/powerpoint/2010/main" val="344306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anim calcmode="lin" valueType="num">
                                      <p:cBhvr>
                                        <p:cTn id="15" dur="750" fill="hold"/>
                                        <p:tgtEl>
                                          <p:spTgt spid="8"/>
                                        </p:tgtEl>
                                        <p:attrNameLst>
                                          <p:attrName>ppt_w</p:attrName>
                                        </p:attrNameLst>
                                      </p:cBhvr>
                                      <p:tavLst>
                                        <p:tav tm="0" fmla="#ppt_w*sin(2.5*pi*$)">
                                          <p:val>
                                            <p:fltVal val="0"/>
                                          </p:val>
                                        </p:tav>
                                        <p:tav tm="100000">
                                          <p:val>
                                            <p:fltVal val="1"/>
                                          </p:val>
                                        </p:tav>
                                      </p:tavLst>
                                    </p:anim>
                                    <p:anim calcmode="lin" valueType="num">
                                      <p:cBhvr>
                                        <p:cTn id="16" dur="75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Start?</a:t>
            </a:r>
          </a:p>
        </p:txBody>
      </p:sp>
      <p:sp>
        <p:nvSpPr>
          <p:cNvPr id="3" name="Content Placeholder 2"/>
          <p:cNvSpPr>
            <a:spLocks noGrp="1"/>
          </p:cNvSpPr>
          <p:nvPr>
            <p:ph idx="1"/>
          </p:nvPr>
        </p:nvSpPr>
        <p:spPr/>
        <p:txBody>
          <a:bodyPr>
            <a:noAutofit/>
          </a:bodyPr>
          <a:lstStyle/>
          <a:p>
            <a:pPr>
              <a:spcBef>
                <a:spcPts val="0"/>
              </a:spcBef>
            </a:pPr>
            <a:r>
              <a:rPr lang="en-US" sz="2800" dirty="0"/>
              <a:t>Determine goal </a:t>
            </a:r>
          </a:p>
          <a:p>
            <a:pPr lvl="1">
              <a:spcBef>
                <a:spcPts val="0"/>
              </a:spcBef>
            </a:pPr>
            <a:r>
              <a:rPr lang="en-US" sz="2800" dirty="0"/>
              <a:t>Internal for your own organization?</a:t>
            </a:r>
          </a:p>
          <a:p>
            <a:pPr lvl="1">
              <a:spcBef>
                <a:spcPts val="0"/>
              </a:spcBef>
            </a:pPr>
            <a:r>
              <a:rPr lang="en-US" sz="2800" dirty="0"/>
              <a:t>Grant specific or cross cutting? </a:t>
            </a:r>
          </a:p>
          <a:p>
            <a:pPr>
              <a:spcBef>
                <a:spcPts val="0"/>
              </a:spcBef>
            </a:pPr>
            <a:r>
              <a:rPr lang="en-US" sz="2800" dirty="0"/>
              <a:t>Create a team – include both fiscal and programmatic personnel (very important)</a:t>
            </a:r>
          </a:p>
          <a:p>
            <a:pPr>
              <a:spcBef>
                <a:spcPts val="0"/>
              </a:spcBef>
            </a:pPr>
            <a:r>
              <a:rPr lang="en-US" sz="2800" dirty="0"/>
              <a:t>Create a table of contents</a:t>
            </a:r>
          </a:p>
          <a:p>
            <a:pPr>
              <a:spcBef>
                <a:spcPts val="0"/>
              </a:spcBef>
            </a:pPr>
            <a:r>
              <a:rPr lang="en-US" sz="2800" dirty="0"/>
              <a:t>Assign subjects </a:t>
            </a:r>
          </a:p>
          <a:p>
            <a:pPr>
              <a:spcBef>
                <a:spcPts val="0"/>
              </a:spcBef>
            </a:pPr>
            <a:r>
              <a:rPr lang="en-US" sz="2800" dirty="0"/>
              <a:t>Create timeline for completion  </a:t>
            </a:r>
          </a:p>
        </p:txBody>
      </p:sp>
      <p:sp>
        <p:nvSpPr>
          <p:cNvPr id="4" name="Footer Placeholder 3"/>
          <p:cNvSpPr>
            <a:spLocks noGrp="1"/>
          </p:cNvSpPr>
          <p:nvPr>
            <p:ph type="ftr" sz="quarter" idx="11"/>
          </p:nvPr>
        </p:nvSpPr>
        <p:spPr/>
        <p:txBody>
          <a:bodyPr/>
          <a:lstStyle/>
          <a:p>
            <a:pPr>
              <a:defRPr/>
            </a:pPr>
            <a:r>
              <a:rPr lang="en-US"/>
              <a:t>Brustein &amp; Manasevit, PLLC © 2018. All rights reserved.</a:t>
            </a:r>
            <a:endParaRPr lang="en-US" dirty="0"/>
          </a:p>
        </p:txBody>
      </p:sp>
    </p:spTree>
    <p:extLst>
      <p:ext uri="{BB962C8B-B14F-4D97-AF65-F5344CB8AC3E}">
        <p14:creationId xmlns:p14="http://schemas.microsoft.com/office/powerpoint/2010/main" val="318091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04217" y="6368799"/>
            <a:ext cx="3617103" cy="365125"/>
          </a:xfrm>
        </p:spPr>
        <p:txBody>
          <a:bodyPr/>
          <a:lstStyle/>
          <a:p>
            <a:r>
              <a:rPr lang="en-US" dirty="0"/>
              <a:t>Brustein &amp; Manasevit, </a:t>
            </a:r>
            <a:r>
              <a:rPr lang="en-US" dirty="0" err="1"/>
              <a:t>PLLC</a:t>
            </a:r>
            <a:r>
              <a:rPr lang="en-US" dirty="0"/>
              <a:t> © 2018. All rights reserved.</a:t>
            </a:r>
          </a:p>
        </p:txBody>
      </p:sp>
      <p:sp>
        <p:nvSpPr>
          <p:cNvPr id="2" name="Title 1"/>
          <p:cNvSpPr>
            <a:spLocks noGrp="1"/>
          </p:cNvSpPr>
          <p:nvPr>
            <p:ph type="title" idx="4294967295"/>
          </p:nvPr>
        </p:nvSpPr>
        <p:spPr>
          <a:xfrm>
            <a:off x="703384" y="124076"/>
            <a:ext cx="10506808" cy="923186"/>
          </a:xfrm>
        </p:spPr>
        <p:txBody>
          <a:bodyPr/>
          <a:lstStyle/>
          <a:p>
            <a:r>
              <a:rPr lang="en-US" dirty="0"/>
              <a:t>Policy and Procedures Suggested Sections</a:t>
            </a:r>
          </a:p>
        </p:txBody>
      </p:sp>
      <p:sp>
        <p:nvSpPr>
          <p:cNvPr id="3" name="Content Placeholder 2"/>
          <p:cNvSpPr>
            <a:spLocks noGrp="1"/>
          </p:cNvSpPr>
          <p:nvPr>
            <p:ph idx="4294967295"/>
          </p:nvPr>
        </p:nvSpPr>
        <p:spPr>
          <a:xfrm>
            <a:off x="4845132" y="1339850"/>
            <a:ext cx="6365060" cy="5079612"/>
          </a:xfrm>
        </p:spPr>
        <p:txBody>
          <a:bodyPr>
            <a:normAutofit/>
          </a:bodyPr>
          <a:lstStyle/>
          <a:p>
            <a:pPr>
              <a:lnSpc>
                <a:spcPct val="110000"/>
              </a:lnSpc>
              <a:spcBef>
                <a:spcPts val="0"/>
              </a:spcBef>
            </a:pPr>
            <a:r>
              <a:rPr lang="en-US" sz="2400" dirty="0"/>
              <a:t>Organization, Structure and Function</a:t>
            </a:r>
          </a:p>
          <a:p>
            <a:pPr>
              <a:lnSpc>
                <a:spcPct val="110000"/>
              </a:lnSpc>
              <a:spcBef>
                <a:spcPts val="0"/>
              </a:spcBef>
            </a:pPr>
            <a:r>
              <a:rPr lang="en-US" sz="2400" dirty="0"/>
              <a:t>Grant Application Process</a:t>
            </a:r>
          </a:p>
          <a:p>
            <a:pPr>
              <a:lnSpc>
                <a:spcPct val="110000"/>
              </a:lnSpc>
              <a:spcBef>
                <a:spcPts val="0"/>
              </a:spcBef>
            </a:pPr>
            <a:r>
              <a:rPr lang="en-US" sz="2400" dirty="0"/>
              <a:t>Financial Management System</a:t>
            </a:r>
          </a:p>
          <a:p>
            <a:pPr>
              <a:lnSpc>
                <a:spcPct val="110000"/>
              </a:lnSpc>
              <a:spcBef>
                <a:spcPts val="0"/>
              </a:spcBef>
            </a:pPr>
            <a:r>
              <a:rPr lang="en-US" sz="2400" dirty="0"/>
              <a:t>Allowability</a:t>
            </a:r>
          </a:p>
          <a:p>
            <a:pPr lvl="1">
              <a:lnSpc>
                <a:spcPct val="110000"/>
              </a:lnSpc>
              <a:spcBef>
                <a:spcPts val="0"/>
              </a:spcBef>
            </a:pPr>
            <a:r>
              <a:rPr lang="en-US" sz="2200" dirty="0"/>
              <a:t>Specific Items of Cost (Time and Effort, Travel)</a:t>
            </a:r>
          </a:p>
          <a:p>
            <a:pPr>
              <a:lnSpc>
                <a:spcPct val="110000"/>
              </a:lnSpc>
              <a:spcBef>
                <a:spcPts val="0"/>
              </a:spcBef>
            </a:pPr>
            <a:r>
              <a:rPr lang="en-US" sz="2400" dirty="0"/>
              <a:t>Procurement</a:t>
            </a:r>
          </a:p>
          <a:p>
            <a:pPr>
              <a:lnSpc>
                <a:spcPct val="110000"/>
              </a:lnSpc>
              <a:spcBef>
                <a:spcPts val="0"/>
              </a:spcBef>
            </a:pPr>
            <a:r>
              <a:rPr lang="en-US" sz="2400" dirty="0"/>
              <a:t>Inventory/Property Management</a:t>
            </a:r>
          </a:p>
          <a:p>
            <a:pPr>
              <a:lnSpc>
                <a:spcPct val="110000"/>
              </a:lnSpc>
              <a:spcBef>
                <a:spcPts val="0"/>
              </a:spcBef>
            </a:pPr>
            <a:r>
              <a:rPr lang="en-US" sz="2400" dirty="0"/>
              <a:t>Record Keeping/Record Retention</a:t>
            </a:r>
          </a:p>
          <a:p>
            <a:pPr>
              <a:lnSpc>
                <a:spcPct val="110000"/>
              </a:lnSpc>
              <a:spcBef>
                <a:spcPts val="0"/>
              </a:spcBef>
            </a:pPr>
            <a:r>
              <a:rPr lang="en-US" sz="2400" dirty="0"/>
              <a:t>Monitoring and Audit Resolution</a:t>
            </a:r>
          </a:p>
          <a:p>
            <a:pPr>
              <a:lnSpc>
                <a:spcPct val="110000"/>
              </a:lnSpc>
              <a:spcBef>
                <a:spcPts val="0"/>
              </a:spcBef>
            </a:pPr>
            <a:r>
              <a:rPr lang="en-US" sz="2400" dirty="0"/>
              <a:t>Programmatic Requirements</a:t>
            </a:r>
          </a:p>
          <a:p>
            <a:pPr>
              <a:lnSpc>
                <a:spcPct val="110000"/>
              </a:lnSpc>
              <a:spcBef>
                <a:spcPts val="0"/>
              </a:spcBef>
            </a:pPr>
            <a:r>
              <a:rPr lang="en-US" sz="2400" dirty="0"/>
              <a:t>Notice of Nondiscrimination and Grievance Procedures</a:t>
            </a:r>
          </a:p>
        </p:txBody>
      </p:sp>
      <p:sp>
        <p:nvSpPr>
          <p:cNvPr id="6" name="Slide Number Placeholder 5">
            <a:extLst>
              <a:ext uri="{FF2B5EF4-FFF2-40B4-BE49-F238E27FC236}">
                <a16:creationId xmlns:a16="http://schemas.microsoft.com/office/drawing/2014/main" id="{BA71B181-7A86-4E98-AC93-073B78AD6719}"/>
              </a:ext>
            </a:extLst>
          </p:cNvPr>
          <p:cNvSpPr>
            <a:spLocks noGrp="1"/>
          </p:cNvSpPr>
          <p:nvPr>
            <p:ph type="sldNum" sz="quarter" idx="12"/>
          </p:nvPr>
        </p:nvSpPr>
        <p:spPr/>
        <p:txBody>
          <a:bodyPr/>
          <a:lstStyle/>
          <a:p>
            <a:fld id="{E31375A4-56A4-47D6-9801-1991572033F7}" type="slidenum">
              <a:rPr lang="en-US" smtClean="0"/>
              <a:t>21</a:t>
            </a:fld>
            <a:endParaRPr lang="en-US"/>
          </a:p>
        </p:txBody>
      </p:sp>
      <p:pic>
        <p:nvPicPr>
          <p:cNvPr id="8" name="Picture 7">
            <a:extLst>
              <a:ext uri="{FF2B5EF4-FFF2-40B4-BE49-F238E27FC236}">
                <a16:creationId xmlns:a16="http://schemas.microsoft.com/office/drawing/2014/main" id="{3C51F798-D037-47E4-86E3-C151FD77CE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9833" y="1404706"/>
            <a:ext cx="3837214" cy="3069771"/>
          </a:xfrm>
          <a:prstGeom prst="rect">
            <a:avLst/>
          </a:prstGeom>
        </p:spPr>
      </p:pic>
    </p:spTree>
    <p:extLst>
      <p:ext uri="{BB962C8B-B14F-4D97-AF65-F5344CB8AC3E}">
        <p14:creationId xmlns:p14="http://schemas.microsoft.com/office/powerpoint/2010/main" val="38328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dirty="0"/>
              <a:t>Where to Start?</a:t>
            </a:r>
          </a:p>
        </p:txBody>
      </p:sp>
      <p:sp>
        <p:nvSpPr>
          <p:cNvPr id="30723" name="Content Placeholder 2"/>
          <p:cNvSpPr>
            <a:spLocks noGrp="1"/>
          </p:cNvSpPr>
          <p:nvPr>
            <p:ph idx="1"/>
          </p:nvPr>
        </p:nvSpPr>
        <p:spPr/>
        <p:txBody>
          <a:bodyPr>
            <a:normAutofit/>
          </a:bodyPr>
          <a:lstStyle/>
          <a:p>
            <a:r>
              <a:rPr lang="en-US" altLang="en-US" sz="3200" dirty="0"/>
              <a:t>Review &amp; collect existing documentation</a:t>
            </a:r>
          </a:p>
          <a:p>
            <a:pPr lvl="1"/>
            <a:r>
              <a:rPr lang="en-US" altLang="en-US" sz="2800" dirty="0"/>
              <a:t>Policies &amp; procedures from different offices and websites</a:t>
            </a:r>
          </a:p>
          <a:p>
            <a:pPr lvl="1"/>
            <a:r>
              <a:rPr lang="en-US" altLang="en-US" sz="2800" dirty="0"/>
              <a:t>Memos</a:t>
            </a:r>
          </a:p>
          <a:p>
            <a:pPr lvl="1"/>
            <a:r>
              <a:rPr lang="en-US" altLang="en-US" sz="2800" dirty="0"/>
              <a:t>Emails</a:t>
            </a:r>
          </a:p>
          <a:p>
            <a:pPr lvl="1"/>
            <a:r>
              <a:rPr lang="en-US" altLang="en-US" sz="2800" dirty="0"/>
              <a:t>Forms </a:t>
            </a:r>
          </a:p>
          <a:p>
            <a:pPr lvl="1"/>
            <a:r>
              <a:rPr lang="en-US" altLang="en-US" sz="2800" dirty="0"/>
              <a:t>Job descriptions</a:t>
            </a:r>
          </a:p>
          <a:p>
            <a:r>
              <a:rPr lang="en-US" altLang="en-US" sz="3200" dirty="0"/>
              <a:t>Directly from the source – the staff member(s)</a:t>
            </a:r>
          </a:p>
        </p:txBody>
      </p:sp>
      <p:sp>
        <p:nvSpPr>
          <p:cNvPr id="2" name="Footer Placeholder 1"/>
          <p:cNvSpPr>
            <a:spLocks noGrp="1"/>
          </p:cNvSpPr>
          <p:nvPr>
            <p:ph type="ftr" sz="quarter" idx="11"/>
          </p:nvPr>
        </p:nvSpPr>
        <p:spPr/>
        <p:txBody>
          <a:bodyPr/>
          <a:lstStyle/>
          <a:p>
            <a:pPr>
              <a:defRPr/>
            </a:pPr>
            <a:r>
              <a:rPr lang="en-US"/>
              <a:t>Brustein &amp; Manasevit, PLLC © 2018. All rights reserved.</a:t>
            </a:r>
            <a:endParaRPr lang="en-US" dirty="0"/>
          </a:p>
        </p:txBody>
      </p:sp>
    </p:spTree>
    <p:extLst>
      <p:ext uri="{BB962C8B-B14F-4D97-AF65-F5344CB8AC3E}">
        <p14:creationId xmlns:p14="http://schemas.microsoft.com/office/powerpoint/2010/main" val="369598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0CCAD6-730C-4C1D-BA89-CE3CBB46A859}"/>
              </a:ext>
            </a:extLst>
          </p:cNvPr>
          <p:cNvSpPr>
            <a:spLocks noGrp="1"/>
          </p:cNvSpPr>
          <p:nvPr>
            <p:ph type="title"/>
          </p:nvPr>
        </p:nvSpPr>
        <p:spPr/>
        <p:txBody>
          <a:bodyPr/>
          <a:lstStyle/>
          <a:p>
            <a:endParaRPr lang="en-US"/>
          </a:p>
        </p:txBody>
      </p:sp>
      <p:sp>
        <p:nvSpPr>
          <p:cNvPr id="32771" name="Content Placeholder 2"/>
          <p:cNvSpPr>
            <a:spLocks noGrp="1"/>
          </p:cNvSpPr>
          <p:nvPr>
            <p:ph idx="1"/>
          </p:nvPr>
        </p:nvSpPr>
        <p:spPr/>
        <p:txBody>
          <a:bodyPr>
            <a:normAutofit/>
          </a:bodyPr>
          <a:lstStyle/>
          <a:p>
            <a:pPr eaLnBrk="1" hangingPunct="1"/>
            <a:r>
              <a:rPr lang="en-US" altLang="en-US" sz="2800" dirty="0"/>
              <a:t>Who should be involved?</a:t>
            </a:r>
          </a:p>
          <a:p>
            <a:pPr lvl="1" eaLnBrk="1" hangingPunct="1"/>
            <a:r>
              <a:rPr lang="en-US" altLang="en-US" sz="2400" dirty="0"/>
              <a:t>Fiscal AND program staff</a:t>
            </a:r>
          </a:p>
          <a:p>
            <a:pPr marL="457200" lvl="1" indent="0">
              <a:buNone/>
            </a:pPr>
            <a:endParaRPr lang="en-US" altLang="en-US" sz="2400" dirty="0"/>
          </a:p>
          <a:p>
            <a:pPr marL="457200" lvl="1" indent="0">
              <a:buNone/>
            </a:pPr>
            <a:endParaRPr lang="en-US" altLang="en-US" sz="2400" dirty="0"/>
          </a:p>
          <a:p>
            <a:pPr eaLnBrk="1" hangingPunct="1"/>
            <a:r>
              <a:rPr lang="en-US" altLang="en-US" sz="2600" dirty="0"/>
              <a:t>Use team approach to capture entire grant process  </a:t>
            </a:r>
          </a:p>
          <a:p>
            <a:pPr lvl="1" eaLnBrk="1" hangingPunct="1"/>
            <a:r>
              <a:rPr lang="en-US" altLang="en-US" sz="2600" dirty="0"/>
              <a:t>Everyone involved should sit in the same room to review grant activities, decision making, job responsibilities, etc.</a:t>
            </a:r>
          </a:p>
        </p:txBody>
      </p:sp>
      <p:sp>
        <p:nvSpPr>
          <p:cNvPr id="2" name="Footer Placeholder 1"/>
          <p:cNvSpPr>
            <a:spLocks noGrp="1"/>
          </p:cNvSpPr>
          <p:nvPr>
            <p:ph type="ftr" sz="quarter" idx="11"/>
          </p:nvPr>
        </p:nvSpPr>
        <p:spPr/>
        <p:txBody>
          <a:bodyPr/>
          <a:lstStyle/>
          <a:p>
            <a:pPr>
              <a:defRPr/>
            </a:pPr>
            <a:r>
              <a:rPr lang="en-US"/>
              <a:t>Brustein &amp; Manasevit, PLLC © 2018. All rights reserved.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762001"/>
            <a:ext cx="3096140" cy="2322105"/>
          </a:xfrm>
          <a:prstGeom prst="rect">
            <a:avLst/>
          </a:prstGeom>
        </p:spPr>
      </p:pic>
    </p:spTree>
    <p:extLst>
      <p:ext uri="{BB962C8B-B14F-4D97-AF65-F5344CB8AC3E}">
        <p14:creationId xmlns:p14="http://schemas.microsoft.com/office/powerpoint/2010/main" val="255234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0DAD32-6F23-46F3-8E07-350B36F2038F}"/>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defRPr/>
            </a:pPr>
            <a:r>
              <a:rPr lang="en-US" sz="2600" dirty="0"/>
              <a:t>How long does it take?</a:t>
            </a:r>
          </a:p>
          <a:p>
            <a:pPr marL="731520" lvl="1" indent="-457200">
              <a:defRPr/>
            </a:pPr>
            <a:r>
              <a:rPr lang="en-US" sz="2600" dirty="0"/>
              <a:t>Depends on need</a:t>
            </a:r>
          </a:p>
          <a:p>
            <a:pPr marL="731520" lvl="1" indent="-457200">
              <a:defRPr/>
            </a:pPr>
            <a:r>
              <a:rPr lang="en-US" sz="2600" dirty="0"/>
              <a:t>Review of existing policies and procedures is less time than starting from scratch</a:t>
            </a:r>
          </a:p>
          <a:p>
            <a:pPr marL="731520" lvl="1" indent="-457200">
              <a:defRPr/>
            </a:pPr>
            <a:r>
              <a:rPr lang="en-US" sz="2600" dirty="0"/>
              <a:t>Set deadlines for actions</a:t>
            </a:r>
          </a:p>
          <a:p>
            <a:pPr marL="731520" lvl="1" indent="-457200">
              <a:defRPr/>
            </a:pPr>
            <a:endParaRPr lang="en-US" sz="2600" i="1" dirty="0"/>
          </a:p>
          <a:p>
            <a:pPr marL="274320" lvl="1" indent="0">
              <a:buNone/>
              <a:defRPr/>
            </a:pPr>
            <a:r>
              <a:rPr lang="en-US" sz="2600" i="1" dirty="0"/>
              <a:t>Don’t get overwhelmed!</a:t>
            </a:r>
          </a:p>
        </p:txBody>
      </p:sp>
      <p:sp>
        <p:nvSpPr>
          <p:cNvPr id="2" name="Footer Placeholder 1"/>
          <p:cNvSpPr>
            <a:spLocks noGrp="1"/>
          </p:cNvSpPr>
          <p:nvPr>
            <p:ph type="ftr" sz="quarter" idx="11"/>
          </p:nvPr>
        </p:nvSpPr>
        <p:spPr/>
        <p:txBody>
          <a:bodyPr/>
          <a:lstStyle/>
          <a:p>
            <a:pPr>
              <a:defRPr/>
            </a:pPr>
            <a:r>
              <a:rPr lang="en-US"/>
              <a:t>Brustein &amp; Manasevit, PLLC © 2018. All rights reserved.</a:t>
            </a:r>
            <a:endParaRPr lang="en-US" dirty="0"/>
          </a:p>
        </p:txBody>
      </p:sp>
      <p:pic>
        <p:nvPicPr>
          <p:cNvPr id="3584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9697" y="3435627"/>
            <a:ext cx="2595311" cy="21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0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a:t>
            </a:r>
          </a:p>
        </p:txBody>
      </p:sp>
      <p:sp>
        <p:nvSpPr>
          <p:cNvPr id="3" name="Content Placeholder 2"/>
          <p:cNvSpPr>
            <a:spLocks noGrp="1"/>
          </p:cNvSpPr>
          <p:nvPr>
            <p:ph idx="1"/>
          </p:nvPr>
        </p:nvSpPr>
        <p:spPr/>
        <p:txBody>
          <a:bodyPr/>
          <a:lstStyle/>
          <a:p>
            <a:r>
              <a:rPr lang="en-US" sz="2800" dirty="0"/>
              <a:t>Buy-in from those who will be using the policies and procedures</a:t>
            </a:r>
          </a:p>
          <a:p>
            <a:r>
              <a:rPr lang="en-US" sz="2800" dirty="0"/>
              <a:t>Review for accuracy, completeness and compliance</a:t>
            </a:r>
          </a:p>
          <a:p>
            <a:r>
              <a:rPr lang="en-US" sz="2800" dirty="0"/>
              <a:t>Adoption by board or other governing body</a:t>
            </a:r>
          </a:p>
          <a:p>
            <a:endParaRPr lang="en-US" dirty="0"/>
          </a:p>
        </p:txBody>
      </p:sp>
      <p:sp>
        <p:nvSpPr>
          <p:cNvPr id="4" name="Footer Placeholder 3"/>
          <p:cNvSpPr>
            <a:spLocks noGrp="1"/>
          </p:cNvSpPr>
          <p:nvPr>
            <p:ph type="ftr" sz="quarter" idx="11"/>
          </p:nvPr>
        </p:nvSpPr>
        <p:spPr/>
        <p:txBody>
          <a:bodyPr/>
          <a:lstStyle/>
          <a:p>
            <a:pPr>
              <a:defRPr/>
            </a:pPr>
            <a:r>
              <a:rPr lang="en-US"/>
              <a:t>Brustein &amp; Manasevit, PLLC © 2018. All rights reserved.</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9729" y="2971801"/>
            <a:ext cx="4273550"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79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dirty="0"/>
              <a:t>Key Resources</a:t>
            </a:r>
          </a:p>
        </p:txBody>
      </p:sp>
      <p:sp>
        <p:nvSpPr>
          <p:cNvPr id="37891" name="Content Placeholder 2"/>
          <p:cNvSpPr>
            <a:spLocks noGrp="1"/>
          </p:cNvSpPr>
          <p:nvPr>
            <p:ph idx="1"/>
          </p:nvPr>
        </p:nvSpPr>
        <p:spPr/>
        <p:txBody>
          <a:bodyPr>
            <a:normAutofit/>
          </a:bodyPr>
          <a:lstStyle/>
          <a:p>
            <a:pPr eaLnBrk="1" hangingPunct="1"/>
            <a:r>
              <a:rPr lang="en-US" altLang="en-US" sz="2400" dirty="0"/>
              <a:t>Uniform Grant Guidance</a:t>
            </a:r>
          </a:p>
          <a:p>
            <a:r>
              <a:rPr lang="en-US" sz="2400" dirty="0"/>
              <a:t>Education Department General Administrative Regulations (EDGAR)</a:t>
            </a:r>
            <a:endParaRPr lang="en-US" altLang="en-US" sz="2400" dirty="0"/>
          </a:p>
          <a:p>
            <a:pPr eaLnBrk="1" hangingPunct="1"/>
            <a:r>
              <a:rPr lang="en-US" altLang="en-US" sz="2400" dirty="0"/>
              <a:t>Authorizing statute</a:t>
            </a:r>
          </a:p>
          <a:p>
            <a:pPr eaLnBrk="1" hangingPunct="1"/>
            <a:r>
              <a:rPr lang="en-US" altLang="en-US" sz="2400" dirty="0"/>
              <a:t>Program regulations</a:t>
            </a:r>
          </a:p>
          <a:p>
            <a:pPr eaLnBrk="1" hangingPunct="1"/>
            <a:r>
              <a:rPr lang="en-US" altLang="en-US" sz="2400" dirty="0"/>
              <a:t>Program guidance</a:t>
            </a:r>
          </a:p>
          <a:p>
            <a:pPr eaLnBrk="1" hangingPunct="1"/>
            <a:r>
              <a:rPr lang="en-US" altLang="en-US" sz="2400" dirty="0"/>
              <a:t>State and agency rules, regulations, policies and procedures</a:t>
            </a:r>
          </a:p>
        </p:txBody>
      </p:sp>
      <p:sp>
        <p:nvSpPr>
          <p:cNvPr id="2" name="Footer Placeholder 1"/>
          <p:cNvSpPr>
            <a:spLocks noGrp="1"/>
          </p:cNvSpPr>
          <p:nvPr>
            <p:ph type="ftr" sz="quarter" idx="11"/>
          </p:nvPr>
        </p:nvSpPr>
        <p:spPr/>
        <p:txBody>
          <a:bodyPr/>
          <a:lstStyle/>
          <a:p>
            <a:pPr>
              <a:defRPr/>
            </a:pPr>
            <a:r>
              <a:rPr lang="en-US"/>
              <a:t>Brustein &amp; Manasevit, PLLC © 2018. All rights reserved.</a:t>
            </a:r>
            <a:endParaRPr lang="en-US" dirty="0"/>
          </a:p>
        </p:txBody>
      </p:sp>
    </p:spTree>
    <p:extLst>
      <p:ext uri="{BB962C8B-B14F-4D97-AF65-F5344CB8AC3E}">
        <p14:creationId xmlns:p14="http://schemas.microsoft.com/office/powerpoint/2010/main" val="417483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0DC8F3-5897-4E01-A3A3-0D477F36E0C5}"/>
              </a:ext>
            </a:extLst>
          </p:cNvPr>
          <p:cNvSpPr>
            <a:spLocks noGrp="1"/>
          </p:cNvSpPr>
          <p:nvPr>
            <p:ph type="title"/>
          </p:nvPr>
        </p:nvSpPr>
        <p:spPr>
          <a:xfrm>
            <a:off x="1066800" y="1565829"/>
            <a:ext cx="5943600" cy="3088721"/>
          </a:xfrm>
        </p:spPr>
        <p:txBody>
          <a:bodyPr/>
          <a:lstStyle/>
          <a:p>
            <a:r>
              <a:rPr lang="en-US" dirty="0"/>
              <a:t>Hot Button Issues</a:t>
            </a:r>
          </a:p>
        </p:txBody>
      </p:sp>
      <p:sp>
        <p:nvSpPr>
          <p:cNvPr id="7" name="Text Placeholder 6">
            <a:extLst>
              <a:ext uri="{FF2B5EF4-FFF2-40B4-BE49-F238E27FC236}">
                <a16:creationId xmlns:a16="http://schemas.microsoft.com/office/drawing/2014/main" id="{8ED77823-A3CE-49C8-B430-21409239395A}"/>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227A39C4-2373-4887-8488-30AB4A63D563}"/>
              </a:ext>
            </a:extLst>
          </p:cNvPr>
          <p:cNvSpPr>
            <a:spLocks noGrp="1"/>
          </p:cNvSpPr>
          <p:nvPr>
            <p:ph type="ftr" sz="quarter" idx="4294967295"/>
          </p:nvPr>
        </p:nvSpPr>
        <p:spPr>
          <a:xfrm>
            <a:off x="0" y="6419850"/>
            <a:ext cx="5181600" cy="238125"/>
          </a:xfrm>
        </p:spPr>
        <p:txBody>
          <a:bodyPr/>
          <a:lstStyle/>
          <a:p>
            <a:r>
              <a:rPr lang="en-US"/>
              <a:t>Brustein &amp; Manasevit, PLLC © 2018. All rights reserved.</a:t>
            </a:r>
            <a:endParaRPr lang="en-US" dirty="0"/>
          </a:p>
        </p:txBody>
      </p:sp>
      <p:sp>
        <p:nvSpPr>
          <p:cNvPr id="5" name="Slide Number Placeholder 4">
            <a:extLst>
              <a:ext uri="{FF2B5EF4-FFF2-40B4-BE49-F238E27FC236}">
                <a16:creationId xmlns:a16="http://schemas.microsoft.com/office/drawing/2014/main" id="{9815E486-FD65-4BF4-B672-8370A4A8D79A}"/>
              </a:ext>
            </a:extLst>
          </p:cNvPr>
          <p:cNvSpPr>
            <a:spLocks noGrp="1"/>
          </p:cNvSpPr>
          <p:nvPr>
            <p:ph type="sldNum" sz="quarter" idx="4294967295"/>
          </p:nvPr>
        </p:nvSpPr>
        <p:spPr>
          <a:xfrm>
            <a:off x="11493500" y="6419850"/>
            <a:ext cx="698500" cy="238125"/>
          </a:xfrm>
        </p:spPr>
        <p:txBody>
          <a:bodyPr/>
          <a:lstStyle/>
          <a:p>
            <a:fld id="{E31375A4-56A4-47D6-9801-1991572033F7}" type="slidenum">
              <a:rPr lang="en-US" smtClean="0"/>
              <a:t>27</a:t>
            </a:fld>
            <a:endParaRPr lang="en-US"/>
          </a:p>
        </p:txBody>
      </p:sp>
      <p:pic>
        <p:nvPicPr>
          <p:cNvPr id="13" name="Picture 12">
            <a:extLst>
              <a:ext uri="{FF2B5EF4-FFF2-40B4-BE49-F238E27FC236}">
                <a16:creationId xmlns:a16="http://schemas.microsoft.com/office/drawing/2014/main" id="{5FEDCB45-8012-4166-B04F-B981A0018B6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80400" y="1765300"/>
            <a:ext cx="3327400" cy="3327400"/>
          </a:xfrm>
          <a:prstGeom prst="rect">
            <a:avLst/>
          </a:prstGeom>
        </p:spPr>
      </p:pic>
    </p:spTree>
    <p:extLst>
      <p:ext uri="{BB962C8B-B14F-4D97-AF65-F5344CB8AC3E}">
        <p14:creationId xmlns:p14="http://schemas.microsoft.com/office/powerpoint/2010/main" val="419142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a:t>
            </a:r>
            <a:r>
              <a:rPr lang="en-US" dirty="0" err="1"/>
              <a:t>UGG’ly</a:t>
            </a:r>
            <a:r>
              <a:rPr lang="en-US" dirty="0"/>
              <a:t> Truth about Allowability</a:t>
            </a:r>
          </a:p>
        </p:txBody>
      </p:sp>
      <p:pic>
        <p:nvPicPr>
          <p:cNvPr id="5" name="Picture 4">
            <a:extLst>
              <a:ext uri="{FF2B5EF4-FFF2-40B4-BE49-F238E27FC236}">
                <a16:creationId xmlns:a16="http://schemas.microsoft.com/office/drawing/2014/main" id="{E5EFFC1B-8455-41AC-A0FE-0FA4D78ED48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32200" y="2130979"/>
            <a:ext cx="5080000" cy="3365500"/>
          </a:xfrm>
          <a:prstGeom prst="rect">
            <a:avLst/>
          </a:prstGeom>
        </p:spPr>
      </p:pic>
    </p:spTree>
    <p:extLst>
      <p:ext uri="{BB962C8B-B14F-4D97-AF65-F5344CB8AC3E}">
        <p14:creationId xmlns:p14="http://schemas.microsoft.com/office/powerpoint/2010/main" val="39631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7FE45-32CE-4A38-9691-1CF327F0F10A}"/>
              </a:ext>
            </a:extLst>
          </p:cNvPr>
          <p:cNvSpPr>
            <a:spLocks noGrp="1"/>
          </p:cNvSpPr>
          <p:nvPr>
            <p:ph type="title"/>
          </p:nvPr>
        </p:nvSpPr>
        <p:spPr>
          <a:xfrm>
            <a:off x="1872403" y="568737"/>
            <a:ext cx="7973413" cy="651501"/>
          </a:xfrm>
        </p:spPr>
        <p:txBody>
          <a:bodyPr>
            <a:normAutofit fontScale="90000"/>
          </a:bodyPr>
          <a:lstStyle/>
          <a:p>
            <a:br>
              <a:rPr lang="en-US" dirty="0"/>
            </a:br>
            <a:r>
              <a:rPr lang="en-US" dirty="0"/>
              <a:t> </a:t>
            </a:r>
            <a:r>
              <a:rPr lang="en-US" b="1" dirty="0"/>
              <a:t>Allowability</a:t>
            </a:r>
            <a:endParaRPr lang="en-US" dirty="0"/>
          </a:p>
        </p:txBody>
      </p:sp>
      <p:sp>
        <p:nvSpPr>
          <p:cNvPr id="3" name="Content Placeholder 2">
            <a:extLst>
              <a:ext uri="{FF2B5EF4-FFF2-40B4-BE49-F238E27FC236}">
                <a16:creationId xmlns:a16="http://schemas.microsoft.com/office/drawing/2014/main" id="{0B9043BD-F196-4D02-A4E8-AE25B1C85014}"/>
              </a:ext>
            </a:extLst>
          </p:cNvPr>
          <p:cNvSpPr>
            <a:spLocks noGrp="1"/>
          </p:cNvSpPr>
          <p:nvPr>
            <p:ph idx="1"/>
          </p:nvPr>
        </p:nvSpPr>
        <p:spPr>
          <a:xfrm>
            <a:off x="2866292" y="1579328"/>
            <a:ext cx="7200240" cy="3572963"/>
          </a:xfrm>
        </p:spPr>
        <p:txBody>
          <a:bodyPr>
            <a:normAutofit/>
          </a:bodyPr>
          <a:lstStyle/>
          <a:p>
            <a:endParaRPr lang="en-US" dirty="0"/>
          </a:p>
          <a:p>
            <a:r>
              <a:rPr lang="en-US" sz="2400" dirty="0"/>
              <a:t>All costs must be </a:t>
            </a:r>
            <a:r>
              <a:rPr lang="en-US" sz="2400" i="1" u="sng" dirty="0"/>
              <a:t>necessary</a:t>
            </a:r>
            <a:r>
              <a:rPr lang="en-US" sz="2400" i="1" dirty="0"/>
              <a:t> and </a:t>
            </a:r>
            <a:r>
              <a:rPr lang="en-US" sz="2400" i="1" u="sng" dirty="0"/>
              <a:t>reasonable</a:t>
            </a:r>
            <a:r>
              <a:rPr lang="en-US" sz="2400" i="1" dirty="0"/>
              <a:t> </a:t>
            </a:r>
            <a:r>
              <a:rPr lang="en-US" sz="2400" dirty="0"/>
              <a:t>for the performance of the Federal award and be </a:t>
            </a:r>
            <a:r>
              <a:rPr lang="en-US" sz="2400" i="1" u="sng" dirty="0"/>
              <a:t>allocable</a:t>
            </a:r>
            <a:r>
              <a:rPr lang="en-US" sz="2400" dirty="0"/>
              <a:t>. UGG Section 200.403(a)</a:t>
            </a:r>
            <a:endParaRPr lang="en-US" sz="2400" i="1" dirty="0"/>
          </a:p>
        </p:txBody>
      </p:sp>
      <p:sp>
        <p:nvSpPr>
          <p:cNvPr id="4" name="Slide Number Placeholder 3">
            <a:extLst>
              <a:ext uri="{FF2B5EF4-FFF2-40B4-BE49-F238E27FC236}">
                <a16:creationId xmlns:a16="http://schemas.microsoft.com/office/drawing/2014/main" id="{12EC96DD-1173-4D21-8D87-0872171BA25D}"/>
              </a:ext>
            </a:extLst>
          </p:cNvPr>
          <p:cNvSpPr>
            <a:spLocks noGrp="1"/>
          </p:cNvSpPr>
          <p:nvPr>
            <p:ph type="sldNum" sz="quarter" idx="12"/>
          </p:nvPr>
        </p:nvSpPr>
        <p:spPr/>
        <p:txBody>
          <a:bodyPr/>
          <a:lstStyle/>
          <a:p>
            <a:fld id="{401CF334-2D5C-4859-84A6-CA7E6E43FAEB}" type="slidenum">
              <a:rPr lang="en-US" smtClean="0"/>
              <a:t>29</a:t>
            </a:fld>
            <a:endParaRPr lang="en-US"/>
          </a:p>
        </p:txBody>
      </p:sp>
      <p:pic>
        <p:nvPicPr>
          <p:cNvPr id="6" name="Picture 5">
            <a:extLst>
              <a:ext uri="{FF2B5EF4-FFF2-40B4-BE49-F238E27FC236}">
                <a16:creationId xmlns:a16="http://schemas.microsoft.com/office/drawing/2014/main" id="{0AAB3700-AE47-4CC1-AA91-BA07F43B5B7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2902" y="1579329"/>
            <a:ext cx="1958075" cy="2175638"/>
          </a:xfrm>
          <a:prstGeom prst="rect">
            <a:avLst/>
          </a:prstGeom>
        </p:spPr>
      </p:pic>
      <p:sp>
        <p:nvSpPr>
          <p:cNvPr id="7" name="Footer Placeholder 6">
            <a:extLst>
              <a:ext uri="{FF2B5EF4-FFF2-40B4-BE49-F238E27FC236}">
                <a16:creationId xmlns:a16="http://schemas.microsoft.com/office/drawing/2014/main" id="{52B68547-37F6-41E7-A8F2-683A012F4EB5}"/>
              </a:ext>
            </a:extLst>
          </p:cNvPr>
          <p:cNvSpPr>
            <a:spLocks noGrp="1"/>
          </p:cNvSpPr>
          <p:nvPr>
            <p:ph type="ftr" sz="quarter" idx="11"/>
          </p:nvPr>
        </p:nvSpPr>
        <p:spPr/>
        <p:txBody>
          <a:bodyPr/>
          <a:lstStyle/>
          <a:p>
            <a:r>
              <a:rPr lang="en-US"/>
              <a:t>Brustein &amp; Manasevit, PLLC © 2018. All rights reserved.</a:t>
            </a:r>
            <a:endParaRPr lang="en-US" dirty="0"/>
          </a:p>
        </p:txBody>
      </p:sp>
    </p:spTree>
    <p:extLst>
      <p:ext uri="{BB962C8B-B14F-4D97-AF65-F5344CB8AC3E}">
        <p14:creationId xmlns:p14="http://schemas.microsoft.com/office/powerpoint/2010/main" val="22180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a:t>
            </a:r>
          </a:p>
        </p:txBody>
      </p:sp>
      <p:sp>
        <p:nvSpPr>
          <p:cNvPr id="4" name="Text Placeholder 3">
            <a:extLst>
              <a:ext uri="{FF2B5EF4-FFF2-40B4-BE49-F238E27FC236}">
                <a16:creationId xmlns:a16="http://schemas.microsoft.com/office/drawing/2014/main" id="{26032805-EA19-49ED-A4F4-D5F75F625A8F}"/>
              </a:ext>
            </a:extLst>
          </p:cNvPr>
          <p:cNvSpPr>
            <a:spLocks noGrp="1"/>
          </p:cNvSpPr>
          <p:nvPr>
            <p:ph type="body" idx="1"/>
          </p:nvPr>
        </p:nvSpPr>
        <p:spPr>
          <a:xfrm>
            <a:off x="1066801" y="5682343"/>
            <a:ext cx="5943600" cy="410547"/>
          </a:xfrm>
        </p:spPr>
        <p:txBody>
          <a:bodyPr/>
          <a:lstStyle/>
          <a:p>
            <a:r>
              <a:rPr lang="en-US" dirty="0"/>
              <a:t>Back to Basics</a:t>
            </a:r>
          </a:p>
        </p:txBody>
      </p:sp>
      <p:pic>
        <p:nvPicPr>
          <p:cNvPr id="7" name="Picture 6">
            <a:extLst>
              <a:ext uri="{FF2B5EF4-FFF2-40B4-BE49-F238E27FC236}">
                <a16:creationId xmlns:a16="http://schemas.microsoft.com/office/drawing/2014/main" id="{9F85E3C2-91A9-418B-ACB7-A4E5539FFF9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44616" y="492370"/>
            <a:ext cx="3534925" cy="3524738"/>
          </a:xfrm>
          <a:prstGeom prst="rect">
            <a:avLst/>
          </a:prstGeom>
        </p:spPr>
      </p:pic>
    </p:spTree>
    <p:extLst>
      <p:ext uri="{BB962C8B-B14F-4D97-AF65-F5344CB8AC3E}">
        <p14:creationId xmlns:p14="http://schemas.microsoft.com/office/powerpoint/2010/main" val="405199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2CAB40-1684-454B-8E8C-04DA475A11C8}"/>
              </a:ext>
            </a:extLst>
          </p:cNvPr>
          <p:cNvSpPr>
            <a:spLocks noGrp="1"/>
          </p:cNvSpPr>
          <p:nvPr>
            <p:ph type="title"/>
          </p:nvPr>
        </p:nvSpPr>
        <p:spPr/>
        <p:txBody>
          <a:bodyPr/>
          <a:lstStyle/>
          <a:p>
            <a:r>
              <a:rPr lang="en-US" dirty="0"/>
              <a:t>Necessary</a:t>
            </a:r>
          </a:p>
        </p:txBody>
      </p:sp>
      <p:sp>
        <p:nvSpPr>
          <p:cNvPr id="5" name="Content Placeholder 4">
            <a:extLst>
              <a:ext uri="{FF2B5EF4-FFF2-40B4-BE49-F238E27FC236}">
                <a16:creationId xmlns:a16="http://schemas.microsoft.com/office/drawing/2014/main" id="{2C249B1C-8E29-49F2-932E-D025573C5FAD}"/>
              </a:ext>
            </a:extLst>
          </p:cNvPr>
          <p:cNvSpPr>
            <a:spLocks noGrp="1"/>
          </p:cNvSpPr>
          <p:nvPr>
            <p:ph idx="1"/>
          </p:nvPr>
        </p:nvSpPr>
        <p:spPr>
          <a:xfrm>
            <a:off x="1072662" y="1828800"/>
            <a:ext cx="9823938" cy="3270738"/>
          </a:xfrm>
        </p:spPr>
        <p:txBody>
          <a:bodyPr>
            <a:normAutofit/>
          </a:bodyPr>
          <a:lstStyle/>
          <a:p>
            <a:r>
              <a:rPr lang="en-US" sz="2400" dirty="0"/>
              <a:t>Is the cost included in your plan?</a:t>
            </a:r>
          </a:p>
          <a:p>
            <a:r>
              <a:rPr lang="en-US" sz="2400" dirty="0"/>
              <a:t>Is it aligned with the goals of the district/school?</a:t>
            </a:r>
          </a:p>
          <a:p>
            <a:r>
              <a:rPr lang="en-US" sz="2400" dirty="0"/>
              <a:t>Does your district/school have the capacity to use what you are purchasing?</a:t>
            </a:r>
          </a:p>
          <a:p>
            <a:r>
              <a:rPr lang="en-US" sz="2400" dirty="0"/>
              <a:t>Is the staff knowledgeable regarding the program?</a:t>
            </a:r>
          </a:p>
        </p:txBody>
      </p:sp>
      <p:sp>
        <p:nvSpPr>
          <p:cNvPr id="6" name="Footer Placeholder 5">
            <a:extLst>
              <a:ext uri="{FF2B5EF4-FFF2-40B4-BE49-F238E27FC236}">
                <a16:creationId xmlns:a16="http://schemas.microsoft.com/office/drawing/2014/main" id="{440751D8-3FBA-41D5-8B90-2C52BC330A44}"/>
              </a:ext>
            </a:extLst>
          </p:cNvPr>
          <p:cNvSpPr>
            <a:spLocks noGrp="1"/>
          </p:cNvSpPr>
          <p:nvPr>
            <p:ph type="ftr" sz="quarter" idx="11"/>
          </p:nvPr>
        </p:nvSpPr>
        <p:spPr/>
        <p:txBody>
          <a:bodyPr/>
          <a:lstStyle/>
          <a:p>
            <a:r>
              <a:rPr lang="en-US"/>
              <a:t>Brustein &amp; Manasevit, PLLC © 2018. All rights reserved.</a:t>
            </a:r>
            <a:endParaRPr lang="en-US" dirty="0"/>
          </a:p>
        </p:txBody>
      </p:sp>
      <p:sp>
        <p:nvSpPr>
          <p:cNvPr id="7" name="Slide Number Placeholder 6">
            <a:extLst>
              <a:ext uri="{FF2B5EF4-FFF2-40B4-BE49-F238E27FC236}">
                <a16:creationId xmlns:a16="http://schemas.microsoft.com/office/drawing/2014/main" id="{D8551F7D-8B0C-4827-9914-4902F627863C}"/>
              </a:ext>
            </a:extLst>
          </p:cNvPr>
          <p:cNvSpPr>
            <a:spLocks noGrp="1"/>
          </p:cNvSpPr>
          <p:nvPr>
            <p:ph type="sldNum" sz="quarter" idx="12"/>
          </p:nvPr>
        </p:nvSpPr>
        <p:spPr/>
        <p:txBody>
          <a:bodyPr/>
          <a:lstStyle/>
          <a:p>
            <a:fld id="{E31375A4-56A4-47D6-9801-1991572033F7}" type="slidenum">
              <a:rPr lang="en-US" smtClean="0"/>
              <a:t>30</a:t>
            </a:fld>
            <a:endParaRPr lang="en-US"/>
          </a:p>
        </p:txBody>
      </p:sp>
    </p:spTree>
    <p:extLst>
      <p:ext uri="{BB962C8B-B14F-4D97-AF65-F5344CB8AC3E}">
        <p14:creationId xmlns:p14="http://schemas.microsoft.com/office/powerpoint/2010/main" val="11874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Reasonable</a:t>
            </a:r>
            <a:endParaRPr lang="en-US" dirty="0">
              <a:solidFill>
                <a:srgbClr val="C00000"/>
              </a:solidFill>
            </a:endParaRPr>
          </a:p>
        </p:txBody>
      </p:sp>
      <p:sp>
        <p:nvSpPr>
          <p:cNvPr id="60419" name="Content Placeholder 2"/>
          <p:cNvSpPr>
            <a:spLocks noGrp="1"/>
          </p:cNvSpPr>
          <p:nvPr>
            <p:ph idx="1"/>
          </p:nvPr>
        </p:nvSpPr>
        <p:spPr>
          <a:xfrm>
            <a:off x="745150" y="1779373"/>
            <a:ext cx="10623066" cy="3707027"/>
          </a:xfrm>
        </p:spPr>
        <p:txBody>
          <a:bodyPr>
            <a:normAutofit/>
          </a:bodyPr>
          <a:lstStyle/>
          <a:p>
            <a:r>
              <a:rPr lang="en-US" altLang="en-US" sz="2400" dirty="0"/>
              <a:t>Did you pay a fair price? (UGG Section 200.404)</a:t>
            </a:r>
          </a:p>
          <a:p>
            <a:r>
              <a:rPr lang="en-US" altLang="en-US" sz="2400" dirty="0"/>
              <a:t>Was competitive procurement used? (UGG Section 200.319)</a:t>
            </a:r>
          </a:p>
          <a:p>
            <a:r>
              <a:rPr lang="en-US" altLang="en-US" sz="2400" dirty="0"/>
              <a:t>If sole sourced, what was the reasoning? (UGG Section 200.320(f))</a:t>
            </a:r>
          </a:p>
          <a:p>
            <a:pPr lvl="1"/>
            <a:r>
              <a:rPr lang="en-US" altLang="en-US" sz="2000" dirty="0"/>
              <a:t>Public emergency?</a:t>
            </a:r>
          </a:p>
          <a:p>
            <a:pPr lvl="1"/>
            <a:r>
              <a:rPr lang="en-US" altLang="en-US" sz="2000" dirty="0"/>
              <a:t>Permitted by USDE/SEA?</a:t>
            </a:r>
          </a:p>
          <a:p>
            <a:pPr lvl="1"/>
            <a:r>
              <a:rPr lang="en-US" altLang="en-US" sz="2000" dirty="0"/>
              <a:t>No competition?</a:t>
            </a:r>
          </a:p>
          <a:p>
            <a:pPr lvl="1"/>
            <a:r>
              <a:rPr lang="en-US" altLang="en-US" sz="2000" dirty="0"/>
              <a:t>Only vendor in the world?</a:t>
            </a:r>
          </a:p>
          <a:p>
            <a:pPr lvl="1"/>
            <a:endParaRPr lang="en-US" altLang="en-US" dirty="0"/>
          </a:p>
          <a:p>
            <a:pPr lvl="1"/>
            <a:endParaRPr lang="en-US" altLang="en-US" dirty="0"/>
          </a:p>
        </p:txBody>
      </p:sp>
      <p:sp>
        <p:nvSpPr>
          <p:cNvPr id="5" name="Slide Number Placeholder 4"/>
          <p:cNvSpPr>
            <a:spLocks noGrp="1"/>
          </p:cNvSpPr>
          <p:nvPr>
            <p:ph type="sldNum" sz="quarter" idx="12"/>
          </p:nvPr>
        </p:nvSpPr>
        <p:spPr/>
        <p:txBody>
          <a:bodyPr/>
          <a:lstStyle/>
          <a:p>
            <a:fld id="{CA8D9AD5-F248-4919-864A-CFD76CC027D6}" type="slidenum">
              <a:rPr lang="en-US" smtClean="0"/>
              <a:pPr/>
              <a:t>31</a:t>
            </a:fld>
            <a:endParaRPr lang="en-US"/>
          </a:p>
        </p:txBody>
      </p:sp>
      <p:pic>
        <p:nvPicPr>
          <p:cNvPr id="4" name="Picture 3">
            <a:extLst>
              <a:ext uri="{FF2B5EF4-FFF2-40B4-BE49-F238E27FC236}">
                <a16:creationId xmlns:a16="http://schemas.microsoft.com/office/drawing/2014/main" id="{D5B08B1B-F0A7-4291-84EF-2FD42F6166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73081" y="3764572"/>
            <a:ext cx="3407020" cy="2044212"/>
          </a:xfrm>
          <a:prstGeom prst="rect">
            <a:avLst/>
          </a:prstGeom>
        </p:spPr>
      </p:pic>
      <p:sp>
        <p:nvSpPr>
          <p:cNvPr id="6" name="Footer Placeholder 5">
            <a:extLst>
              <a:ext uri="{FF2B5EF4-FFF2-40B4-BE49-F238E27FC236}">
                <a16:creationId xmlns:a16="http://schemas.microsoft.com/office/drawing/2014/main" id="{C8523D24-CD15-403E-87E6-6F8D665F2083}"/>
              </a:ext>
            </a:extLst>
          </p:cNvPr>
          <p:cNvSpPr>
            <a:spLocks noGrp="1"/>
          </p:cNvSpPr>
          <p:nvPr>
            <p:ph type="ftr" sz="quarter" idx="11"/>
          </p:nvPr>
        </p:nvSpPr>
        <p:spPr/>
        <p:txBody>
          <a:bodyPr/>
          <a:lstStyle/>
          <a:p>
            <a:r>
              <a:rPr lang="en-US"/>
              <a:t>Brustein &amp; Manasevit, PLLC © 2018. All rights reserved.</a:t>
            </a:r>
            <a:endParaRPr lang="en-US" dirty="0"/>
          </a:p>
        </p:txBody>
      </p:sp>
    </p:spTree>
    <p:extLst>
      <p:ext uri="{BB962C8B-B14F-4D97-AF65-F5344CB8AC3E}">
        <p14:creationId xmlns:p14="http://schemas.microsoft.com/office/powerpoint/2010/main" val="143803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defRPr/>
            </a:pPr>
            <a:r>
              <a:rPr lang="en-US" dirty="0"/>
              <a:t>Allocable</a:t>
            </a:r>
            <a:endParaRPr lang="en-US" altLang="en-US" dirty="0"/>
          </a:p>
        </p:txBody>
      </p:sp>
      <p:sp>
        <p:nvSpPr>
          <p:cNvPr id="67587" name="Rectangle 3"/>
          <p:cNvSpPr>
            <a:spLocks noGrp="1" noChangeArrowheads="1"/>
          </p:cNvSpPr>
          <p:nvPr>
            <p:ph idx="1"/>
          </p:nvPr>
        </p:nvSpPr>
        <p:spPr>
          <a:xfrm>
            <a:off x="949569" y="1784838"/>
            <a:ext cx="9821008" cy="4062047"/>
          </a:xfrm>
        </p:spPr>
        <p:txBody>
          <a:bodyPr>
            <a:normAutofit/>
          </a:bodyPr>
          <a:lstStyle/>
          <a:p>
            <a:pPr marL="457200" indent="-457200"/>
            <a:r>
              <a:rPr lang="en-US" sz="2400" dirty="0"/>
              <a:t>Do you have enough time to implement the cost? (UGG Section 200.405)</a:t>
            </a:r>
          </a:p>
          <a:p>
            <a:pPr marL="457200" indent="-457200"/>
            <a:r>
              <a:rPr lang="en-US" altLang="en-US" sz="2400" dirty="0"/>
              <a:t>Is the program that bought the product using it?</a:t>
            </a:r>
          </a:p>
          <a:p>
            <a:pPr marL="457200" indent="-457200"/>
            <a:r>
              <a:rPr lang="en-US" altLang="en-US" sz="2400" dirty="0"/>
              <a:t>Is the program sharing the use of the item(s)?</a:t>
            </a:r>
          </a:p>
          <a:p>
            <a:pPr marL="777240" lvl="1" indent="-457200"/>
            <a:r>
              <a:rPr lang="en-US" altLang="en-US" sz="2400" dirty="0"/>
              <a:t>If so, how are costs being shared?</a:t>
            </a:r>
          </a:p>
          <a:p>
            <a:pPr marL="457200" indent="-457200"/>
            <a:r>
              <a:rPr lang="en-US" altLang="en-US" sz="2400" dirty="0"/>
              <a:t>How is the use being documented?</a:t>
            </a:r>
          </a:p>
          <a:p>
            <a:pPr marL="242882" lvl="1" indent="0">
              <a:buNone/>
            </a:pPr>
            <a:endParaRPr lang="en-US" altLang="en-US" sz="2600" dirty="0"/>
          </a:p>
        </p:txBody>
      </p:sp>
      <p:sp>
        <p:nvSpPr>
          <p:cNvPr id="3" name="Slide Number Placeholder 2"/>
          <p:cNvSpPr>
            <a:spLocks noGrp="1"/>
          </p:cNvSpPr>
          <p:nvPr>
            <p:ph type="sldNum" sz="quarter" idx="12"/>
          </p:nvPr>
        </p:nvSpPr>
        <p:spPr/>
        <p:txBody>
          <a:bodyPr/>
          <a:lstStyle/>
          <a:p>
            <a:fld id="{CA8D9AD5-F248-4919-864A-CFD76CC027D6}" type="slidenum">
              <a:rPr lang="en-US" smtClean="0"/>
              <a:pPr/>
              <a:t>32</a:t>
            </a:fld>
            <a:endParaRPr lang="en-US" dirty="0"/>
          </a:p>
        </p:txBody>
      </p:sp>
      <p:sp>
        <p:nvSpPr>
          <p:cNvPr id="2" name="Footer Placeholder 1">
            <a:extLst>
              <a:ext uri="{FF2B5EF4-FFF2-40B4-BE49-F238E27FC236}">
                <a16:creationId xmlns:a16="http://schemas.microsoft.com/office/drawing/2014/main" id="{922C95BB-B1AE-4AA2-A8DF-466B07638982}"/>
              </a:ext>
            </a:extLst>
          </p:cNvPr>
          <p:cNvSpPr>
            <a:spLocks noGrp="1"/>
          </p:cNvSpPr>
          <p:nvPr>
            <p:ph type="ftr" sz="quarter" idx="11"/>
          </p:nvPr>
        </p:nvSpPr>
        <p:spPr/>
        <p:txBody>
          <a:bodyPr/>
          <a:lstStyle/>
          <a:p>
            <a:r>
              <a:rPr lang="en-US"/>
              <a:t>Brustein &amp; Manasevit, PLLC © 2018. All rights reserved.</a:t>
            </a:r>
            <a:endParaRPr lang="en-US" dirty="0"/>
          </a:p>
        </p:txBody>
      </p:sp>
    </p:spTree>
    <p:extLst>
      <p:ext uri="{BB962C8B-B14F-4D97-AF65-F5344CB8AC3E}">
        <p14:creationId xmlns:p14="http://schemas.microsoft.com/office/powerpoint/2010/main" val="18716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defRPr/>
            </a:pPr>
            <a:r>
              <a:rPr lang="en-US" dirty="0"/>
              <a:t>Policy </a:t>
            </a:r>
            <a:r>
              <a:rPr lang="en-US" i="1" u="sng" dirty="0">
                <a:solidFill>
                  <a:srgbClr val="C00000"/>
                </a:solidFill>
              </a:rPr>
              <a:t>HOT</a:t>
            </a:r>
            <a:r>
              <a:rPr lang="en-US" i="1" dirty="0">
                <a:solidFill>
                  <a:srgbClr val="C00000"/>
                </a:solidFill>
              </a:rPr>
              <a:t> </a:t>
            </a:r>
            <a:r>
              <a:rPr lang="en-US" i="1" u="sng" dirty="0">
                <a:solidFill>
                  <a:srgbClr val="C00000"/>
                </a:solidFill>
              </a:rPr>
              <a:t>BUTTON</a:t>
            </a:r>
            <a:r>
              <a:rPr lang="en-US" dirty="0">
                <a:solidFill>
                  <a:srgbClr val="C00000"/>
                </a:solidFill>
              </a:rPr>
              <a:t> </a:t>
            </a:r>
            <a:r>
              <a:rPr lang="en-US" dirty="0"/>
              <a:t>Issues</a:t>
            </a:r>
          </a:p>
        </p:txBody>
      </p:sp>
      <p:sp>
        <p:nvSpPr>
          <p:cNvPr id="62467" name="Rectangle 3"/>
          <p:cNvSpPr>
            <a:spLocks noGrp="1" noChangeArrowheads="1"/>
          </p:cNvSpPr>
          <p:nvPr>
            <p:ph idx="4294967295"/>
          </p:nvPr>
        </p:nvSpPr>
        <p:spPr>
          <a:xfrm>
            <a:off x="795648" y="1793174"/>
            <a:ext cx="9186554" cy="4379026"/>
          </a:xfrm>
        </p:spPr>
        <p:txBody>
          <a:bodyPr rtlCol="0">
            <a:normAutofit/>
          </a:bodyPr>
          <a:lstStyle/>
          <a:p>
            <a:pPr marL="0" indent="0">
              <a:buNone/>
              <a:defRPr/>
            </a:pPr>
            <a:r>
              <a:rPr lang="en-US" sz="2800" dirty="0"/>
              <a:t>Travel Costs (UGG Section 200.474) </a:t>
            </a:r>
          </a:p>
          <a:p>
            <a:pPr marL="617220" lvl="1" indent="-342900">
              <a:defRPr/>
            </a:pPr>
            <a:r>
              <a:rPr lang="en-US" sz="2400" dirty="0"/>
              <a:t>Does your agency require documentation that participation of individual in a conference is necessary for the program?</a:t>
            </a:r>
          </a:p>
          <a:p>
            <a:pPr marL="617220" lvl="1" indent="-342900">
              <a:defRPr/>
            </a:pPr>
            <a:r>
              <a:rPr lang="en-US" sz="2400" dirty="0"/>
              <a:t>Do you charge travel on actual costs or use a per diem rate?</a:t>
            </a:r>
          </a:p>
          <a:p>
            <a:pPr marL="666900" lvl="1" indent="-342900">
              <a:defRPr/>
            </a:pPr>
            <a:r>
              <a:rPr lang="en-US" sz="2400" dirty="0"/>
              <a:t>Are there written travel reimbursement requirements?</a:t>
            </a:r>
          </a:p>
        </p:txBody>
      </p:sp>
      <p:pic>
        <p:nvPicPr>
          <p:cNvPr id="3" name="Picture 2">
            <a:extLst>
              <a:ext uri="{FF2B5EF4-FFF2-40B4-BE49-F238E27FC236}">
                <a16:creationId xmlns:a16="http://schemas.microsoft.com/office/drawing/2014/main" id="{A17BA66E-C910-48F5-9396-F4E138FE93F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10643" y="244474"/>
            <a:ext cx="2743118" cy="1885894"/>
          </a:xfrm>
          <a:prstGeom prst="rect">
            <a:avLst/>
          </a:prstGeom>
        </p:spPr>
      </p:pic>
      <p:sp>
        <p:nvSpPr>
          <p:cNvPr id="7" name="Footer Placeholder 3">
            <a:extLst>
              <a:ext uri="{FF2B5EF4-FFF2-40B4-BE49-F238E27FC236}">
                <a16:creationId xmlns:a16="http://schemas.microsoft.com/office/drawing/2014/main" id="{BF0DD602-4504-4518-A31D-EBE59FC1246C}"/>
              </a:ext>
            </a:extLst>
          </p:cNvPr>
          <p:cNvSpPr>
            <a:spLocks noGrp="1"/>
          </p:cNvSpPr>
          <p:nvPr>
            <p:ph type="ftr" sz="quarter" idx="11"/>
          </p:nvPr>
        </p:nvSpPr>
        <p:spPr>
          <a:xfrm>
            <a:off x="1295400" y="6419462"/>
            <a:ext cx="5181600" cy="238902"/>
          </a:xfrm>
        </p:spPr>
        <p:txBody>
          <a:bodyPr/>
          <a:lstStyle/>
          <a:p>
            <a:r>
              <a:rPr lang="en-US" dirty="0"/>
              <a:t>Brustein &amp; Manasevit, PLLC © 2018. All rights reserved.</a:t>
            </a:r>
          </a:p>
        </p:txBody>
      </p:sp>
      <p:sp>
        <p:nvSpPr>
          <p:cNvPr id="4" name="Slide Number Placeholder 3">
            <a:extLst>
              <a:ext uri="{FF2B5EF4-FFF2-40B4-BE49-F238E27FC236}">
                <a16:creationId xmlns:a16="http://schemas.microsoft.com/office/drawing/2014/main" id="{0BDA6AA0-FB3D-413D-94C4-61BD6EC8435C}"/>
              </a:ext>
            </a:extLst>
          </p:cNvPr>
          <p:cNvSpPr>
            <a:spLocks noGrp="1"/>
          </p:cNvSpPr>
          <p:nvPr>
            <p:ph type="sldNum" sz="quarter" idx="12"/>
          </p:nvPr>
        </p:nvSpPr>
        <p:spPr/>
        <p:txBody>
          <a:bodyPr/>
          <a:lstStyle/>
          <a:p>
            <a:fld id="{E31375A4-56A4-47D6-9801-1991572033F7}" type="slidenum">
              <a:rPr lang="en-US" smtClean="0"/>
              <a:t>33</a:t>
            </a:fld>
            <a:endParaRPr lang="en-US"/>
          </a:p>
        </p:txBody>
      </p:sp>
    </p:spTree>
    <p:extLst>
      <p:ext uri="{BB962C8B-B14F-4D97-AF65-F5344CB8AC3E}">
        <p14:creationId xmlns:p14="http://schemas.microsoft.com/office/powerpoint/2010/main" val="277622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1765300" y="527049"/>
            <a:ext cx="8229600" cy="1371600"/>
          </a:xfrm>
        </p:spPr>
        <p:txBody>
          <a:bodyPr>
            <a:normAutofit/>
          </a:bodyPr>
          <a:lstStyle/>
          <a:p>
            <a:pPr marL="0" indent="0" algn="ctr">
              <a:buNone/>
            </a:pPr>
            <a:r>
              <a:rPr lang="en-US" altLang="en-US" sz="4600" b="1" dirty="0"/>
              <a:t>Procurement</a:t>
            </a:r>
          </a:p>
        </p:txBody>
      </p:sp>
      <p:sp>
        <p:nvSpPr>
          <p:cNvPr id="2" name="Footer Placeholder 1"/>
          <p:cNvSpPr>
            <a:spLocks noGrp="1"/>
          </p:cNvSpPr>
          <p:nvPr>
            <p:ph type="ftr" sz="quarter" idx="11"/>
          </p:nvPr>
        </p:nvSpPr>
        <p:spPr>
          <a:xfrm>
            <a:off x="2133601" y="6477000"/>
            <a:ext cx="5104667" cy="279400"/>
          </a:xfrm>
        </p:spPr>
        <p:txBody>
          <a:bodyPr/>
          <a:lstStyle/>
          <a:p>
            <a:pPr>
              <a:defRPr/>
            </a:pPr>
            <a:r>
              <a:rPr lang="en-US"/>
              <a:t>Brustein &amp; Manasevit, PLLC © 2018. All rights reserved.</a:t>
            </a:r>
            <a:endParaRPr lang="en-US" dirty="0"/>
          </a:p>
        </p:txBody>
      </p:sp>
      <p:pic>
        <p:nvPicPr>
          <p:cNvPr id="4" name="Picture 3">
            <a:extLst>
              <a:ext uri="{FF2B5EF4-FFF2-40B4-BE49-F238E27FC236}">
                <a16:creationId xmlns:a16="http://schemas.microsoft.com/office/drawing/2014/main" id="{8C7D03C1-2067-4337-BC01-396EBFD580A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97100" y="1825625"/>
            <a:ext cx="7493001" cy="3206749"/>
          </a:xfrm>
          <a:prstGeom prst="rect">
            <a:avLst/>
          </a:prstGeom>
        </p:spPr>
      </p:pic>
    </p:spTree>
    <p:extLst>
      <p:ext uri="{BB962C8B-B14F-4D97-AF65-F5344CB8AC3E}">
        <p14:creationId xmlns:p14="http://schemas.microsoft.com/office/powerpoint/2010/main" val="248579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altLang="en-US" dirty="0"/>
              <a:t>Procurement Sections</a:t>
            </a:r>
            <a:endParaRPr lang="en-US" altLang="en-US" dirty="0">
              <a:solidFill>
                <a:srgbClr val="C00000"/>
              </a:solidFill>
            </a:endParaRPr>
          </a:p>
        </p:txBody>
      </p:sp>
      <p:sp>
        <p:nvSpPr>
          <p:cNvPr id="68611" name="Content Placeholder 2"/>
          <p:cNvSpPr>
            <a:spLocks noGrp="1"/>
          </p:cNvSpPr>
          <p:nvPr>
            <p:ph idx="1"/>
          </p:nvPr>
        </p:nvSpPr>
        <p:spPr>
          <a:xfrm>
            <a:off x="3481184" y="2057400"/>
            <a:ext cx="7514167" cy="3956050"/>
          </a:xfrm>
        </p:spPr>
        <p:txBody>
          <a:bodyPr numCol="2">
            <a:normAutofit/>
          </a:bodyPr>
          <a:lstStyle/>
          <a:p>
            <a:pPr eaLnBrk="1" hangingPunct="1"/>
            <a:r>
              <a:rPr lang="en-US" altLang="en-US" sz="3200" dirty="0"/>
              <a:t>Open competition</a:t>
            </a:r>
          </a:p>
          <a:p>
            <a:pPr eaLnBrk="1" hangingPunct="1"/>
            <a:r>
              <a:rPr lang="en-US" altLang="en-US" sz="3200" dirty="0"/>
              <a:t>Conflict of Interest</a:t>
            </a:r>
          </a:p>
          <a:p>
            <a:pPr eaLnBrk="1" hangingPunct="1"/>
            <a:r>
              <a:rPr lang="en-US" altLang="en-US" sz="3200" dirty="0"/>
              <a:t>Solicitation</a:t>
            </a:r>
          </a:p>
          <a:p>
            <a:pPr eaLnBrk="1" hangingPunct="1"/>
            <a:r>
              <a:rPr lang="en-US" altLang="en-US" sz="3200" dirty="0"/>
              <a:t>Cost/Price Analysis</a:t>
            </a:r>
          </a:p>
          <a:p>
            <a:pPr eaLnBrk="1" hangingPunct="1"/>
            <a:r>
              <a:rPr lang="en-US" altLang="en-US" sz="3200" dirty="0"/>
              <a:t>Vendor Selection</a:t>
            </a:r>
          </a:p>
          <a:p>
            <a:pPr eaLnBrk="1" hangingPunct="1"/>
            <a:r>
              <a:rPr lang="en-US" altLang="en-US" sz="3200" dirty="0"/>
              <a:t>P-Cards</a:t>
            </a:r>
          </a:p>
          <a:p>
            <a:pPr eaLnBrk="1" hangingPunct="1"/>
            <a:r>
              <a:rPr lang="en-US" altLang="en-US" sz="3200" dirty="0"/>
              <a:t>Required Contract Provisions</a:t>
            </a:r>
          </a:p>
          <a:p>
            <a:pPr eaLnBrk="1" hangingPunct="1"/>
            <a:r>
              <a:rPr lang="en-US" altLang="en-US" sz="3200" dirty="0"/>
              <a:t>Contract Administration</a:t>
            </a:r>
          </a:p>
          <a:p>
            <a:pPr eaLnBrk="1" hangingPunct="1"/>
            <a:r>
              <a:rPr lang="en-US" altLang="en-US" sz="3200" dirty="0"/>
              <a:t>Protest </a:t>
            </a:r>
          </a:p>
          <a:p>
            <a:pPr marL="0" indent="0">
              <a:buNone/>
            </a:pPr>
            <a:r>
              <a:rPr lang="en-US" altLang="en-US" sz="3200" dirty="0"/>
              <a:t>    Procedures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2514600"/>
            <a:ext cx="2424546" cy="2584450"/>
          </a:xfrm>
          <a:prstGeom prst="rect">
            <a:avLst/>
          </a:prstGeom>
        </p:spPr>
      </p:pic>
      <p:sp>
        <p:nvSpPr>
          <p:cNvPr id="3" name="Footer Placeholder 2"/>
          <p:cNvSpPr>
            <a:spLocks noGrp="1"/>
          </p:cNvSpPr>
          <p:nvPr>
            <p:ph type="ftr" sz="quarter" idx="11"/>
          </p:nvPr>
        </p:nvSpPr>
        <p:spPr>
          <a:xfrm>
            <a:off x="2133601" y="6477000"/>
            <a:ext cx="5104667" cy="279400"/>
          </a:xfrm>
        </p:spPr>
        <p:txBody>
          <a:bodyPr/>
          <a:lstStyle/>
          <a:p>
            <a:pPr>
              <a:defRPr/>
            </a:pPr>
            <a:r>
              <a:rPr lang="en-US"/>
              <a:t>Brustein &amp; Manasevit, PLLC © 2018. All rights reserved.</a:t>
            </a:r>
            <a:endParaRPr lang="en-US" dirty="0"/>
          </a:p>
        </p:txBody>
      </p:sp>
    </p:spTree>
    <p:extLst>
      <p:ext uri="{BB962C8B-B14F-4D97-AF65-F5344CB8AC3E}">
        <p14:creationId xmlns:p14="http://schemas.microsoft.com/office/powerpoint/2010/main" val="54831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en-US" altLang="en-US" dirty="0"/>
              <a:t>Vendor Selection Process </a:t>
            </a:r>
            <a:r>
              <a:rPr lang="en-US" dirty="0"/>
              <a:t>§ </a:t>
            </a:r>
            <a:r>
              <a:rPr lang="en-US" altLang="en-US" dirty="0"/>
              <a:t>200.320</a:t>
            </a:r>
          </a:p>
        </p:txBody>
      </p:sp>
      <p:sp>
        <p:nvSpPr>
          <p:cNvPr id="67587" name="Rectangle 3"/>
          <p:cNvSpPr>
            <a:spLocks noGrp="1" noChangeArrowheads="1"/>
          </p:cNvSpPr>
          <p:nvPr>
            <p:ph idx="1"/>
          </p:nvPr>
        </p:nvSpPr>
        <p:spPr>
          <a:xfrm>
            <a:off x="849087" y="1828800"/>
            <a:ext cx="9601200" cy="4114800"/>
          </a:xfrm>
        </p:spPr>
        <p:txBody>
          <a:bodyPr>
            <a:normAutofit/>
          </a:bodyPr>
          <a:lstStyle/>
          <a:p>
            <a:pPr>
              <a:defRPr/>
            </a:pPr>
            <a:r>
              <a:rPr lang="en-US" altLang="en-US" sz="2800" dirty="0"/>
              <a:t>Method of procurement:</a:t>
            </a:r>
          </a:p>
          <a:p>
            <a:pPr marL="731520" lvl="1" indent="-457200">
              <a:defRPr/>
            </a:pPr>
            <a:r>
              <a:rPr lang="en-US" altLang="en-US" sz="2600" dirty="0"/>
              <a:t>Micro-purchase</a:t>
            </a:r>
          </a:p>
          <a:p>
            <a:pPr marL="731520" lvl="1" indent="-457200">
              <a:defRPr/>
            </a:pPr>
            <a:r>
              <a:rPr lang="en-US" altLang="en-US" sz="2600" dirty="0"/>
              <a:t>Small purchase procedures</a:t>
            </a:r>
          </a:p>
          <a:p>
            <a:pPr marL="731520" lvl="1" indent="-457200">
              <a:defRPr/>
            </a:pPr>
            <a:r>
              <a:rPr lang="en-US" altLang="en-US" sz="2600" dirty="0"/>
              <a:t>Competitive sealed bids</a:t>
            </a:r>
          </a:p>
          <a:p>
            <a:pPr marL="731520" lvl="1" indent="-457200">
              <a:defRPr/>
            </a:pPr>
            <a:r>
              <a:rPr lang="en-US" altLang="en-US" sz="2600" dirty="0"/>
              <a:t>Competitive proposals</a:t>
            </a:r>
          </a:p>
          <a:p>
            <a:pPr marL="731520" lvl="1" indent="-457200">
              <a:defRPr/>
            </a:pPr>
            <a:r>
              <a:rPr lang="en-US" altLang="en-US" sz="2600" dirty="0"/>
              <a:t>Noncompetitive proposals</a:t>
            </a:r>
          </a:p>
          <a:p>
            <a:pPr marL="560070" lvl="1">
              <a:defRPr/>
            </a:pPr>
            <a:r>
              <a:rPr lang="en-US" sz="2400" dirty="0"/>
              <a:t>2 CFR § 200.320 </a:t>
            </a:r>
          </a:p>
          <a:p>
            <a:pPr marL="609600" lvl="1">
              <a:defRPr/>
            </a:pPr>
            <a:endParaRPr lang="en-US" altLang="en-US" dirty="0"/>
          </a:p>
        </p:txBody>
      </p:sp>
      <p:sp>
        <p:nvSpPr>
          <p:cNvPr id="3" name="Footer Placeholder 2"/>
          <p:cNvSpPr>
            <a:spLocks noGrp="1"/>
          </p:cNvSpPr>
          <p:nvPr>
            <p:ph type="ftr" sz="quarter" idx="11"/>
          </p:nvPr>
        </p:nvSpPr>
        <p:spPr/>
        <p:txBody>
          <a:bodyPr/>
          <a:lstStyle/>
          <a:p>
            <a:pPr>
              <a:defRPr/>
            </a:pPr>
            <a:r>
              <a:rPr lang="en-US"/>
              <a:t>Brustein &amp; Manasevit, PLLC © 2018. All rights reserved.</a:t>
            </a:r>
            <a:endParaRPr lang="en-US" dirty="0"/>
          </a:p>
        </p:txBody>
      </p:sp>
      <p:pic>
        <p:nvPicPr>
          <p:cNvPr id="7" name="Picture 6">
            <a:extLst>
              <a:ext uri="{FF2B5EF4-FFF2-40B4-BE49-F238E27FC236}">
                <a16:creationId xmlns:a16="http://schemas.microsoft.com/office/drawing/2014/main" id="{E7027521-25F4-419E-A63B-18686ED0810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01013" y="3035300"/>
            <a:ext cx="5010150" cy="2819400"/>
          </a:xfrm>
          <a:prstGeom prst="rect">
            <a:avLst/>
          </a:prstGeom>
        </p:spPr>
      </p:pic>
    </p:spTree>
    <p:extLst>
      <p:ext uri="{BB962C8B-B14F-4D97-AF65-F5344CB8AC3E}">
        <p14:creationId xmlns:p14="http://schemas.microsoft.com/office/powerpoint/2010/main" val="3190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42899" y="199636"/>
            <a:ext cx="8223763" cy="1096103"/>
          </a:xfrm>
        </p:spPr>
        <p:txBody>
          <a:bodyPr>
            <a:normAutofit/>
          </a:bodyPr>
          <a:lstStyle/>
          <a:p>
            <a:pPr>
              <a:defRPr/>
            </a:pPr>
            <a:r>
              <a:rPr lang="en-US" dirty="0"/>
              <a:t>Policy </a:t>
            </a:r>
            <a:r>
              <a:rPr lang="en-US" i="1" u="sng" dirty="0">
                <a:solidFill>
                  <a:srgbClr val="C00000"/>
                </a:solidFill>
              </a:rPr>
              <a:t>HOT</a:t>
            </a:r>
            <a:r>
              <a:rPr lang="en-US" i="1" dirty="0">
                <a:solidFill>
                  <a:srgbClr val="C00000"/>
                </a:solidFill>
              </a:rPr>
              <a:t> </a:t>
            </a:r>
            <a:r>
              <a:rPr lang="en-US" i="1" u="sng" dirty="0">
                <a:solidFill>
                  <a:srgbClr val="C00000"/>
                </a:solidFill>
              </a:rPr>
              <a:t>BUTTON</a:t>
            </a:r>
            <a:r>
              <a:rPr lang="en-US" dirty="0">
                <a:solidFill>
                  <a:srgbClr val="C00000"/>
                </a:solidFill>
              </a:rPr>
              <a:t> </a:t>
            </a:r>
            <a:r>
              <a:rPr lang="en-US" dirty="0"/>
              <a:t>Issues</a:t>
            </a:r>
            <a:endParaRPr lang="en-US" altLang="en-US" dirty="0"/>
          </a:p>
        </p:txBody>
      </p:sp>
      <p:sp>
        <p:nvSpPr>
          <p:cNvPr id="67587" name="Rectangle 3"/>
          <p:cNvSpPr>
            <a:spLocks noGrp="1" noChangeArrowheads="1"/>
          </p:cNvSpPr>
          <p:nvPr>
            <p:ph idx="1"/>
          </p:nvPr>
        </p:nvSpPr>
        <p:spPr>
          <a:xfrm>
            <a:off x="589112" y="1568577"/>
            <a:ext cx="8477515" cy="4642218"/>
          </a:xfrm>
        </p:spPr>
        <p:txBody>
          <a:bodyPr>
            <a:normAutofit lnSpcReduction="10000"/>
          </a:bodyPr>
          <a:lstStyle/>
          <a:p>
            <a:pPr marL="45720" indent="0" eaLnBrk="1" hangingPunct="1">
              <a:buNone/>
            </a:pPr>
            <a:r>
              <a:rPr lang="en-US" altLang="en-US" sz="2800" dirty="0"/>
              <a:t>Vendor Selection Process (UGG Section 200.320) </a:t>
            </a:r>
          </a:p>
          <a:p>
            <a:r>
              <a:rPr lang="en-US" altLang="en-US" sz="2800" dirty="0"/>
              <a:t>Are types of procurement identified?</a:t>
            </a:r>
          </a:p>
          <a:p>
            <a:r>
              <a:rPr lang="en-US" altLang="en-US" sz="2800" dirty="0"/>
              <a:t>Is sole sourcing only used when allowable?</a:t>
            </a:r>
          </a:p>
          <a:p>
            <a:pPr lvl="1"/>
            <a:r>
              <a:rPr lang="en-US" altLang="en-US" sz="2600" dirty="0"/>
              <a:t>The item is only available from a single source;</a:t>
            </a:r>
          </a:p>
          <a:p>
            <a:pPr lvl="1"/>
            <a:r>
              <a:rPr lang="en-US" altLang="en-US" sz="2600" dirty="0"/>
              <a:t>There is a public emergency that will not permit delay;</a:t>
            </a:r>
          </a:p>
          <a:p>
            <a:pPr lvl="1"/>
            <a:r>
              <a:rPr lang="en-US" altLang="en-US" sz="2600" dirty="0"/>
              <a:t>The Federal awarding agency or pass-through expressly authorizes noncompetitive proposals in response to a written request; or</a:t>
            </a:r>
          </a:p>
          <a:p>
            <a:pPr lvl="1"/>
            <a:r>
              <a:rPr lang="en-US" altLang="en-US" sz="2600" dirty="0"/>
              <a:t>After soliciting a number of sources, competition is determined inadequate.</a:t>
            </a:r>
          </a:p>
          <a:p>
            <a:pPr lvl="1" eaLnBrk="1" hangingPunct="1"/>
            <a:endParaRPr lang="en-US" altLang="en-US" sz="2800" dirty="0"/>
          </a:p>
          <a:p>
            <a:pPr marL="323850" lvl="1" indent="0">
              <a:buNone/>
            </a:pPr>
            <a:endParaRPr lang="en-US" altLang="en-US" dirty="0"/>
          </a:p>
        </p:txBody>
      </p:sp>
      <p:sp>
        <p:nvSpPr>
          <p:cNvPr id="2" name="Footer Placeholder 1"/>
          <p:cNvSpPr>
            <a:spLocks noGrp="1"/>
          </p:cNvSpPr>
          <p:nvPr>
            <p:ph type="ftr" sz="quarter" idx="11"/>
          </p:nvPr>
        </p:nvSpPr>
        <p:spPr/>
        <p:txBody>
          <a:bodyPr/>
          <a:lstStyle/>
          <a:p>
            <a:r>
              <a:rPr lang="en-US" dirty="0"/>
              <a:t>Brustein &amp; Manasevit, PLLC © 2018. All rights reserved.</a:t>
            </a:r>
          </a:p>
        </p:txBody>
      </p:sp>
      <p:pic>
        <p:nvPicPr>
          <p:cNvPr id="6" name="Picture 5" descr="keep calm and procure | keep calm and procure | Flickr - Photo Shar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7785" y="298705"/>
            <a:ext cx="2265103" cy="3200146"/>
          </a:xfrm>
          <a:prstGeom prst="rect">
            <a:avLst/>
          </a:prstGeom>
        </p:spPr>
      </p:pic>
      <p:sp>
        <p:nvSpPr>
          <p:cNvPr id="3" name="Slide Number Placeholder 2">
            <a:extLst>
              <a:ext uri="{FF2B5EF4-FFF2-40B4-BE49-F238E27FC236}">
                <a16:creationId xmlns:a16="http://schemas.microsoft.com/office/drawing/2014/main" id="{41F488C1-E8CC-4CDC-8774-5BF67FCBE84E}"/>
              </a:ext>
            </a:extLst>
          </p:cNvPr>
          <p:cNvSpPr>
            <a:spLocks noGrp="1"/>
          </p:cNvSpPr>
          <p:nvPr>
            <p:ph type="sldNum" sz="quarter" idx="12"/>
          </p:nvPr>
        </p:nvSpPr>
        <p:spPr/>
        <p:txBody>
          <a:bodyPr/>
          <a:lstStyle/>
          <a:p>
            <a:fld id="{E31375A4-56A4-47D6-9801-1991572033F7}" type="slidenum">
              <a:rPr lang="en-US" smtClean="0"/>
              <a:t>37</a:t>
            </a:fld>
            <a:endParaRPr lang="en-US"/>
          </a:p>
        </p:txBody>
      </p:sp>
    </p:spTree>
    <p:extLst>
      <p:ext uri="{BB962C8B-B14F-4D97-AF65-F5344CB8AC3E}">
        <p14:creationId xmlns:p14="http://schemas.microsoft.com/office/powerpoint/2010/main" val="415369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444" y="291791"/>
            <a:ext cx="9601200" cy="1143000"/>
          </a:xfrm>
        </p:spPr>
        <p:txBody>
          <a:bodyPr/>
          <a:lstStyle/>
          <a:p>
            <a:r>
              <a:rPr lang="en-US" dirty="0"/>
              <a:t>Policy </a:t>
            </a:r>
            <a:r>
              <a:rPr lang="en-US" i="1" u="sng" dirty="0">
                <a:solidFill>
                  <a:srgbClr val="C00000"/>
                </a:solidFill>
              </a:rPr>
              <a:t>HOT</a:t>
            </a:r>
            <a:r>
              <a:rPr lang="en-US" i="1" dirty="0">
                <a:solidFill>
                  <a:srgbClr val="C00000"/>
                </a:solidFill>
              </a:rPr>
              <a:t> </a:t>
            </a:r>
            <a:r>
              <a:rPr lang="en-US" i="1" u="sng" dirty="0">
                <a:solidFill>
                  <a:srgbClr val="C00000"/>
                </a:solidFill>
              </a:rPr>
              <a:t>BUTTON</a:t>
            </a:r>
            <a:r>
              <a:rPr lang="en-US" dirty="0">
                <a:solidFill>
                  <a:srgbClr val="C00000"/>
                </a:solidFill>
              </a:rPr>
              <a:t> </a:t>
            </a:r>
            <a:r>
              <a:rPr lang="en-US" dirty="0"/>
              <a:t>Issues</a:t>
            </a:r>
            <a:endParaRPr lang="en-US" b="0" dirty="0"/>
          </a:p>
        </p:txBody>
      </p:sp>
      <p:sp>
        <p:nvSpPr>
          <p:cNvPr id="3" name="Content Placeholder 2"/>
          <p:cNvSpPr>
            <a:spLocks noGrp="1"/>
          </p:cNvSpPr>
          <p:nvPr>
            <p:ph idx="1"/>
          </p:nvPr>
        </p:nvSpPr>
        <p:spPr>
          <a:xfrm>
            <a:off x="490654" y="1583474"/>
            <a:ext cx="9415346" cy="4482790"/>
          </a:xfrm>
        </p:spPr>
        <p:txBody>
          <a:bodyPr>
            <a:normAutofit/>
          </a:bodyPr>
          <a:lstStyle/>
          <a:p>
            <a:pPr marL="45720" indent="0">
              <a:buNone/>
            </a:pPr>
            <a:r>
              <a:rPr lang="en-US" sz="3200" dirty="0"/>
              <a:t>Conflict of Interest (UGG Section </a:t>
            </a:r>
            <a:r>
              <a:rPr lang="en-US" altLang="en-US" sz="3200" dirty="0"/>
              <a:t>200.318(c)(1))</a:t>
            </a:r>
            <a:endParaRPr lang="en-US" sz="3200" dirty="0"/>
          </a:p>
          <a:p>
            <a:pPr lvl="1"/>
            <a:r>
              <a:rPr lang="en-US" sz="2600" dirty="0"/>
              <a:t>How do you define a conflict? </a:t>
            </a:r>
          </a:p>
          <a:p>
            <a:pPr lvl="2"/>
            <a:r>
              <a:rPr lang="en-US" altLang="en-US" sz="2600" dirty="0"/>
              <a:t>A conflict of interest arises when any of the following has a financial or other interest in the firm selected for award:</a:t>
            </a:r>
          </a:p>
          <a:p>
            <a:pPr lvl="3"/>
            <a:r>
              <a:rPr lang="en-US" altLang="en-US" sz="2600" dirty="0"/>
              <a:t>Employee, officer or agent;</a:t>
            </a:r>
          </a:p>
          <a:p>
            <a:pPr lvl="3"/>
            <a:r>
              <a:rPr lang="en-US" altLang="en-US" sz="2600" dirty="0"/>
              <a:t>Any member of that person’s immediate family;</a:t>
            </a:r>
          </a:p>
          <a:p>
            <a:pPr lvl="3"/>
            <a:r>
              <a:rPr lang="en-US" altLang="en-US" sz="2600" dirty="0"/>
              <a:t>That person’s partner; and</a:t>
            </a:r>
          </a:p>
          <a:p>
            <a:pPr lvl="3"/>
            <a:r>
              <a:rPr lang="en-US" altLang="en-US" sz="2600" dirty="0"/>
              <a:t>An organization which employs, or is about to employ, any of the above or has a financial interest in the firm selected for award.</a:t>
            </a:r>
          </a:p>
        </p:txBody>
      </p:sp>
      <p:sp>
        <p:nvSpPr>
          <p:cNvPr id="4" name="Footer Placeholder 3"/>
          <p:cNvSpPr>
            <a:spLocks noGrp="1"/>
          </p:cNvSpPr>
          <p:nvPr>
            <p:ph type="ftr" sz="quarter" idx="11"/>
          </p:nvPr>
        </p:nvSpPr>
        <p:spPr>
          <a:xfrm>
            <a:off x="3570304" y="6492876"/>
            <a:ext cx="4870585" cy="365125"/>
          </a:xfrm>
        </p:spPr>
        <p:txBody>
          <a:bodyPr/>
          <a:lstStyle/>
          <a:p>
            <a:r>
              <a:rPr lang="en-US"/>
              <a:t>Brustein &amp; Manasevit, PLLC © 2018. All rights reserved.</a:t>
            </a:r>
            <a:endParaRPr lang="en-US" dirty="0"/>
          </a:p>
        </p:txBody>
      </p:sp>
      <p:sp>
        <p:nvSpPr>
          <p:cNvPr id="10" name="Slide Number Placeholder 9">
            <a:extLst>
              <a:ext uri="{FF2B5EF4-FFF2-40B4-BE49-F238E27FC236}">
                <a16:creationId xmlns:a16="http://schemas.microsoft.com/office/drawing/2014/main" id="{E8931B85-B12F-40B7-B356-95A35E8FC4E3}"/>
              </a:ext>
            </a:extLst>
          </p:cNvPr>
          <p:cNvSpPr>
            <a:spLocks noGrp="1"/>
          </p:cNvSpPr>
          <p:nvPr>
            <p:ph type="sldNum" sz="quarter" idx="12"/>
          </p:nvPr>
        </p:nvSpPr>
        <p:spPr/>
        <p:txBody>
          <a:bodyPr/>
          <a:lstStyle/>
          <a:p>
            <a:fld id="{E31375A4-56A4-47D6-9801-1991572033F7}" type="slidenum">
              <a:rPr lang="en-US" smtClean="0"/>
              <a:t>38</a:t>
            </a:fld>
            <a:endParaRPr lang="en-US"/>
          </a:p>
        </p:txBody>
      </p:sp>
    </p:spTree>
    <p:extLst>
      <p:ext uri="{BB962C8B-B14F-4D97-AF65-F5344CB8AC3E}">
        <p14:creationId xmlns:p14="http://schemas.microsoft.com/office/powerpoint/2010/main" val="20669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r>
              <a:rPr lang="en-US" dirty="0"/>
              <a:t>Policy </a:t>
            </a:r>
            <a:r>
              <a:rPr lang="en-US" i="1" u="sng" dirty="0">
                <a:solidFill>
                  <a:srgbClr val="C00000"/>
                </a:solidFill>
              </a:rPr>
              <a:t>HOT</a:t>
            </a:r>
            <a:r>
              <a:rPr lang="en-US" i="1" dirty="0">
                <a:solidFill>
                  <a:srgbClr val="C00000"/>
                </a:solidFill>
              </a:rPr>
              <a:t> </a:t>
            </a:r>
            <a:r>
              <a:rPr lang="en-US" i="1" u="sng" dirty="0">
                <a:solidFill>
                  <a:srgbClr val="C00000"/>
                </a:solidFill>
              </a:rPr>
              <a:t>BUTTON</a:t>
            </a:r>
            <a:r>
              <a:rPr lang="en-US" dirty="0">
                <a:solidFill>
                  <a:srgbClr val="C00000"/>
                </a:solidFill>
              </a:rPr>
              <a:t> </a:t>
            </a:r>
            <a:r>
              <a:rPr lang="en-US" dirty="0"/>
              <a:t>Issues</a:t>
            </a:r>
            <a:endParaRPr lang="en-US" altLang="en-US" dirty="0"/>
          </a:p>
        </p:txBody>
      </p:sp>
      <p:sp>
        <p:nvSpPr>
          <p:cNvPr id="64515" name="Content Placeholder 2"/>
          <p:cNvSpPr>
            <a:spLocks noGrp="1"/>
          </p:cNvSpPr>
          <p:nvPr>
            <p:ph idx="1"/>
          </p:nvPr>
        </p:nvSpPr>
        <p:spPr>
          <a:xfrm>
            <a:off x="858644" y="1828800"/>
            <a:ext cx="9433119" cy="3858322"/>
          </a:xfrm>
        </p:spPr>
        <p:txBody>
          <a:bodyPr>
            <a:normAutofit lnSpcReduction="10000"/>
          </a:bodyPr>
          <a:lstStyle/>
          <a:p>
            <a:pPr marL="45720" indent="0">
              <a:buNone/>
            </a:pPr>
            <a:r>
              <a:rPr lang="en-US" altLang="en-US" sz="3000" dirty="0"/>
              <a:t>Gifts and Gratuities (UGG Section 200.318(c)(1))</a:t>
            </a:r>
          </a:p>
          <a:p>
            <a:pPr eaLnBrk="1" hangingPunct="1"/>
            <a:r>
              <a:rPr lang="en-US" altLang="en-US" sz="2800" dirty="0"/>
              <a:t>Rule: Must neither solicit nor accept gratuities, favors, or anything of monetary value from contractors/ subcontractors. </a:t>
            </a:r>
          </a:p>
          <a:p>
            <a:pPr lvl="1"/>
            <a:r>
              <a:rPr lang="en-US" altLang="en-US" sz="2400" dirty="0"/>
              <a:t>However, may set standards for situations in which the financial interest is not substantial or the gift is an unsolicited item of nominal value.</a:t>
            </a:r>
            <a:endParaRPr lang="en-US" altLang="en-US" sz="2800" dirty="0"/>
          </a:p>
          <a:p>
            <a:r>
              <a:rPr lang="en-US" altLang="en-US" sz="2800" dirty="0"/>
              <a:t>Does your agency define a “financial interest that is not substantial” or a “nominal value” for an unsolicited item?</a:t>
            </a:r>
          </a:p>
        </p:txBody>
      </p:sp>
      <p:pic>
        <p:nvPicPr>
          <p:cNvPr id="7" name="Picture 6">
            <a:extLst>
              <a:ext uri="{FF2B5EF4-FFF2-40B4-BE49-F238E27FC236}">
                <a16:creationId xmlns:a16="http://schemas.microsoft.com/office/drawing/2014/main" id="{21BCBB48-6FDE-432A-BD91-A4BEDFB677C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40889" y="353937"/>
            <a:ext cx="3175724" cy="2032463"/>
          </a:xfrm>
          <a:prstGeom prst="rect">
            <a:avLst/>
          </a:prstGeom>
        </p:spPr>
      </p:pic>
      <p:sp>
        <p:nvSpPr>
          <p:cNvPr id="2" name="Footer Placeholder 1">
            <a:extLst>
              <a:ext uri="{FF2B5EF4-FFF2-40B4-BE49-F238E27FC236}">
                <a16:creationId xmlns:a16="http://schemas.microsoft.com/office/drawing/2014/main" id="{36560AC4-949C-4C3B-B3C9-8C30762EADCA}"/>
              </a:ext>
            </a:extLst>
          </p:cNvPr>
          <p:cNvSpPr>
            <a:spLocks noGrp="1"/>
          </p:cNvSpPr>
          <p:nvPr>
            <p:ph type="ftr" sz="quarter" idx="11"/>
          </p:nvPr>
        </p:nvSpPr>
        <p:spPr/>
        <p:txBody>
          <a:bodyPr/>
          <a:lstStyle/>
          <a:p>
            <a:r>
              <a:rPr lang="en-US"/>
              <a:t>Brustein &amp; Manasevit, PLLC © 2018. All rights reserved.</a:t>
            </a:r>
            <a:endParaRPr lang="en-US" dirty="0"/>
          </a:p>
        </p:txBody>
      </p:sp>
      <p:sp>
        <p:nvSpPr>
          <p:cNvPr id="3" name="Slide Number Placeholder 2">
            <a:extLst>
              <a:ext uri="{FF2B5EF4-FFF2-40B4-BE49-F238E27FC236}">
                <a16:creationId xmlns:a16="http://schemas.microsoft.com/office/drawing/2014/main" id="{848D910A-A4D7-4AB8-9E68-E3EC6619CF35}"/>
              </a:ext>
            </a:extLst>
          </p:cNvPr>
          <p:cNvSpPr>
            <a:spLocks noGrp="1"/>
          </p:cNvSpPr>
          <p:nvPr>
            <p:ph type="sldNum" sz="quarter" idx="12"/>
          </p:nvPr>
        </p:nvSpPr>
        <p:spPr/>
        <p:txBody>
          <a:bodyPr/>
          <a:lstStyle/>
          <a:p>
            <a:fld id="{E31375A4-56A4-47D6-9801-1991572033F7}" type="slidenum">
              <a:rPr lang="en-US" smtClean="0"/>
              <a:t>39</a:t>
            </a:fld>
            <a:endParaRPr lang="en-US"/>
          </a:p>
        </p:txBody>
      </p:sp>
    </p:spTree>
    <p:extLst>
      <p:ext uri="{BB962C8B-B14F-4D97-AF65-F5344CB8AC3E}">
        <p14:creationId xmlns:p14="http://schemas.microsoft.com/office/powerpoint/2010/main" val="263871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C7DCB-AD38-43AA-92DD-E066C811B70B}"/>
              </a:ext>
            </a:extLst>
          </p:cNvPr>
          <p:cNvSpPr/>
          <p:nvPr/>
        </p:nvSpPr>
        <p:spPr>
          <a:xfrm>
            <a:off x="4417851" y="2934242"/>
            <a:ext cx="7664528" cy="2554545"/>
          </a:xfrm>
          <a:prstGeom prst="rect">
            <a:avLst/>
          </a:prstGeom>
          <a:noFill/>
          <a:ln>
            <a:noFill/>
          </a:ln>
        </p:spPr>
        <p:txBody>
          <a:bodyPr wrap="square" lIns="91440" tIns="45720" rIns="91440" bIns="45720">
            <a:spAutoFit/>
          </a:bodyPr>
          <a:lstStyle/>
          <a:p>
            <a:pPr algn="ctr"/>
            <a:r>
              <a:rPr lang="en-US" sz="8000" b="1" dirty="0">
                <a:ln w="9525">
                  <a:solidFill>
                    <a:schemeClr val="bg1"/>
                  </a:solidFill>
                  <a:prstDash val="solid"/>
                </a:ln>
                <a:effectLst>
                  <a:outerShdw blurRad="12700" dist="38100" dir="2700000" algn="tl" rotWithShape="0">
                    <a:schemeClr val="bg1">
                      <a:lumMod val="50000"/>
                    </a:schemeClr>
                  </a:outerShdw>
                </a:effectLst>
              </a:rPr>
              <a:t>KEEP IT SIMPLE!!</a:t>
            </a:r>
          </a:p>
        </p:txBody>
      </p:sp>
      <p:sp>
        <p:nvSpPr>
          <p:cNvPr id="5" name="Footer Placeholder 4">
            <a:extLst>
              <a:ext uri="{FF2B5EF4-FFF2-40B4-BE49-F238E27FC236}">
                <a16:creationId xmlns:a16="http://schemas.microsoft.com/office/drawing/2014/main" id="{1A9D910B-E41B-4CA6-9E38-F0FFE1425099}"/>
              </a:ext>
            </a:extLst>
          </p:cNvPr>
          <p:cNvSpPr>
            <a:spLocks noGrp="1"/>
          </p:cNvSpPr>
          <p:nvPr>
            <p:ph type="ftr" sz="quarter" idx="11"/>
          </p:nvPr>
        </p:nvSpPr>
        <p:spPr/>
        <p:txBody>
          <a:bodyPr/>
          <a:lstStyle/>
          <a:p>
            <a:r>
              <a:rPr lang="en-US"/>
              <a:t>Brustein &amp; Manasevit, PLLC © 2018. All rights reserved.</a:t>
            </a:r>
            <a:endParaRPr lang="en-US" dirty="0"/>
          </a:p>
        </p:txBody>
      </p:sp>
      <p:sp>
        <p:nvSpPr>
          <p:cNvPr id="6" name="Slide Number Placeholder 5">
            <a:extLst>
              <a:ext uri="{FF2B5EF4-FFF2-40B4-BE49-F238E27FC236}">
                <a16:creationId xmlns:a16="http://schemas.microsoft.com/office/drawing/2014/main" id="{4B90AB1B-C8F1-4562-BB51-55AB10894F16}"/>
              </a:ext>
            </a:extLst>
          </p:cNvPr>
          <p:cNvSpPr>
            <a:spLocks noGrp="1"/>
          </p:cNvSpPr>
          <p:nvPr>
            <p:ph type="sldNum" sz="quarter" idx="12"/>
          </p:nvPr>
        </p:nvSpPr>
        <p:spPr/>
        <p:txBody>
          <a:bodyPr/>
          <a:lstStyle/>
          <a:p>
            <a:fld id="{E31375A4-56A4-47D6-9801-1991572033F7}" type="slidenum">
              <a:rPr lang="en-US" smtClean="0"/>
              <a:t>4</a:t>
            </a:fld>
            <a:endParaRPr lang="en-US"/>
          </a:p>
        </p:txBody>
      </p:sp>
      <p:pic>
        <p:nvPicPr>
          <p:cNvPr id="8" name="Picture 7">
            <a:extLst>
              <a:ext uri="{FF2B5EF4-FFF2-40B4-BE49-F238E27FC236}">
                <a16:creationId xmlns:a16="http://schemas.microsoft.com/office/drawing/2014/main" id="{A2A013FF-5A87-42C6-9451-717559E16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9" y="943910"/>
            <a:ext cx="3952875"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04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444" y="291791"/>
            <a:ext cx="9601200" cy="1143000"/>
          </a:xfrm>
        </p:spPr>
        <p:txBody>
          <a:bodyPr/>
          <a:lstStyle/>
          <a:p>
            <a:r>
              <a:rPr lang="en-US" dirty="0"/>
              <a:t>Policy </a:t>
            </a:r>
            <a:r>
              <a:rPr lang="en-US" i="1" u="sng" dirty="0">
                <a:solidFill>
                  <a:srgbClr val="C00000"/>
                </a:solidFill>
              </a:rPr>
              <a:t>HOT</a:t>
            </a:r>
            <a:r>
              <a:rPr lang="en-US" i="1" dirty="0">
                <a:solidFill>
                  <a:srgbClr val="C00000"/>
                </a:solidFill>
              </a:rPr>
              <a:t> </a:t>
            </a:r>
            <a:r>
              <a:rPr lang="en-US" i="1" u="sng" dirty="0">
                <a:solidFill>
                  <a:srgbClr val="C00000"/>
                </a:solidFill>
              </a:rPr>
              <a:t>BUTTON</a:t>
            </a:r>
            <a:r>
              <a:rPr lang="en-US" dirty="0">
                <a:solidFill>
                  <a:srgbClr val="C00000"/>
                </a:solidFill>
              </a:rPr>
              <a:t> </a:t>
            </a:r>
            <a:r>
              <a:rPr lang="en-US" dirty="0"/>
              <a:t>Issues</a:t>
            </a:r>
            <a:endParaRPr lang="en-US" b="0" dirty="0"/>
          </a:p>
        </p:txBody>
      </p:sp>
      <p:sp>
        <p:nvSpPr>
          <p:cNvPr id="3" name="Content Placeholder 2"/>
          <p:cNvSpPr>
            <a:spLocks noGrp="1"/>
          </p:cNvSpPr>
          <p:nvPr>
            <p:ph idx="1"/>
          </p:nvPr>
        </p:nvSpPr>
        <p:spPr>
          <a:xfrm>
            <a:off x="490653" y="1583473"/>
            <a:ext cx="10972801" cy="4516243"/>
          </a:xfrm>
        </p:spPr>
        <p:txBody>
          <a:bodyPr>
            <a:normAutofit fontScale="70000" lnSpcReduction="20000"/>
          </a:bodyPr>
          <a:lstStyle/>
          <a:p>
            <a:pPr marL="45720" indent="0">
              <a:buNone/>
            </a:pPr>
            <a:r>
              <a:rPr lang="en-US" sz="4600" dirty="0"/>
              <a:t>Reporting Conflict of Interest (UGG Section </a:t>
            </a:r>
            <a:r>
              <a:rPr lang="en-US" altLang="en-US" sz="4600" dirty="0"/>
              <a:t>200.318(c)(1))</a:t>
            </a:r>
            <a:endParaRPr lang="en-US" sz="4600" dirty="0"/>
          </a:p>
          <a:p>
            <a:pPr marL="365760" lvl="1" indent="0">
              <a:buNone/>
            </a:pPr>
            <a:endParaRPr lang="en-US" sz="600" dirty="0"/>
          </a:p>
          <a:p>
            <a:pPr lvl="1"/>
            <a:r>
              <a:rPr lang="en-US" sz="3600" dirty="0"/>
              <a:t>Is there a chain for reporting potential conflicts?</a:t>
            </a:r>
          </a:p>
          <a:p>
            <a:pPr lvl="2">
              <a:buFont typeface="Arial" panose="020B0604020202020204" pitchFamily="34" charset="0"/>
              <a:buChar char="•"/>
            </a:pPr>
            <a:r>
              <a:rPr lang="en-US" sz="3600" dirty="0"/>
              <a:t>Alternative if reporting to employee involved in potential conflict?</a:t>
            </a:r>
          </a:p>
          <a:p>
            <a:pPr lvl="1"/>
            <a:r>
              <a:rPr lang="en-US" sz="3600" dirty="0"/>
              <a:t>What happens if there is a reported and/or nonreported conflict?</a:t>
            </a:r>
          </a:p>
          <a:p>
            <a:pPr lvl="2"/>
            <a:r>
              <a:rPr lang="en-US" sz="3600" dirty="0"/>
              <a:t>Recusal</a:t>
            </a:r>
          </a:p>
          <a:p>
            <a:pPr lvl="2"/>
            <a:r>
              <a:rPr lang="en-US" sz="3600" dirty="0"/>
              <a:t>Sanctions</a:t>
            </a:r>
          </a:p>
          <a:p>
            <a:pPr lvl="1"/>
            <a:r>
              <a:rPr lang="en-US" sz="3600" dirty="0"/>
              <a:t>How do staff know about the requirements?</a:t>
            </a:r>
          </a:p>
          <a:p>
            <a:pPr lvl="2"/>
            <a:r>
              <a:rPr lang="en-US" sz="3400" dirty="0"/>
              <a:t>Signed certification that employee received and understands conflicts policy</a:t>
            </a:r>
          </a:p>
          <a:p>
            <a:pPr lvl="2"/>
            <a:r>
              <a:rPr lang="en-US" sz="3400" dirty="0"/>
              <a:t>Training on policy</a:t>
            </a:r>
          </a:p>
        </p:txBody>
      </p:sp>
      <p:sp>
        <p:nvSpPr>
          <p:cNvPr id="4" name="Footer Placeholder 3"/>
          <p:cNvSpPr>
            <a:spLocks noGrp="1"/>
          </p:cNvSpPr>
          <p:nvPr>
            <p:ph type="ftr" sz="quarter" idx="11"/>
          </p:nvPr>
        </p:nvSpPr>
        <p:spPr>
          <a:xfrm>
            <a:off x="3570304" y="6492876"/>
            <a:ext cx="4870585" cy="365125"/>
          </a:xfrm>
        </p:spPr>
        <p:txBody>
          <a:bodyPr/>
          <a:lstStyle/>
          <a:p>
            <a:r>
              <a:rPr lang="en-US"/>
              <a:t>Brustein &amp; Manasevit, PLLC © 2018. All rights reserved.</a:t>
            </a:r>
            <a:endParaRPr lang="en-US" dirty="0"/>
          </a:p>
        </p:txBody>
      </p:sp>
      <p:sp>
        <p:nvSpPr>
          <p:cNvPr id="5" name="Slide Number Placeholder 4">
            <a:extLst>
              <a:ext uri="{FF2B5EF4-FFF2-40B4-BE49-F238E27FC236}">
                <a16:creationId xmlns:a16="http://schemas.microsoft.com/office/drawing/2014/main" id="{9308478D-8E6C-41B8-A37F-5853D6270F5E}"/>
              </a:ext>
            </a:extLst>
          </p:cNvPr>
          <p:cNvSpPr>
            <a:spLocks noGrp="1"/>
          </p:cNvSpPr>
          <p:nvPr>
            <p:ph type="sldNum" sz="quarter" idx="12"/>
          </p:nvPr>
        </p:nvSpPr>
        <p:spPr/>
        <p:txBody>
          <a:bodyPr/>
          <a:lstStyle/>
          <a:p>
            <a:fld id="{E31375A4-56A4-47D6-9801-1991572033F7}" type="slidenum">
              <a:rPr lang="en-US" smtClean="0"/>
              <a:t>40</a:t>
            </a:fld>
            <a:endParaRPr lang="en-US"/>
          </a:p>
        </p:txBody>
      </p:sp>
    </p:spTree>
    <p:extLst>
      <p:ext uri="{BB962C8B-B14F-4D97-AF65-F5344CB8AC3E}">
        <p14:creationId xmlns:p14="http://schemas.microsoft.com/office/powerpoint/2010/main" val="366914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93856" y="144552"/>
            <a:ext cx="7543800" cy="1063139"/>
          </a:xfrm>
        </p:spPr>
        <p:txBody>
          <a:bodyPr>
            <a:normAutofit/>
          </a:bodyPr>
          <a:lstStyle/>
          <a:p>
            <a:pPr>
              <a:defRPr/>
            </a:pPr>
            <a:r>
              <a:rPr lang="en-US" dirty="0"/>
              <a:t>Policy </a:t>
            </a:r>
            <a:r>
              <a:rPr lang="en-US" i="1" u="sng" dirty="0">
                <a:solidFill>
                  <a:srgbClr val="C00000"/>
                </a:solidFill>
              </a:rPr>
              <a:t>HOT</a:t>
            </a:r>
            <a:r>
              <a:rPr lang="en-US" i="1" dirty="0">
                <a:solidFill>
                  <a:srgbClr val="C00000"/>
                </a:solidFill>
              </a:rPr>
              <a:t> </a:t>
            </a:r>
            <a:r>
              <a:rPr lang="en-US" i="1" u="sng" dirty="0">
                <a:solidFill>
                  <a:srgbClr val="C00000"/>
                </a:solidFill>
              </a:rPr>
              <a:t>BUTTON</a:t>
            </a:r>
            <a:r>
              <a:rPr lang="en-US" dirty="0">
                <a:solidFill>
                  <a:srgbClr val="C00000"/>
                </a:solidFill>
              </a:rPr>
              <a:t> </a:t>
            </a:r>
            <a:r>
              <a:rPr lang="en-US" dirty="0"/>
              <a:t>Issues</a:t>
            </a:r>
            <a:endParaRPr lang="en-US" altLang="en-US" dirty="0"/>
          </a:p>
        </p:txBody>
      </p:sp>
      <p:sp>
        <p:nvSpPr>
          <p:cNvPr id="2" name="Footer Placeholder 1"/>
          <p:cNvSpPr>
            <a:spLocks noGrp="1"/>
          </p:cNvSpPr>
          <p:nvPr>
            <p:ph type="ftr" sz="quarter" idx="11"/>
          </p:nvPr>
        </p:nvSpPr>
        <p:spPr/>
        <p:txBody>
          <a:bodyPr/>
          <a:lstStyle/>
          <a:p>
            <a:r>
              <a:rPr lang="en-US" dirty="0"/>
              <a:t>Brustein &amp; Manasevit, PLLC © 2018. All rights reserved.</a:t>
            </a:r>
          </a:p>
        </p:txBody>
      </p:sp>
      <p:sp>
        <p:nvSpPr>
          <p:cNvPr id="73734" name="Rectangle 3"/>
          <p:cNvSpPr>
            <a:spLocks noGrp="1" noChangeArrowheads="1"/>
          </p:cNvSpPr>
          <p:nvPr>
            <p:ph type="body" sz="half" idx="4294967295"/>
          </p:nvPr>
        </p:nvSpPr>
        <p:spPr>
          <a:xfrm>
            <a:off x="5687121" y="1494263"/>
            <a:ext cx="5397191" cy="4306824"/>
          </a:xfrm>
        </p:spPr>
        <p:txBody>
          <a:bodyPr>
            <a:normAutofit/>
          </a:bodyPr>
          <a:lstStyle/>
          <a:p>
            <a:pPr marL="45720" indent="0">
              <a:buNone/>
            </a:pPr>
            <a:r>
              <a:rPr lang="en-US" altLang="en-US" sz="2800" dirty="0"/>
              <a:t>Contract Administration (UGG Section 200.318)</a:t>
            </a:r>
          </a:p>
          <a:p>
            <a:r>
              <a:rPr lang="en-US" altLang="en-US" sz="2800" dirty="0"/>
              <a:t>How is your agency maintaining oversight to ensure that contractors perform in accordance with the terms, conditions, and specifications of the contract? </a:t>
            </a:r>
          </a:p>
        </p:txBody>
      </p:sp>
      <p:pic>
        <p:nvPicPr>
          <p:cNvPr id="7" name="Picture 6">
            <a:extLst>
              <a:ext uri="{FF2B5EF4-FFF2-40B4-BE49-F238E27FC236}">
                <a16:creationId xmlns:a16="http://schemas.microsoft.com/office/drawing/2014/main" id="{2E3C875E-57DF-40F5-9E76-C399F36D63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1503" y="1302239"/>
            <a:ext cx="4498848" cy="4498848"/>
          </a:xfrm>
          <a:prstGeom prst="rect">
            <a:avLst/>
          </a:prstGeom>
        </p:spPr>
      </p:pic>
      <p:sp>
        <p:nvSpPr>
          <p:cNvPr id="8" name="Slide Number Placeholder 7">
            <a:extLst>
              <a:ext uri="{FF2B5EF4-FFF2-40B4-BE49-F238E27FC236}">
                <a16:creationId xmlns:a16="http://schemas.microsoft.com/office/drawing/2014/main" id="{4285183B-18D4-44C5-9536-8CDA9FCE197D}"/>
              </a:ext>
            </a:extLst>
          </p:cNvPr>
          <p:cNvSpPr>
            <a:spLocks noGrp="1"/>
          </p:cNvSpPr>
          <p:nvPr>
            <p:ph type="sldNum" sz="quarter" idx="12"/>
          </p:nvPr>
        </p:nvSpPr>
        <p:spPr/>
        <p:txBody>
          <a:bodyPr/>
          <a:lstStyle/>
          <a:p>
            <a:fld id="{E31375A4-56A4-47D6-9801-1991572033F7}" type="slidenum">
              <a:rPr lang="en-US" smtClean="0"/>
              <a:t>41</a:t>
            </a:fld>
            <a:endParaRPr lang="en-US"/>
          </a:p>
        </p:txBody>
      </p:sp>
    </p:spTree>
    <p:extLst>
      <p:ext uri="{BB962C8B-B14F-4D97-AF65-F5344CB8AC3E}">
        <p14:creationId xmlns:p14="http://schemas.microsoft.com/office/powerpoint/2010/main" val="105419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16C2-8FE3-4C5B-A9A2-6FA8D16CCAA4}"/>
              </a:ext>
            </a:extLst>
          </p:cNvPr>
          <p:cNvSpPr>
            <a:spLocks noGrp="1"/>
          </p:cNvSpPr>
          <p:nvPr>
            <p:ph type="title"/>
          </p:nvPr>
        </p:nvSpPr>
        <p:spPr/>
        <p:txBody>
          <a:bodyPr/>
          <a:lstStyle/>
          <a:p>
            <a:pPr algn="ctr"/>
            <a:r>
              <a:rPr lang="en-US" dirty="0" err="1"/>
              <a:t>iNVENTORY</a:t>
            </a:r>
            <a:endParaRPr lang="en-US" dirty="0"/>
          </a:p>
        </p:txBody>
      </p:sp>
      <p:pic>
        <p:nvPicPr>
          <p:cNvPr id="7" name="Content Placeholder 6">
            <a:extLst>
              <a:ext uri="{FF2B5EF4-FFF2-40B4-BE49-F238E27FC236}">
                <a16:creationId xmlns:a16="http://schemas.microsoft.com/office/drawing/2014/main" id="{DFF72302-B612-43A1-BDBC-080F6FFAB93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76600" y="1950339"/>
            <a:ext cx="5810250" cy="3788283"/>
          </a:xfrm>
        </p:spPr>
      </p:pic>
      <p:sp>
        <p:nvSpPr>
          <p:cNvPr id="4" name="Footer Placeholder 3">
            <a:extLst>
              <a:ext uri="{FF2B5EF4-FFF2-40B4-BE49-F238E27FC236}">
                <a16:creationId xmlns:a16="http://schemas.microsoft.com/office/drawing/2014/main" id="{25A9E142-5E90-46AD-AD4B-B73395728DCA}"/>
              </a:ext>
            </a:extLst>
          </p:cNvPr>
          <p:cNvSpPr>
            <a:spLocks noGrp="1"/>
          </p:cNvSpPr>
          <p:nvPr>
            <p:ph type="ftr" sz="quarter" idx="11"/>
          </p:nvPr>
        </p:nvSpPr>
        <p:spPr/>
        <p:txBody>
          <a:bodyPr/>
          <a:lstStyle/>
          <a:p>
            <a:r>
              <a:rPr lang="en-US"/>
              <a:t>Brustein &amp; Manasevit, PLLC © 2018. All rights reserved.</a:t>
            </a:r>
            <a:endParaRPr lang="en-US" dirty="0"/>
          </a:p>
        </p:txBody>
      </p:sp>
      <p:sp>
        <p:nvSpPr>
          <p:cNvPr id="5" name="Slide Number Placeholder 4">
            <a:extLst>
              <a:ext uri="{FF2B5EF4-FFF2-40B4-BE49-F238E27FC236}">
                <a16:creationId xmlns:a16="http://schemas.microsoft.com/office/drawing/2014/main" id="{2FD09A57-BE12-4518-9D61-8795E731A68D}"/>
              </a:ext>
            </a:extLst>
          </p:cNvPr>
          <p:cNvSpPr>
            <a:spLocks noGrp="1"/>
          </p:cNvSpPr>
          <p:nvPr>
            <p:ph type="sldNum" sz="quarter" idx="12"/>
          </p:nvPr>
        </p:nvSpPr>
        <p:spPr/>
        <p:txBody>
          <a:bodyPr/>
          <a:lstStyle/>
          <a:p>
            <a:fld id="{E31375A4-56A4-47D6-9801-1991572033F7}" type="slidenum">
              <a:rPr lang="en-US" smtClean="0"/>
              <a:t>42</a:t>
            </a:fld>
            <a:endParaRPr lang="en-US"/>
          </a:p>
        </p:txBody>
      </p:sp>
    </p:spTree>
    <p:extLst>
      <p:ext uri="{BB962C8B-B14F-4D97-AF65-F5344CB8AC3E}">
        <p14:creationId xmlns:p14="http://schemas.microsoft.com/office/powerpoint/2010/main" val="200108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Inventory Procedure</a:t>
            </a:r>
          </a:p>
        </p:txBody>
      </p:sp>
      <p:sp>
        <p:nvSpPr>
          <p:cNvPr id="3" name="Content Placeholder 2"/>
          <p:cNvSpPr>
            <a:spLocks noGrp="1"/>
          </p:cNvSpPr>
          <p:nvPr>
            <p:ph idx="1"/>
          </p:nvPr>
        </p:nvSpPr>
        <p:spPr>
          <a:xfrm>
            <a:off x="679450" y="1619250"/>
            <a:ext cx="9226550" cy="4781551"/>
          </a:xfrm>
        </p:spPr>
        <p:txBody>
          <a:bodyPr>
            <a:normAutofit/>
          </a:bodyPr>
          <a:lstStyle/>
          <a:p>
            <a:r>
              <a:rPr lang="en-US" sz="2400" dirty="0"/>
              <a:t>Property Defined? (Equipment v. Supplies, etc.)</a:t>
            </a:r>
          </a:p>
          <a:p>
            <a:r>
              <a:rPr lang="en-US" sz="2400" dirty="0"/>
              <a:t>Where is new inventory received? Check for good condition?</a:t>
            </a:r>
          </a:p>
          <a:p>
            <a:pPr lvl="1"/>
            <a:r>
              <a:rPr lang="en-US" sz="2400" dirty="0"/>
              <a:t>Receiving report / inventory logged into system</a:t>
            </a:r>
          </a:p>
          <a:p>
            <a:r>
              <a:rPr lang="en-US" sz="2400" dirty="0"/>
              <a:t>What property is tagged?  (By position /office)</a:t>
            </a:r>
          </a:p>
          <a:p>
            <a:pPr lvl="1"/>
            <a:r>
              <a:rPr lang="en-US" sz="2400" dirty="0"/>
              <a:t>Controls for computing devices?</a:t>
            </a:r>
          </a:p>
          <a:p>
            <a:r>
              <a:rPr lang="en-US" sz="2400" dirty="0"/>
              <a:t>Physical Inventory</a:t>
            </a:r>
          </a:p>
          <a:p>
            <a:r>
              <a:rPr lang="en-US" sz="2400" dirty="0"/>
              <a:t>Maintenance</a:t>
            </a:r>
          </a:p>
          <a:p>
            <a:pPr lvl="1"/>
            <a:r>
              <a:rPr lang="en-US" sz="2400" dirty="0"/>
              <a:t>Process when inventory is lost, stolen or broken?</a:t>
            </a:r>
          </a:p>
          <a:p>
            <a:r>
              <a:rPr lang="en-US" sz="2400" dirty="0"/>
              <a:t>Disposition / Replacement</a:t>
            </a:r>
          </a:p>
          <a:p>
            <a:endParaRPr lang="en-US" dirty="0"/>
          </a:p>
        </p:txBody>
      </p:sp>
      <p:sp>
        <p:nvSpPr>
          <p:cNvPr id="4" name="Footer Placeholder 3"/>
          <p:cNvSpPr>
            <a:spLocks noGrp="1"/>
          </p:cNvSpPr>
          <p:nvPr>
            <p:ph type="ftr" sz="quarter" idx="11"/>
          </p:nvPr>
        </p:nvSpPr>
        <p:spPr>
          <a:xfrm>
            <a:off x="2590801" y="6477000"/>
            <a:ext cx="5104667" cy="279400"/>
          </a:xfrm>
        </p:spPr>
        <p:txBody>
          <a:bodyPr/>
          <a:lstStyle/>
          <a:p>
            <a:pPr>
              <a:defRPr/>
            </a:pPr>
            <a:r>
              <a:rPr lang="en-US"/>
              <a:t>Brustein &amp; Manasevit, PLLC © 2018. All rights reserved.</a:t>
            </a:r>
            <a:endParaRPr lang="en-US" dirty="0"/>
          </a:p>
        </p:txBody>
      </p:sp>
    </p:spTree>
    <p:extLst>
      <p:ext uri="{BB962C8B-B14F-4D97-AF65-F5344CB8AC3E}">
        <p14:creationId xmlns:p14="http://schemas.microsoft.com/office/powerpoint/2010/main" val="91030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Inventory Records</a:t>
            </a:r>
            <a:br>
              <a:rPr lang="en-US" dirty="0"/>
            </a:br>
            <a:r>
              <a:rPr lang="en-US" dirty="0"/>
              <a:t>§ 200.313(d)(1)</a:t>
            </a:r>
          </a:p>
        </p:txBody>
      </p:sp>
      <p:sp>
        <p:nvSpPr>
          <p:cNvPr id="3" name="Content Placeholder 2"/>
          <p:cNvSpPr>
            <a:spLocks noGrp="1"/>
          </p:cNvSpPr>
          <p:nvPr>
            <p:ph idx="1"/>
          </p:nvPr>
        </p:nvSpPr>
        <p:spPr>
          <a:xfrm>
            <a:off x="1295400" y="1784350"/>
            <a:ext cx="8610600" cy="4387851"/>
          </a:xfrm>
        </p:spPr>
        <p:txBody>
          <a:bodyPr>
            <a:noAutofit/>
          </a:bodyPr>
          <a:lstStyle/>
          <a:p>
            <a:pPr lvl="0"/>
            <a:r>
              <a:rPr lang="en-US" sz="2100" dirty="0"/>
              <a:t>Serial number or other identification number;</a:t>
            </a:r>
          </a:p>
          <a:p>
            <a:pPr lvl="0"/>
            <a:r>
              <a:rPr lang="en-US" sz="2100" dirty="0"/>
              <a:t>Source of funding for the property;</a:t>
            </a:r>
          </a:p>
          <a:p>
            <a:pPr lvl="0"/>
            <a:r>
              <a:rPr lang="en-US" sz="2100" dirty="0"/>
              <a:t>Who holds title;</a:t>
            </a:r>
          </a:p>
          <a:p>
            <a:pPr lvl="0"/>
            <a:r>
              <a:rPr lang="en-US" sz="2100" dirty="0"/>
              <a:t>Acquisition date and cost of the property; </a:t>
            </a:r>
          </a:p>
          <a:p>
            <a:pPr lvl="0"/>
            <a:r>
              <a:rPr lang="en-US" sz="2100" dirty="0"/>
              <a:t>Percentage of federal participation in the project costs for the federal award under which the property was acquired; </a:t>
            </a:r>
          </a:p>
          <a:p>
            <a:pPr lvl="0"/>
            <a:r>
              <a:rPr lang="en-US" sz="2100" dirty="0"/>
              <a:t>Location, use and condition of the property; and</a:t>
            </a:r>
          </a:p>
          <a:p>
            <a:pPr lvl="0"/>
            <a:r>
              <a:rPr lang="en-US" sz="2100" dirty="0"/>
              <a:t>Any ultimate disposition data including the date of disposal and sale price of the property.  </a:t>
            </a:r>
          </a:p>
          <a:p>
            <a:endParaRPr lang="en-US" sz="2100" dirty="0"/>
          </a:p>
        </p:txBody>
      </p:sp>
      <p:sp>
        <p:nvSpPr>
          <p:cNvPr id="4" name="Footer Placeholder 3"/>
          <p:cNvSpPr>
            <a:spLocks noGrp="1"/>
          </p:cNvSpPr>
          <p:nvPr>
            <p:ph type="ftr" sz="quarter" idx="11"/>
          </p:nvPr>
        </p:nvSpPr>
        <p:spPr>
          <a:xfrm>
            <a:off x="2590801" y="6477000"/>
            <a:ext cx="5104667" cy="279400"/>
          </a:xfrm>
        </p:spPr>
        <p:txBody>
          <a:bodyPr/>
          <a:lstStyle/>
          <a:p>
            <a:pPr>
              <a:defRPr/>
            </a:pPr>
            <a:r>
              <a:rPr lang="en-US"/>
              <a:t>Brustein &amp; Manasevit, PLLC © 2018. All rights reserved.</a:t>
            </a:r>
            <a:endParaRPr lang="en-US" dirty="0"/>
          </a:p>
        </p:txBody>
      </p:sp>
    </p:spTree>
    <p:extLst>
      <p:ext uri="{BB962C8B-B14F-4D97-AF65-F5344CB8AC3E}">
        <p14:creationId xmlns:p14="http://schemas.microsoft.com/office/powerpoint/2010/main" val="182145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Autofit/>
          </a:bodyPr>
          <a:lstStyle/>
          <a:p>
            <a:pPr>
              <a:defRPr/>
            </a:pPr>
            <a:r>
              <a:rPr lang="en-US" altLang="en-US" sz="4000" dirty="0"/>
              <a:t>Use of Equipment </a:t>
            </a:r>
            <a:br>
              <a:rPr lang="en-US" altLang="en-US" sz="4000" dirty="0"/>
            </a:br>
            <a:r>
              <a:rPr lang="en-US" dirty="0"/>
              <a:t>§ </a:t>
            </a:r>
            <a:r>
              <a:rPr lang="en-US" altLang="en-US" sz="4000" dirty="0"/>
              <a:t>200.313(c)(1) and (2)</a:t>
            </a:r>
          </a:p>
        </p:txBody>
      </p:sp>
      <p:sp>
        <p:nvSpPr>
          <p:cNvPr id="80899" name="Content Placeholder 2"/>
          <p:cNvSpPr>
            <a:spLocks noGrp="1"/>
          </p:cNvSpPr>
          <p:nvPr>
            <p:ph idx="1"/>
          </p:nvPr>
        </p:nvSpPr>
        <p:spPr/>
        <p:txBody>
          <a:bodyPr>
            <a:normAutofit lnSpcReduction="10000"/>
          </a:bodyPr>
          <a:lstStyle/>
          <a:p>
            <a:r>
              <a:rPr lang="en-US" altLang="en-US" sz="2400" dirty="0"/>
              <a:t>Equipment must be used by the Non-Federal entity in the program or project for which it was acquired as long as needed, whether or not the project or program continues to be supported by the Federal award. </a:t>
            </a:r>
          </a:p>
          <a:p>
            <a:r>
              <a:rPr lang="en-US" altLang="en-US" sz="2400" dirty="0"/>
              <a:t>When no longer needed, may be used in other activities with the following priority:</a:t>
            </a:r>
          </a:p>
          <a:p>
            <a:pPr marL="731520" lvl="1" indent="-457200">
              <a:buFont typeface="+mj-lt"/>
              <a:buAutoNum type="arabicPeriod"/>
            </a:pPr>
            <a:r>
              <a:rPr lang="en-US" altLang="en-US" sz="2200" dirty="0"/>
              <a:t>Projects supported by Federal awarding agency</a:t>
            </a:r>
          </a:p>
          <a:p>
            <a:pPr marL="731520" lvl="1" indent="-457200">
              <a:buFont typeface="+mj-lt"/>
              <a:buAutoNum type="arabicPeriod"/>
            </a:pPr>
            <a:r>
              <a:rPr lang="en-US" altLang="en-US" sz="2200" dirty="0"/>
              <a:t>Project funded by other Federal agencies</a:t>
            </a:r>
          </a:p>
          <a:p>
            <a:r>
              <a:rPr lang="en-US" altLang="en-US" dirty="0"/>
              <a:t>When used it may be shared (according to the above priorities) provided such use </a:t>
            </a:r>
            <a:r>
              <a:rPr lang="en-US" altLang="en-US" u="sng" dirty="0"/>
              <a:t>will not interfere </a:t>
            </a:r>
            <a:r>
              <a:rPr lang="en-US" altLang="en-US" dirty="0"/>
              <a:t>with work on the original projects/programs.</a:t>
            </a:r>
          </a:p>
          <a:p>
            <a:r>
              <a:rPr lang="en-US" altLang="en-US" u="sng" dirty="0"/>
              <a:t>Exception</a:t>
            </a:r>
            <a:r>
              <a:rPr lang="en-US" altLang="en-US" dirty="0"/>
              <a:t> – Private Schools 76.661</a:t>
            </a:r>
          </a:p>
        </p:txBody>
      </p:sp>
      <p:sp>
        <p:nvSpPr>
          <p:cNvPr id="2" name="Footer Placeholder 1">
            <a:extLst>
              <a:ext uri="{FF2B5EF4-FFF2-40B4-BE49-F238E27FC236}">
                <a16:creationId xmlns:a16="http://schemas.microsoft.com/office/drawing/2014/main" id="{12968211-A15D-40C8-9DE7-EAEEEA7351A0}"/>
              </a:ext>
            </a:extLst>
          </p:cNvPr>
          <p:cNvSpPr>
            <a:spLocks noGrp="1"/>
          </p:cNvSpPr>
          <p:nvPr>
            <p:ph type="ftr" sz="quarter" idx="11"/>
          </p:nvPr>
        </p:nvSpPr>
        <p:spPr/>
        <p:txBody>
          <a:bodyPr/>
          <a:lstStyle/>
          <a:p>
            <a:pPr>
              <a:defRPr/>
            </a:pPr>
            <a:r>
              <a:rPr lang="en-US" dirty="0"/>
              <a:t>Brustein &amp; Manasevit, PLLC © 2018. All rights reserved.</a:t>
            </a:r>
          </a:p>
        </p:txBody>
      </p:sp>
    </p:spTree>
    <p:extLst>
      <p:ext uri="{BB962C8B-B14F-4D97-AF65-F5344CB8AC3E}">
        <p14:creationId xmlns:p14="http://schemas.microsoft.com/office/powerpoint/2010/main" val="274367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a:t>
            </a:r>
            <a:r>
              <a:rPr lang="en-US" i="1" u="sng" dirty="0">
                <a:solidFill>
                  <a:srgbClr val="C00000"/>
                </a:solidFill>
              </a:rPr>
              <a:t>HOT</a:t>
            </a:r>
            <a:r>
              <a:rPr lang="en-US" i="1" dirty="0">
                <a:solidFill>
                  <a:srgbClr val="C00000"/>
                </a:solidFill>
              </a:rPr>
              <a:t> </a:t>
            </a:r>
            <a:r>
              <a:rPr lang="en-US" i="1" u="sng" dirty="0">
                <a:solidFill>
                  <a:srgbClr val="C00000"/>
                </a:solidFill>
              </a:rPr>
              <a:t>BUTTON</a:t>
            </a:r>
            <a:r>
              <a:rPr lang="en-US" dirty="0">
                <a:solidFill>
                  <a:srgbClr val="C00000"/>
                </a:solidFill>
              </a:rPr>
              <a:t> </a:t>
            </a:r>
            <a:r>
              <a:rPr lang="en-US" dirty="0"/>
              <a:t>Issues</a:t>
            </a:r>
          </a:p>
        </p:txBody>
      </p:sp>
      <p:sp>
        <p:nvSpPr>
          <p:cNvPr id="3" name="Content Placeholder 2"/>
          <p:cNvSpPr>
            <a:spLocks noGrp="1"/>
          </p:cNvSpPr>
          <p:nvPr>
            <p:ph idx="1"/>
          </p:nvPr>
        </p:nvSpPr>
        <p:spPr>
          <a:xfrm>
            <a:off x="985652" y="1745673"/>
            <a:ext cx="9910948" cy="4197927"/>
          </a:xfrm>
        </p:spPr>
        <p:txBody>
          <a:bodyPr>
            <a:normAutofit/>
          </a:bodyPr>
          <a:lstStyle/>
          <a:p>
            <a:pPr marL="45720" indent="0" algn="ctr">
              <a:buNone/>
            </a:pPr>
            <a:r>
              <a:rPr lang="en-US" altLang="en-US" sz="2800" dirty="0"/>
              <a:t>Regardless of cost, grantee must maintain effective control and “</a:t>
            </a:r>
            <a:r>
              <a:rPr lang="en-US" altLang="en-US" sz="2800" b="1" i="1" dirty="0"/>
              <a:t>safeguard all assets </a:t>
            </a:r>
            <a:r>
              <a:rPr lang="en-US" altLang="en-US" sz="2800" dirty="0"/>
              <a:t>and assure that they are used solely for authorized purposes.” (UGG Section</a:t>
            </a:r>
            <a:r>
              <a:rPr lang="en-US" altLang="en-US" sz="2800" dirty="0">
                <a:solidFill>
                  <a:srgbClr val="C00000"/>
                </a:solidFill>
              </a:rPr>
              <a:t> </a:t>
            </a:r>
            <a:r>
              <a:rPr lang="en-US" sz="2800" dirty="0"/>
              <a:t>200.302(b)(4))</a:t>
            </a:r>
          </a:p>
        </p:txBody>
      </p:sp>
      <p:sp>
        <p:nvSpPr>
          <p:cNvPr id="4" name="Footer Placeholder 3"/>
          <p:cNvSpPr>
            <a:spLocks noGrp="1"/>
          </p:cNvSpPr>
          <p:nvPr>
            <p:ph type="ftr" sz="quarter" idx="11"/>
          </p:nvPr>
        </p:nvSpPr>
        <p:spPr/>
        <p:txBody>
          <a:bodyPr/>
          <a:lstStyle/>
          <a:p>
            <a:r>
              <a:rPr lang="en-US" dirty="0"/>
              <a:t>Brustein &amp; Manasevit, PLLC © 2018. All rights reserved.</a:t>
            </a:r>
          </a:p>
        </p:txBody>
      </p:sp>
      <p:pic>
        <p:nvPicPr>
          <p:cNvPr id="7" name="Picture 6" descr="残虐な人権侵害－決して見逃さない : 新しい権利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3039" y="3091873"/>
            <a:ext cx="4445000" cy="3073400"/>
          </a:xfrm>
          <a:prstGeom prst="rect">
            <a:avLst/>
          </a:prstGeom>
        </p:spPr>
      </p:pic>
      <p:sp>
        <p:nvSpPr>
          <p:cNvPr id="5" name="Slide Number Placeholder 4">
            <a:extLst>
              <a:ext uri="{FF2B5EF4-FFF2-40B4-BE49-F238E27FC236}">
                <a16:creationId xmlns:a16="http://schemas.microsoft.com/office/drawing/2014/main" id="{14D49DCE-44AE-451D-85C9-AF8FCF7DBD33}"/>
              </a:ext>
            </a:extLst>
          </p:cNvPr>
          <p:cNvSpPr>
            <a:spLocks noGrp="1"/>
          </p:cNvSpPr>
          <p:nvPr>
            <p:ph type="sldNum" sz="quarter" idx="12"/>
          </p:nvPr>
        </p:nvSpPr>
        <p:spPr/>
        <p:txBody>
          <a:bodyPr/>
          <a:lstStyle/>
          <a:p>
            <a:fld id="{E31375A4-56A4-47D6-9801-1991572033F7}" type="slidenum">
              <a:rPr lang="en-US" smtClean="0"/>
              <a:t>46</a:t>
            </a:fld>
            <a:endParaRPr lang="en-US"/>
          </a:p>
        </p:txBody>
      </p:sp>
    </p:spTree>
    <p:extLst>
      <p:ext uri="{BB962C8B-B14F-4D97-AF65-F5344CB8AC3E}">
        <p14:creationId xmlns:p14="http://schemas.microsoft.com/office/powerpoint/2010/main" val="408577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Policy and Procedures Follow-up</a:t>
            </a:r>
          </a:p>
        </p:txBody>
      </p:sp>
      <p:sp>
        <p:nvSpPr>
          <p:cNvPr id="6" name="Content Placeholder 5"/>
          <p:cNvSpPr>
            <a:spLocks noGrp="1"/>
          </p:cNvSpPr>
          <p:nvPr>
            <p:ph idx="1"/>
          </p:nvPr>
        </p:nvSpPr>
        <p:spPr>
          <a:xfrm>
            <a:off x="993531" y="1793631"/>
            <a:ext cx="6427177" cy="3872561"/>
          </a:xfrm>
        </p:spPr>
        <p:txBody>
          <a:bodyPr>
            <a:normAutofit/>
          </a:bodyPr>
          <a:lstStyle/>
          <a:p>
            <a:r>
              <a:rPr lang="en-US" sz="2800" dirty="0"/>
              <a:t>Make sure policies and procedures are easy to use and easy to find!</a:t>
            </a:r>
          </a:p>
          <a:p>
            <a:pPr>
              <a:buFont typeface="Arial" panose="020B0604020202020204" pitchFamily="34" charset="0"/>
              <a:buChar char="•"/>
            </a:pPr>
            <a:r>
              <a:rPr lang="en-US" sz="2800" dirty="0"/>
              <a:t>Annual training</a:t>
            </a:r>
          </a:p>
          <a:p>
            <a:pPr>
              <a:buFont typeface="Arial" panose="020B0604020202020204" pitchFamily="34" charset="0"/>
              <a:buChar char="•"/>
            </a:pPr>
            <a:r>
              <a:rPr lang="en-US" sz="2800" dirty="0"/>
              <a:t>Training for new staff</a:t>
            </a:r>
          </a:p>
          <a:p>
            <a:pPr>
              <a:buFont typeface="Arial" panose="020B0604020202020204" pitchFamily="34" charset="0"/>
              <a:buChar char="•"/>
            </a:pPr>
            <a:r>
              <a:rPr lang="en-US" sz="2800" dirty="0"/>
              <a:t>Review and revise annually</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8730" y="3223427"/>
            <a:ext cx="3286822" cy="2819400"/>
          </a:xfrm>
          <a:prstGeom prst="rect">
            <a:avLst/>
          </a:prstGeom>
        </p:spPr>
      </p:pic>
      <p:sp>
        <p:nvSpPr>
          <p:cNvPr id="7" name="Footer Placeholder 1"/>
          <p:cNvSpPr>
            <a:spLocks noGrp="1"/>
          </p:cNvSpPr>
          <p:nvPr>
            <p:ph type="ftr" sz="quarter" idx="11"/>
          </p:nvPr>
        </p:nvSpPr>
        <p:spPr/>
        <p:txBody>
          <a:bodyPr/>
          <a:lstStyle/>
          <a:p>
            <a:r>
              <a:rPr lang="en-US" dirty="0"/>
              <a:t>Brustein &amp; Manasevit, PLLC © 2018. All rights reserved.</a:t>
            </a:r>
          </a:p>
        </p:txBody>
      </p:sp>
      <p:sp>
        <p:nvSpPr>
          <p:cNvPr id="2" name="Slide Number Placeholder 1">
            <a:extLst>
              <a:ext uri="{FF2B5EF4-FFF2-40B4-BE49-F238E27FC236}">
                <a16:creationId xmlns:a16="http://schemas.microsoft.com/office/drawing/2014/main" id="{6CFBC6FD-82E3-4C6A-8768-D0E3D08E0AA6}"/>
              </a:ext>
            </a:extLst>
          </p:cNvPr>
          <p:cNvSpPr>
            <a:spLocks noGrp="1"/>
          </p:cNvSpPr>
          <p:nvPr>
            <p:ph type="sldNum" sz="quarter" idx="12"/>
          </p:nvPr>
        </p:nvSpPr>
        <p:spPr/>
        <p:txBody>
          <a:bodyPr/>
          <a:lstStyle/>
          <a:p>
            <a:fld id="{E31375A4-56A4-47D6-9801-1991572033F7}" type="slidenum">
              <a:rPr lang="en-US" smtClean="0"/>
              <a:t>47</a:t>
            </a:fld>
            <a:endParaRPr lang="en-US"/>
          </a:p>
        </p:txBody>
      </p:sp>
    </p:spTree>
    <p:extLst>
      <p:ext uri="{BB962C8B-B14F-4D97-AF65-F5344CB8AC3E}">
        <p14:creationId xmlns:p14="http://schemas.microsoft.com/office/powerpoint/2010/main" val="42761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34D168-64FB-4E5C-A053-8507607F882C}"/>
              </a:ext>
            </a:extLst>
          </p:cNvPr>
          <p:cNvSpPr>
            <a:spLocks noGrp="1"/>
          </p:cNvSpPr>
          <p:nvPr>
            <p:ph type="ftr" sz="quarter" idx="4294967295"/>
          </p:nvPr>
        </p:nvSpPr>
        <p:spPr>
          <a:xfrm>
            <a:off x="0" y="6419850"/>
            <a:ext cx="5181600" cy="238125"/>
          </a:xfrm>
        </p:spPr>
        <p:txBody>
          <a:bodyPr/>
          <a:lstStyle/>
          <a:p>
            <a:r>
              <a:rPr lang="en-US"/>
              <a:t>Brustein &amp; Manasevit, PLLC © 2018. All rights reserved.</a:t>
            </a:r>
            <a:endParaRPr lang="en-US" dirty="0"/>
          </a:p>
        </p:txBody>
      </p:sp>
      <p:sp>
        <p:nvSpPr>
          <p:cNvPr id="5" name="Slide Number Placeholder 4">
            <a:extLst>
              <a:ext uri="{FF2B5EF4-FFF2-40B4-BE49-F238E27FC236}">
                <a16:creationId xmlns:a16="http://schemas.microsoft.com/office/drawing/2014/main" id="{911FE1DD-30F3-4301-B0EB-3DD29F3CF149}"/>
              </a:ext>
            </a:extLst>
          </p:cNvPr>
          <p:cNvSpPr>
            <a:spLocks noGrp="1"/>
          </p:cNvSpPr>
          <p:nvPr>
            <p:ph type="sldNum" sz="quarter" idx="4294967295"/>
          </p:nvPr>
        </p:nvSpPr>
        <p:spPr>
          <a:xfrm>
            <a:off x="11493500" y="6419850"/>
            <a:ext cx="698500" cy="238125"/>
          </a:xfrm>
        </p:spPr>
        <p:txBody>
          <a:bodyPr/>
          <a:lstStyle/>
          <a:p>
            <a:fld id="{E31375A4-56A4-47D6-9801-1991572033F7}" type="slidenum">
              <a:rPr lang="en-US" smtClean="0"/>
              <a:t>48</a:t>
            </a:fld>
            <a:endParaRPr lang="en-US"/>
          </a:p>
        </p:txBody>
      </p:sp>
      <p:pic>
        <p:nvPicPr>
          <p:cNvPr id="9" name="Picture 8">
            <a:extLst>
              <a:ext uri="{FF2B5EF4-FFF2-40B4-BE49-F238E27FC236}">
                <a16:creationId xmlns:a16="http://schemas.microsoft.com/office/drawing/2014/main" id="{50DA8B88-CF05-4479-BDAB-5C2E0BBF3F6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65294" y="510988"/>
            <a:ext cx="7781365" cy="5836024"/>
          </a:xfrm>
          <a:prstGeom prst="rect">
            <a:avLst/>
          </a:prstGeom>
        </p:spPr>
      </p:pic>
    </p:spTree>
    <p:extLst>
      <p:ext uri="{BB962C8B-B14F-4D97-AF65-F5344CB8AC3E}">
        <p14:creationId xmlns:p14="http://schemas.microsoft.com/office/powerpoint/2010/main" val="76445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5" name="Content Placeholder 4">
            <a:extLst>
              <a:ext uri="{FF2B5EF4-FFF2-40B4-BE49-F238E27FC236}">
                <a16:creationId xmlns:a16="http://schemas.microsoft.com/office/drawing/2014/main" id="{62A609E9-3C90-4F38-B2CF-1B84C5A97EAB}"/>
              </a:ext>
            </a:extLst>
          </p:cNvPr>
          <p:cNvSpPr>
            <a:spLocks noGrp="1"/>
          </p:cNvSpPr>
          <p:nvPr>
            <p:ph idx="1"/>
          </p:nvPr>
        </p:nvSpPr>
        <p:spPr>
          <a:xfrm>
            <a:off x="1028700" y="1828800"/>
            <a:ext cx="9867900" cy="3577590"/>
          </a:xfrm>
        </p:spPr>
        <p:txBody>
          <a:bodyPr/>
          <a:lstStyle/>
          <a:p>
            <a:r>
              <a:rPr lang="en-US" dirty="0"/>
              <a:t>This presentation is intended solely to provide general information and does not constitute legal advice or a legal service.  This presentation does not create a client-lawyer relationship with Brustein &amp; Manasevit, </a:t>
            </a:r>
            <a:r>
              <a:rPr lang="en-US" dirty="0" err="1"/>
              <a:t>PLLC</a:t>
            </a:r>
            <a:r>
              <a:rPr lang="en-US" dirty="0"/>
              <a:t> and, therefore, carries none of the protections under the D.C. Rules of Professional Conduct.  Attendance at this presentation, a later review of any printed or electronic materials, or any follow-up questions or communications arising out of this presentation with any attorney at Brustein &amp; Manasevit, </a:t>
            </a:r>
            <a:r>
              <a:rPr lang="en-US" dirty="0" err="1"/>
              <a:t>PLLC</a:t>
            </a:r>
            <a:r>
              <a:rPr lang="en-US" dirty="0"/>
              <a:t> does not create an attorney-client relationship with Brustein &amp; Manasevit, </a:t>
            </a:r>
            <a:r>
              <a:rPr lang="en-US" dirty="0" err="1"/>
              <a:t>PLLC</a:t>
            </a:r>
            <a:r>
              <a:rPr lang="en-US" dirty="0"/>
              <a:t>.  You should not take any action based upon any information in this presentation without first consulting legal counsel familiar with your particular circumstances</a:t>
            </a:r>
            <a:r>
              <a:rPr lang="en-US" b="1" i="1" dirty="0"/>
              <a:t>.</a:t>
            </a:r>
            <a:endParaRPr lang="en-US" dirty="0"/>
          </a:p>
          <a:p>
            <a:endParaRPr lang="en-US" dirty="0"/>
          </a:p>
        </p:txBody>
      </p:sp>
      <p:sp>
        <p:nvSpPr>
          <p:cNvPr id="6" name="Footer Placeholder 5">
            <a:extLst>
              <a:ext uri="{FF2B5EF4-FFF2-40B4-BE49-F238E27FC236}">
                <a16:creationId xmlns:a16="http://schemas.microsoft.com/office/drawing/2014/main" id="{6ACDF841-AC51-4C32-B05A-A1DE18FE542A}"/>
              </a:ext>
            </a:extLst>
          </p:cNvPr>
          <p:cNvSpPr>
            <a:spLocks noGrp="1"/>
          </p:cNvSpPr>
          <p:nvPr>
            <p:ph type="ftr" sz="quarter" idx="11"/>
          </p:nvPr>
        </p:nvSpPr>
        <p:spPr/>
        <p:txBody>
          <a:bodyPr/>
          <a:lstStyle/>
          <a:p>
            <a:r>
              <a:rPr lang="en-US"/>
              <a:t>Brustein &amp; Manasevit, PLLC © 2018. All rights reserved.</a:t>
            </a:r>
            <a:endParaRPr lang="en-US" dirty="0"/>
          </a:p>
        </p:txBody>
      </p:sp>
      <p:sp>
        <p:nvSpPr>
          <p:cNvPr id="7" name="Slide Number Placeholder 6">
            <a:extLst>
              <a:ext uri="{FF2B5EF4-FFF2-40B4-BE49-F238E27FC236}">
                <a16:creationId xmlns:a16="http://schemas.microsoft.com/office/drawing/2014/main" id="{DC3F3CA3-D7EB-4C44-8C3E-D05DE66CC902}"/>
              </a:ext>
            </a:extLst>
          </p:cNvPr>
          <p:cNvSpPr>
            <a:spLocks noGrp="1"/>
          </p:cNvSpPr>
          <p:nvPr>
            <p:ph type="sldNum" sz="quarter" idx="12"/>
          </p:nvPr>
        </p:nvSpPr>
        <p:spPr/>
        <p:txBody>
          <a:bodyPr/>
          <a:lstStyle/>
          <a:p>
            <a:fld id="{E31375A4-56A4-47D6-9801-1991572033F7}" type="slidenum">
              <a:rPr lang="en-US" smtClean="0"/>
              <a:t>49</a:t>
            </a:fld>
            <a:endParaRPr lang="en-US"/>
          </a:p>
        </p:txBody>
      </p:sp>
    </p:spTree>
    <p:extLst>
      <p:ext uri="{BB962C8B-B14F-4D97-AF65-F5344CB8AC3E}">
        <p14:creationId xmlns:p14="http://schemas.microsoft.com/office/powerpoint/2010/main" val="159345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1AB6A-3FC6-49E6-A14D-2D95F8DAD7B5}"/>
              </a:ext>
            </a:extLst>
          </p:cNvPr>
          <p:cNvSpPr>
            <a:spLocks noGrp="1"/>
          </p:cNvSpPr>
          <p:nvPr>
            <p:ph idx="1"/>
          </p:nvPr>
        </p:nvSpPr>
        <p:spPr>
          <a:xfrm>
            <a:off x="902970" y="685800"/>
            <a:ext cx="10515600" cy="5257800"/>
          </a:xfrm>
        </p:spPr>
        <p:txBody>
          <a:bodyPr>
            <a:normAutofit/>
          </a:bodyPr>
          <a:lstStyle/>
          <a:p>
            <a:pPr indent="-274320"/>
            <a:r>
              <a:rPr lang="en-US" sz="3000" b="1" dirty="0">
                <a:solidFill>
                  <a:srgbClr val="C00000"/>
                </a:solidFill>
              </a:rPr>
              <a:t>S</a:t>
            </a:r>
            <a:r>
              <a:rPr lang="en-US" sz="3000" b="1" dirty="0"/>
              <a:t> –  </a:t>
            </a:r>
            <a:r>
              <a:rPr lang="en-US" sz="3000" b="1" dirty="0" err="1"/>
              <a:t>chedule</a:t>
            </a:r>
            <a:r>
              <a:rPr lang="en-US" sz="3000" b="1" dirty="0"/>
              <a:t> time to focus on compliance (Control </a:t>
            </a:r>
            <a:br>
              <a:rPr lang="en-US" sz="3000" b="1" dirty="0"/>
            </a:br>
            <a:r>
              <a:rPr lang="en-US" sz="3000" b="1" dirty="0"/>
              <a:t>	environment)</a:t>
            </a:r>
          </a:p>
          <a:p>
            <a:pPr indent="-274320"/>
            <a:r>
              <a:rPr lang="en-US" sz="3000" b="1" dirty="0">
                <a:solidFill>
                  <a:srgbClr val="C00000"/>
                </a:solidFill>
              </a:rPr>
              <a:t>I</a:t>
            </a:r>
            <a:r>
              <a:rPr lang="en-US" sz="3000" b="1" dirty="0"/>
              <a:t> –   </a:t>
            </a:r>
            <a:r>
              <a:rPr lang="en-US" sz="3000" b="1" dirty="0" err="1"/>
              <a:t>nform</a:t>
            </a:r>
            <a:r>
              <a:rPr lang="en-US" sz="3000" b="1" dirty="0"/>
              <a:t> staff changes (Information and </a:t>
            </a:r>
            <a:br>
              <a:rPr lang="en-US" sz="3000" b="1" dirty="0"/>
            </a:br>
            <a:r>
              <a:rPr lang="en-US" sz="3000" b="1" dirty="0"/>
              <a:t>	Communications)</a:t>
            </a:r>
          </a:p>
          <a:p>
            <a:pPr indent="-274320"/>
            <a:r>
              <a:rPr lang="en-US" sz="3000" b="1" dirty="0">
                <a:solidFill>
                  <a:srgbClr val="C00000"/>
                </a:solidFill>
              </a:rPr>
              <a:t>M</a:t>
            </a:r>
            <a:r>
              <a:rPr lang="en-US" sz="3000" b="1" dirty="0"/>
              <a:t> – </a:t>
            </a:r>
            <a:r>
              <a:rPr lang="en-US" sz="3000" b="1" dirty="0" err="1"/>
              <a:t>ake</a:t>
            </a:r>
            <a:r>
              <a:rPr lang="en-US" sz="3000" b="1" dirty="0"/>
              <a:t> sure to identify trouble areas (Risk analysis)</a:t>
            </a:r>
          </a:p>
          <a:p>
            <a:pPr indent="-274320"/>
            <a:r>
              <a:rPr lang="en-US" sz="3000" b="1" dirty="0">
                <a:solidFill>
                  <a:srgbClr val="C00000"/>
                </a:solidFill>
              </a:rPr>
              <a:t>P</a:t>
            </a:r>
            <a:r>
              <a:rPr lang="en-US" sz="3000" b="1" dirty="0"/>
              <a:t> –  </a:t>
            </a:r>
            <a:r>
              <a:rPr lang="en-US" sz="3000" b="1" dirty="0" err="1"/>
              <a:t>rioritize</a:t>
            </a:r>
            <a:r>
              <a:rPr lang="en-US" sz="3000" b="1" dirty="0"/>
              <a:t> and improve weaknesses(Control activities)</a:t>
            </a:r>
          </a:p>
          <a:p>
            <a:pPr indent="-274320"/>
            <a:r>
              <a:rPr lang="en-US" sz="3000" b="1" dirty="0">
                <a:solidFill>
                  <a:srgbClr val="C00000"/>
                </a:solidFill>
              </a:rPr>
              <a:t>L</a:t>
            </a:r>
            <a:r>
              <a:rPr lang="en-US" sz="3000" b="1" dirty="0"/>
              <a:t> –  earn the law</a:t>
            </a:r>
          </a:p>
          <a:p>
            <a:pPr indent="-274320"/>
            <a:r>
              <a:rPr lang="en-US" sz="3000" b="1" dirty="0">
                <a:solidFill>
                  <a:srgbClr val="C00000"/>
                </a:solidFill>
              </a:rPr>
              <a:t>E</a:t>
            </a:r>
            <a:r>
              <a:rPr lang="en-US" sz="3000" b="1" dirty="0"/>
              <a:t> –  </a:t>
            </a:r>
            <a:r>
              <a:rPr lang="en-US" sz="3000" b="1" dirty="0" err="1"/>
              <a:t>nforce</a:t>
            </a:r>
            <a:r>
              <a:rPr lang="en-US" sz="3000" b="1" dirty="0"/>
              <a:t> the requirements (Monitoring)</a:t>
            </a:r>
          </a:p>
        </p:txBody>
      </p:sp>
      <p:sp>
        <p:nvSpPr>
          <p:cNvPr id="9" name="Footer Placeholder 8">
            <a:extLst>
              <a:ext uri="{FF2B5EF4-FFF2-40B4-BE49-F238E27FC236}">
                <a16:creationId xmlns:a16="http://schemas.microsoft.com/office/drawing/2014/main" id="{9EE8FCD3-43BF-4E73-B531-E8911523EBC8}"/>
              </a:ext>
            </a:extLst>
          </p:cNvPr>
          <p:cNvSpPr>
            <a:spLocks noGrp="1"/>
          </p:cNvSpPr>
          <p:nvPr>
            <p:ph type="ftr" sz="quarter" idx="11"/>
          </p:nvPr>
        </p:nvSpPr>
        <p:spPr/>
        <p:txBody>
          <a:bodyPr/>
          <a:lstStyle/>
          <a:p>
            <a:r>
              <a:rPr lang="en-US"/>
              <a:t>Brustein &amp; Manasevit, PLLC © 2018. All rights reserved.</a:t>
            </a:r>
            <a:endParaRPr lang="en-US" dirty="0"/>
          </a:p>
        </p:txBody>
      </p:sp>
      <p:sp>
        <p:nvSpPr>
          <p:cNvPr id="10" name="Slide Number Placeholder 9">
            <a:extLst>
              <a:ext uri="{FF2B5EF4-FFF2-40B4-BE49-F238E27FC236}">
                <a16:creationId xmlns:a16="http://schemas.microsoft.com/office/drawing/2014/main" id="{4BD84A1F-56A7-4203-93D7-2537835203FD}"/>
              </a:ext>
            </a:extLst>
          </p:cNvPr>
          <p:cNvSpPr>
            <a:spLocks noGrp="1"/>
          </p:cNvSpPr>
          <p:nvPr>
            <p:ph type="sldNum" sz="quarter" idx="12"/>
          </p:nvPr>
        </p:nvSpPr>
        <p:spPr/>
        <p:txBody>
          <a:bodyPr/>
          <a:lstStyle/>
          <a:p>
            <a:fld id="{E31375A4-56A4-47D6-9801-1991572033F7}" type="slidenum">
              <a:rPr lang="en-US" smtClean="0"/>
              <a:t>5</a:t>
            </a:fld>
            <a:endParaRPr lang="en-US"/>
          </a:p>
        </p:txBody>
      </p:sp>
    </p:spTree>
    <p:extLst>
      <p:ext uri="{BB962C8B-B14F-4D97-AF65-F5344CB8AC3E}">
        <p14:creationId xmlns:p14="http://schemas.microsoft.com/office/powerpoint/2010/main" val="304865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3902986"/>
          </a:xfrm>
        </p:spPr>
        <p:txBody>
          <a:bodyPr/>
          <a:lstStyle/>
          <a:p>
            <a:r>
              <a:rPr lang="en-US" dirty="0"/>
              <a:t>Documentation</a:t>
            </a:r>
          </a:p>
        </p:txBody>
      </p:sp>
      <p:sp>
        <p:nvSpPr>
          <p:cNvPr id="7" name="Text Placeholder 6">
            <a:extLst>
              <a:ext uri="{FF2B5EF4-FFF2-40B4-BE49-F238E27FC236}">
                <a16:creationId xmlns:a16="http://schemas.microsoft.com/office/drawing/2014/main" id="{BF67378C-8F33-4E09-966D-E0AC480EA2BE}"/>
              </a:ext>
            </a:extLst>
          </p:cNvPr>
          <p:cNvSpPr>
            <a:spLocks noGrp="1"/>
          </p:cNvSpPr>
          <p:nvPr>
            <p:ph type="body" idx="1"/>
          </p:nvPr>
        </p:nvSpPr>
        <p:spPr/>
        <p:txBody>
          <a:bodyPr/>
          <a:lstStyle/>
          <a:p>
            <a:endParaRPr lang="en-US" dirty="0"/>
          </a:p>
        </p:txBody>
      </p:sp>
      <p:pic>
        <p:nvPicPr>
          <p:cNvPr id="8" name="Picture 7">
            <a:extLst>
              <a:ext uri="{FF2B5EF4-FFF2-40B4-BE49-F238E27FC236}">
                <a16:creationId xmlns:a16="http://schemas.microsoft.com/office/drawing/2014/main" id="{6FE7988B-F797-4E52-BCF8-662974E815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3992" y="536632"/>
            <a:ext cx="4525878" cy="3016073"/>
          </a:xfrm>
          <a:prstGeom prst="rect">
            <a:avLst/>
          </a:prstGeom>
        </p:spPr>
      </p:pic>
    </p:spTree>
    <p:extLst>
      <p:ext uri="{BB962C8B-B14F-4D97-AF65-F5344CB8AC3E}">
        <p14:creationId xmlns:p14="http://schemas.microsoft.com/office/powerpoint/2010/main" val="289010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Allowability Documentation</a:t>
            </a:r>
          </a:p>
        </p:txBody>
      </p:sp>
      <p:sp>
        <p:nvSpPr>
          <p:cNvPr id="4" name="Content Placeholder 3"/>
          <p:cNvSpPr>
            <a:spLocks noGrp="1"/>
          </p:cNvSpPr>
          <p:nvPr>
            <p:ph idx="1"/>
          </p:nvPr>
        </p:nvSpPr>
        <p:spPr>
          <a:xfrm>
            <a:off x="1295400" y="1840230"/>
            <a:ext cx="9601200" cy="4114800"/>
          </a:xfrm>
        </p:spPr>
        <p:txBody>
          <a:bodyPr>
            <a:normAutofit lnSpcReduction="10000"/>
          </a:bodyPr>
          <a:lstStyle/>
          <a:p>
            <a:pPr marL="0" indent="0">
              <a:buNone/>
              <a:defRPr/>
            </a:pPr>
            <a:r>
              <a:rPr lang="en-US" sz="3500" dirty="0"/>
              <a:t>EDGAR – 2 CFR 200.403(g)</a:t>
            </a:r>
          </a:p>
          <a:p>
            <a:pPr marL="0" indent="0">
              <a:buNone/>
              <a:defRPr/>
            </a:pPr>
            <a:r>
              <a:rPr lang="en-US" dirty="0"/>
              <a:t>To meet allowability requirements… costs must be adequately documented.</a:t>
            </a:r>
          </a:p>
          <a:p>
            <a:pPr marL="0" indent="0">
              <a:buNone/>
            </a:pPr>
            <a:r>
              <a:rPr lang="en-US" sz="3500" dirty="0"/>
              <a:t>EDGAR – 76.730 – 76.731 </a:t>
            </a:r>
          </a:p>
          <a:p>
            <a:r>
              <a:rPr lang="en-US" dirty="0"/>
              <a:t>Shall keep records to show compliance with program requirements.</a:t>
            </a:r>
          </a:p>
          <a:p>
            <a:pPr lvl="1"/>
            <a:r>
              <a:rPr lang="en-US" sz="2000" dirty="0"/>
              <a:t>The amount of funds;</a:t>
            </a:r>
          </a:p>
          <a:p>
            <a:pPr lvl="1"/>
            <a:r>
              <a:rPr lang="en-US" sz="2000" dirty="0"/>
              <a:t>How funds were used;</a:t>
            </a:r>
          </a:p>
          <a:p>
            <a:pPr lvl="1"/>
            <a:r>
              <a:rPr lang="en-US" sz="2000" dirty="0"/>
              <a:t>Total cost of the project; </a:t>
            </a:r>
          </a:p>
          <a:p>
            <a:pPr lvl="1"/>
            <a:r>
              <a:rPr lang="en-US" sz="2000" dirty="0"/>
              <a:t>Share of the cost provided from other sources; and</a:t>
            </a:r>
          </a:p>
          <a:p>
            <a:pPr lvl="1"/>
            <a:r>
              <a:rPr lang="en-US" sz="2000" dirty="0"/>
              <a:t>Other records to facilitate an effective audit. </a:t>
            </a:r>
            <a:endParaRPr lang="en-US" sz="2400" dirty="0"/>
          </a:p>
        </p:txBody>
      </p:sp>
      <p:sp>
        <p:nvSpPr>
          <p:cNvPr id="5" name="Slide Number Placeholder 2">
            <a:extLst>
              <a:ext uri="{FF2B5EF4-FFF2-40B4-BE49-F238E27FC236}">
                <a16:creationId xmlns:a16="http://schemas.microsoft.com/office/drawing/2014/main" id="{97F944CC-7887-46AD-B6F9-60523BC5DE53}"/>
              </a:ext>
            </a:extLst>
          </p:cNvPr>
          <p:cNvSpPr>
            <a:spLocks noGrp="1"/>
          </p:cNvSpPr>
          <p:nvPr>
            <p:ph type="sldNum" sz="quarter" idx="12"/>
          </p:nvPr>
        </p:nvSpPr>
        <p:spPr>
          <a:xfrm>
            <a:off x="10067280" y="6356359"/>
            <a:ext cx="561975" cy="365125"/>
          </a:xfrm>
        </p:spPr>
        <p:txBody>
          <a:bodyPr/>
          <a:lstStyle/>
          <a:p>
            <a:fld id="{CA8D9AD5-F248-4919-864A-CFD76CC027D6}" type="slidenum">
              <a:rPr lang="en-US" smtClean="0"/>
              <a:pPr/>
              <a:t>7</a:t>
            </a:fld>
            <a:endParaRPr lang="en-US"/>
          </a:p>
        </p:txBody>
      </p:sp>
      <p:sp>
        <p:nvSpPr>
          <p:cNvPr id="3" name="Footer Placeholder 2">
            <a:extLst>
              <a:ext uri="{FF2B5EF4-FFF2-40B4-BE49-F238E27FC236}">
                <a16:creationId xmlns:a16="http://schemas.microsoft.com/office/drawing/2014/main" id="{29C8E81C-2924-4290-83F7-7302C933686E}"/>
              </a:ext>
            </a:extLst>
          </p:cNvPr>
          <p:cNvSpPr>
            <a:spLocks noGrp="1"/>
          </p:cNvSpPr>
          <p:nvPr>
            <p:ph type="ftr" sz="quarter" idx="11"/>
          </p:nvPr>
        </p:nvSpPr>
        <p:spPr/>
        <p:txBody>
          <a:bodyPr/>
          <a:lstStyle/>
          <a:p>
            <a:r>
              <a:rPr lang="en-US"/>
              <a:t>Brustein &amp; Manasevit, PLLC © 2018. All rights reserved.</a:t>
            </a:r>
            <a:endParaRPr lang="en-US" dirty="0"/>
          </a:p>
        </p:txBody>
      </p:sp>
    </p:spTree>
    <p:extLst>
      <p:ext uri="{BB962C8B-B14F-4D97-AF65-F5344CB8AC3E}">
        <p14:creationId xmlns:p14="http://schemas.microsoft.com/office/powerpoint/2010/main" val="422664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Long?</a:t>
            </a:r>
          </a:p>
        </p:txBody>
      </p:sp>
      <p:sp>
        <p:nvSpPr>
          <p:cNvPr id="3" name="Content Placeholder 2"/>
          <p:cNvSpPr>
            <a:spLocks noGrp="1"/>
          </p:cNvSpPr>
          <p:nvPr>
            <p:ph idx="1"/>
          </p:nvPr>
        </p:nvSpPr>
        <p:spPr/>
        <p:txBody>
          <a:bodyPr>
            <a:normAutofit/>
          </a:bodyPr>
          <a:lstStyle/>
          <a:p>
            <a:pPr marL="0" indent="0">
              <a:buNone/>
            </a:pPr>
            <a:r>
              <a:rPr lang="en-US" sz="3200" dirty="0"/>
              <a:t>Retention Requirements For Records</a:t>
            </a:r>
            <a:br>
              <a:rPr lang="en-US" sz="3200" dirty="0"/>
            </a:br>
            <a:r>
              <a:rPr lang="en-US" sz="3200" dirty="0"/>
              <a:t>EDGAR – 2 CFR 200.333 </a:t>
            </a:r>
          </a:p>
          <a:p>
            <a:r>
              <a:rPr lang="en-US" sz="2400" dirty="0"/>
              <a:t>Financial records, supporting documents, statistical records, and all other non-Federal entity records pertinent to a Federal award must be retained for a </a:t>
            </a:r>
            <a:r>
              <a:rPr lang="en-US" sz="2400" u="sng" dirty="0"/>
              <a:t>period of three years </a:t>
            </a:r>
            <a:r>
              <a:rPr lang="en-US" sz="2400" dirty="0"/>
              <a:t>from the date of submission of the final expenditure report.</a:t>
            </a:r>
          </a:p>
          <a:p>
            <a:r>
              <a:rPr lang="en-US" sz="2400" dirty="0"/>
              <a:t>BUT, need to keep records for </a:t>
            </a:r>
            <a:r>
              <a:rPr lang="en-US" sz="2400" u="sng" dirty="0"/>
              <a:t>5 years</a:t>
            </a:r>
            <a:r>
              <a:rPr lang="en-US" sz="2400" dirty="0"/>
              <a:t> because… </a:t>
            </a:r>
          </a:p>
        </p:txBody>
      </p:sp>
      <p:sp>
        <p:nvSpPr>
          <p:cNvPr id="5" name="Slide Number Placeholder 4"/>
          <p:cNvSpPr>
            <a:spLocks noGrp="1"/>
          </p:cNvSpPr>
          <p:nvPr>
            <p:ph type="sldNum" sz="quarter" idx="12"/>
          </p:nvPr>
        </p:nvSpPr>
        <p:spPr/>
        <p:txBody>
          <a:bodyPr/>
          <a:lstStyle/>
          <a:p>
            <a:fld id="{CA8D9AD5-F248-4919-864A-CFD76CC027D6}" type="slidenum">
              <a:rPr lang="en-US" smtClean="0"/>
              <a:pPr/>
              <a:t>8</a:t>
            </a:fld>
            <a:endParaRPr lang="en-US"/>
          </a:p>
        </p:txBody>
      </p:sp>
      <p:sp>
        <p:nvSpPr>
          <p:cNvPr id="4" name="Footer Placeholder 3">
            <a:extLst>
              <a:ext uri="{FF2B5EF4-FFF2-40B4-BE49-F238E27FC236}">
                <a16:creationId xmlns:a16="http://schemas.microsoft.com/office/drawing/2014/main" id="{3398FD05-814E-4060-B9C8-9E499CDBC34A}"/>
              </a:ext>
            </a:extLst>
          </p:cNvPr>
          <p:cNvSpPr>
            <a:spLocks noGrp="1"/>
          </p:cNvSpPr>
          <p:nvPr>
            <p:ph type="ftr" sz="quarter" idx="11"/>
          </p:nvPr>
        </p:nvSpPr>
        <p:spPr/>
        <p:txBody>
          <a:bodyPr/>
          <a:lstStyle/>
          <a:p>
            <a:r>
              <a:rPr lang="en-US"/>
              <a:t>Brustein &amp; Manasevit, PLLC © 2018. All rights reserved.</a:t>
            </a:r>
            <a:endParaRPr lang="en-US" dirty="0"/>
          </a:p>
        </p:txBody>
      </p:sp>
    </p:spTree>
    <p:extLst>
      <p:ext uri="{BB962C8B-B14F-4D97-AF65-F5344CB8AC3E}">
        <p14:creationId xmlns:p14="http://schemas.microsoft.com/office/powerpoint/2010/main" val="270691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Long? (cont.)</a:t>
            </a:r>
          </a:p>
        </p:txBody>
      </p:sp>
      <p:sp>
        <p:nvSpPr>
          <p:cNvPr id="3" name="Content Placeholder 2"/>
          <p:cNvSpPr>
            <a:spLocks noGrp="1"/>
          </p:cNvSpPr>
          <p:nvPr>
            <p:ph idx="1"/>
          </p:nvPr>
        </p:nvSpPr>
        <p:spPr>
          <a:xfrm>
            <a:off x="1200150" y="1634490"/>
            <a:ext cx="9601200" cy="4457700"/>
          </a:xfrm>
        </p:spPr>
        <p:txBody>
          <a:bodyPr>
            <a:normAutofit/>
          </a:bodyPr>
          <a:lstStyle/>
          <a:p>
            <a:pPr marL="0" indent="0">
              <a:buNone/>
            </a:pPr>
            <a:r>
              <a:rPr lang="en-US" sz="3200" dirty="0" err="1"/>
              <a:t>GEPA</a:t>
            </a:r>
            <a:r>
              <a:rPr lang="en-US" sz="3200" dirty="0"/>
              <a:t> - Statute of Limitations</a:t>
            </a:r>
            <a:br>
              <a:rPr lang="en-US" sz="3200" dirty="0"/>
            </a:br>
            <a:r>
              <a:rPr lang="en-US" sz="3200" dirty="0"/>
              <a:t>34 CFR 81.31(c) </a:t>
            </a:r>
          </a:p>
          <a:p>
            <a:pPr algn="just"/>
            <a:r>
              <a:rPr lang="en-US" sz="2400" dirty="0"/>
              <a:t>No recipient under an applicable program shall be liable to return funds which were </a:t>
            </a:r>
            <a:r>
              <a:rPr lang="en-US" sz="2400" u="sng" dirty="0"/>
              <a:t>expended in a manner not authorized by law</a:t>
            </a:r>
            <a:r>
              <a:rPr lang="en-US" sz="2400" dirty="0"/>
              <a:t> more than 5 years before the recipient received written notice of a preliminary departmental decision.</a:t>
            </a:r>
          </a:p>
          <a:p>
            <a:r>
              <a:rPr lang="en-US" sz="2400" dirty="0"/>
              <a:t>Case law established that the 5 year statute of limitations period ran from the date of obligation. (</a:t>
            </a:r>
            <a:r>
              <a:rPr lang="en-US" sz="2400" u="sng" dirty="0"/>
              <a:t>Appeal of the State of Michigan</a:t>
            </a:r>
            <a:r>
              <a:rPr lang="en-US" sz="2400" dirty="0"/>
              <a:t>)</a:t>
            </a:r>
            <a:endParaRPr lang="en-US" dirty="0"/>
          </a:p>
        </p:txBody>
      </p:sp>
      <p:sp>
        <p:nvSpPr>
          <p:cNvPr id="5" name="Slide Number Placeholder 4"/>
          <p:cNvSpPr>
            <a:spLocks noGrp="1"/>
          </p:cNvSpPr>
          <p:nvPr>
            <p:ph type="sldNum" sz="quarter" idx="12"/>
          </p:nvPr>
        </p:nvSpPr>
        <p:spPr/>
        <p:txBody>
          <a:bodyPr/>
          <a:lstStyle/>
          <a:p>
            <a:fld id="{CA8D9AD5-F248-4919-864A-CFD76CC027D6}" type="slidenum">
              <a:rPr lang="en-US" smtClean="0"/>
              <a:pPr/>
              <a:t>9</a:t>
            </a:fld>
            <a:endParaRPr lang="en-US"/>
          </a:p>
        </p:txBody>
      </p:sp>
      <p:sp>
        <p:nvSpPr>
          <p:cNvPr id="4" name="Footer Placeholder 3">
            <a:extLst>
              <a:ext uri="{FF2B5EF4-FFF2-40B4-BE49-F238E27FC236}">
                <a16:creationId xmlns:a16="http://schemas.microsoft.com/office/drawing/2014/main" id="{00A1C96F-2698-491B-A99D-E2592053B9F6}"/>
              </a:ext>
            </a:extLst>
          </p:cNvPr>
          <p:cNvSpPr>
            <a:spLocks noGrp="1"/>
          </p:cNvSpPr>
          <p:nvPr>
            <p:ph type="ftr" sz="quarter" idx="11"/>
          </p:nvPr>
        </p:nvSpPr>
        <p:spPr/>
        <p:txBody>
          <a:bodyPr/>
          <a:lstStyle/>
          <a:p>
            <a:r>
              <a:rPr lang="en-US"/>
              <a:t>Brustein &amp; Manasevit, PLLC © 2018. All rights reserved.</a:t>
            </a:r>
            <a:endParaRPr lang="en-US" dirty="0"/>
          </a:p>
        </p:txBody>
      </p:sp>
    </p:spTree>
    <p:extLst>
      <p:ext uri="{BB962C8B-B14F-4D97-AF65-F5344CB8AC3E}">
        <p14:creationId xmlns:p14="http://schemas.microsoft.com/office/powerpoint/2010/main" val="162194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Custom 14">
      <a:dk1>
        <a:sysClr val="windowText" lastClr="000000"/>
      </a:dk1>
      <a:lt1>
        <a:sysClr val="window" lastClr="FFFFFF"/>
      </a:lt1>
      <a:dk2>
        <a:srgbClr val="3A577A"/>
      </a:dk2>
      <a:lt2>
        <a:srgbClr val="FEFAC9"/>
      </a:lt2>
      <a:accent1>
        <a:srgbClr val="344D6C"/>
      </a:accent1>
      <a:accent2>
        <a:srgbClr val="F3A447"/>
      </a:accent2>
      <a:accent3>
        <a:srgbClr val="E7BC29"/>
      </a:accent3>
      <a:accent4>
        <a:srgbClr val="D092A7"/>
      </a:accent4>
      <a:accent5>
        <a:srgbClr val="9C85C0"/>
      </a:accent5>
      <a:accent6>
        <a:srgbClr val="809EC2"/>
      </a:accent6>
      <a:hlink>
        <a:srgbClr val="47295D"/>
      </a:hlink>
      <a:folHlink>
        <a:srgbClr val="7F6F6F"/>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1067</TotalTime>
  <Words>2621</Words>
  <Application>Microsoft Office PowerPoint</Application>
  <PresentationFormat>Widescreen</PresentationFormat>
  <Paragraphs>356</Paragraphs>
  <Slides>49</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Cambria</vt:lpstr>
      <vt:lpstr>Courier New</vt:lpstr>
      <vt:lpstr>Wingdings</vt:lpstr>
      <vt:lpstr>Red Line Business 16x9</vt:lpstr>
      <vt:lpstr>Policies and Procedures</vt:lpstr>
      <vt:lpstr>In the News</vt:lpstr>
      <vt:lpstr>Internal Controls</vt:lpstr>
      <vt:lpstr>PowerPoint Presentation</vt:lpstr>
      <vt:lpstr>PowerPoint Presentation</vt:lpstr>
      <vt:lpstr>Documentation</vt:lpstr>
      <vt:lpstr>Allowability Documentation</vt:lpstr>
      <vt:lpstr>How Long?</vt:lpstr>
      <vt:lpstr>How Long? (cont.)</vt:lpstr>
      <vt:lpstr>Know Where your Documents Are!</vt:lpstr>
      <vt:lpstr>How Maintain Documentation?</vt:lpstr>
      <vt:lpstr>Documentation HOT BUTTON Issues</vt:lpstr>
      <vt:lpstr>PowerPoint Presentation</vt:lpstr>
      <vt:lpstr>Policies vs. Procedures</vt:lpstr>
      <vt:lpstr>Required Policies and Procedures</vt:lpstr>
      <vt:lpstr>ED’s Cost Allocation Guide: Time and Effort</vt:lpstr>
      <vt:lpstr>Not only Required, but…</vt:lpstr>
      <vt:lpstr>QUICK…WHERE ARE YOUR POLICIES AND PROCEDURES!?!</vt:lpstr>
      <vt:lpstr>Moving toward Best Practice</vt:lpstr>
      <vt:lpstr>Where to Start?</vt:lpstr>
      <vt:lpstr>Policy and Procedures Suggested Sections</vt:lpstr>
      <vt:lpstr>Where to Start?</vt:lpstr>
      <vt:lpstr>PowerPoint Presentation</vt:lpstr>
      <vt:lpstr>PowerPoint Presentation</vt:lpstr>
      <vt:lpstr>Things to consider:</vt:lpstr>
      <vt:lpstr>Key Resources</vt:lpstr>
      <vt:lpstr>Hot Button Issues</vt:lpstr>
      <vt:lpstr>The UGG’ly Truth about Allowability</vt:lpstr>
      <vt:lpstr>  Allowability</vt:lpstr>
      <vt:lpstr>Necessary</vt:lpstr>
      <vt:lpstr>Reasonable</vt:lpstr>
      <vt:lpstr>Allocable</vt:lpstr>
      <vt:lpstr>Policy HOT BUTTON Issues</vt:lpstr>
      <vt:lpstr>PowerPoint Presentation</vt:lpstr>
      <vt:lpstr>Procurement Sections</vt:lpstr>
      <vt:lpstr>Vendor Selection Process § 200.320</vt:lpstr>
      <vt:lpstr>Policy HOT BUTTON Issues</vt:lpstr>
      <vt:lpstr>Policy HOT BUTTON Issues</vt:lpstr>
      <vt:lpstr>Policy HOT BUTTON Issues</vt:lpstr>
      <vt:lpstr>Policy HOT BUTTON Issues</vt:lpstr>
      <vt:lpstr>Policy HOT BUTTON Issues</vt:lpstr>
      <vt:lpstr>iNVENTORY</vt:lpstr>
      <vt:lpstr>Inventory Procedure</vt:lpstr>
      <vt:lpstr>Inventory Records § 200.313(d)(1)</vt:lpstr>
      <vt:lpstr>Use of Equipment  § 200.313(c)(1) and (2)</vt:lpstr>
      <vt:lpstr>Policy HOT BUTTON Issues</vt:lpstr>
      <vt:lpstr>Policy and Procedures Follow-up</vt:lpstr>
      <vt:lpstr>PowerPoint Presentation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ESSA’bout Compliance</dc:title>
  <dc:creator>Tiffany Winters Kesslar</dc:creator>
  <cp:lastModifiedBy>Brian L. Shedd</cp:lastModifiedBy>
  <cp:revision>123</cp:revision>
  <cp:lastPrinted>2018-01-16T17:34:59Z</cp:lastPrinted>
  <dcterms:created xsi:type="dcterms:W3CDTF">2018-01-03T16:37:46Z</dcterms:created>
  <dcterms:modified xsi:type="dcterms:W3CDTF">2018-02-26T08:53:31Z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